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4"/>
  </p:sldMasterIdLst>
  <p:notesMasterIdLst>
    <p:notesMasterId r:id="rId25"/>
  </p:notesMasterIdLst>
  <p:handoutMasterIdLst>
    <p:handoutMasterId r:id="rId26"/>
  </p:handoutMasterIdLst>
  <p:sldIdLst>
    <p:sldId id="362" r:id="rId5"/>
    <p:sldId id="374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90" r:id="rId14"/>
    <p:sldId id="383" r:id="rId15"/>
    <p:sldId id="391" r:id="rId16"/>
    <p:sldId id="384" r:id="rId17"/>
    <p:sldId id="392" r:id="rId18"/>
    <p:sldId id="389" r:id="rId19"/>
    <p:sldId id="386" r:id="rId20"/>
    <p:sldId id="385" r:id="rId21"/>
    <p:sldId id="393" r:id="rId22"/>
    <p:sldId id="387" r:id="rId23"/>
    <p:sldId id="388" r:id="rId24"/>
  </p:sldIdLst>
  <p:sldSz cx="12192000" cy="6858000"/>
  <p:notesSz cx="9926638" cy="6797675"/>
  <p:custDataLst>
    <p:tags r:id="rId27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1071" userDrawn="1">
          <p15:clr>
            <a:srgbClr val="A4A3A4"/>
          </p15:clr>
        </p15:guide>
        <p15:guide id="4" pos="937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38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lánský, Bohuslav ml." initials="SBm" lastIdx="37" clrIdx="0">
    <p:extLst>
      <p:ext uri="{19B8F6BF-5375-455C-9EA6-DF929625EA0E}">
        <p15:presenceInfo xmlns:p15="http://schemas.microsoft.com/office/powerpoint/2012/main" userId="S::Bohuslav.Slansky2@skanska.cz::0f024276-aca4-4294-b42b-8b02b76cf5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6FF"/>
    <a:srgbClr val="3D9B35"/>
    <a:srgbClr val="0078C9"/>
    <a:srgbClr val="4DA1D9"/>
    <a:srgbClr val="FFFFFF"/>
    <a:srgbClr val="FFCB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81798" autoAdjust="0"/>
  </p:normalViewPr>
  <p:slideViewPr>
    <p:cSldViewPr snapToGrid="0" snapToObjects="1">
      <p:cViewPr varScale="1">
        <p:scale>
          <a:sx n="94" d="100"/>
          <a:sy n="94" d="100"/>
        </p:scale>
        <p:origin x="222" y="90"/>
      </p:cViewPr>
      <p:guideLst>
        <p:guide orient="horz" pos="1071"/>
        <p:guide pos="937"/>
        <p:guide pos="3840"/>
        <p:guide orient="horz" pos="38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86" d="100"/>
          <a:sy n="86" d="100"/>
        </p:scale>
        <p:origin x="3804" y="102"/>
      </p:cViewPr>
      <p:guideLst>
        <p:guide orient="horz" pos="2141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1544" cy="339883"/>
          </a:xfrm>
          <a:prstGeom prst="rect">
            <a:avLst/>
          </a:prstGeom>
        </p:spPr>
        <p:txBody>
          <a:bodyPr vert="horz" lIns="91775" tIns="45889" rIns="91775" bIns="458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801" y="1"/>
            <a:ext cx="4301544" cy="339883"/>
          </a:xfrm>
          <a:prstGeom prst="rect">
            <a:avLst/>
          </a:prstGeom>
        </p:spPr>
        <p:txBody>
          <a:bodyPr vert="horz" lIns="91775" tIns="45889" rIns="91775" bIns="45889" rtlCol="0"/>
          <a:lstStyle>
            <a:lvl1pPr algn="r">
              <a:defRPr sz="1200"/>
            </a:lvl1pPr>
          </a:lstStyle>
          <a:p>
            <a:fld id="{80A87FA3-159B-46C0-BBA6-ED958F8696F3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613"/>
            <a:ext cx="4301544" cy="339883"/>
          </a:xfrm>
          <a:prstGeom prst="rect">
            <a:avLst/>
          </a:prstGeom>
        </p:spPr>
        <p:txBody>
          <a:bodyPr vert="horz" lIns="91775" tIns="45889" rIns="91775" bIns="458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801" y="6456613"/>
            <a:ext cx="4301544" cy="339883"/>
          </a:xfrm>
          <a:prstGeom prst="rect">
            <a:avLst/>
          </a:prstGeom>
        </p:spPr>
        <p:txBody>
          <a:bodyPr vert="horz" lIns="91775" tIns="45889" rIns="91775" bIns="45889" rtlCol="0" anchor="b"/>
          <a:lstStyle>
            <a:lvl1pPr algn="r">
              <a:defRPr sz="1200"/>
            </a:lvl1pPr>
          </a:lstStyle>
          <a:p>
            <a:fld id="{CCAA220F-AFF2-4A55-89F6-63FB8B270E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172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1544" cy="339883"/>
          </a:xfrm>
          <a:prstGeom prst="rect">
            <a:avLst/>
          </a:prstGeom>
        </p:spPr>
        <p:txBody>
          <a:bodyPr vert="horz" lIns="91775" tIns="45889" rIns="91775" bIns="458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801" y="1"/>
            <a:ext cx="4301544" cy="339883"/>
          </a:xfrm>
          <a:prstGeom prst="rect">
            <a:avLst/>
          </a:prstGeom>
        </p:spPr>
        <p:txBody>
          <a:bodyPr vert="horz" lIns="91775" tIns="45889" rIns="91775" bIns="45889" rtlCol="0"/>
          <a:lstStyle>
            <a:lvl1pPr algn="r">
              <a:defRPr sz="1200"/>
            </a:lvl1pPr>
          </a:lstStyle>
          <a:p>
            <a:fld id="{5778EFFA-EEC5-4C24-9B22-FF121A58C5AC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75" tIns="45889" rIns="91775" bIns="458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775" tIns="45889" rIns="91775" bIns="458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3"/>
            <a:ext cx="4301544" cy="339883"/>
          </a:xfrm>
          <a:prstGeom prst="rect">
            <a:avLst/>
          </a:prstGeom>
        </p:spPr>
        <p:txBody>
          <a:bodyPr vert="horz" lIns="91775" tIns="45889" rIns="91775" bIns="458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801" y="6456613"/>
            <a:ext cx="4301544" cy="339883"/>
          </a:xfrm>
          <a:prstGeom prst="rect">
            <a:avLst/>
          </a:prstGeom>
        </p:spPr>
        <p:txBody>
          <a:bodyPr vert="horz" lIns="91775" tIns="45889" rIns="91775" bIns="45889" rtlCol="0" anchor="b"/>
          <a:lstStyle>
            <a:lvl1pPr algn="r">
              <a:defRPr sz="1200"/>
            </a:lvl1pPr>
          </a:lstStyle>
          <a:p>
            <a:fld id="{2BE14F53-2F23-4441-9A96-FD14D0840C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378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937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zdržení v zimě:</a:t>
            </a:r>
          </a:p>
          <a:p>
            <a:pPr marL="171450" indent="-171450">
              <a:buFontTx/>
              <a:buChar char="-"/>
            </a:pPr>
            <a:r>
              <a:rPr lang="cs-CZ" dirty="0"/>
              <a:t>pomalý náběh předpětí (+ 2,5 dne)</a:t>
            </a:r>
          </a:p>
          <a:p>
            <a:pPr marL="171450" indent="-171450">
              <a:buFontTx/>
              <a:buChar char="-"/>
            </a:pPr>
            <a:r>
              <a:rPr lang="cs-CZ" dirty="0"/>
              <a:t>zdržení dodávek materiálu (</a:t>
            </a:r>
            <a:r>
              <a:rPr lang="cs-CZ" dirty="0" err="1"/>
              <a:t>předp</a:t>
            </a:r>
            <a:r>
              <a:rPr lang="cs-CZ" dirty="0"/>
              <a:t>. ocel)</a:t>
            </a:r>
          </a:p>
          <a:p>
            <a:pPr marL="171450" indent="-171450">
              <a:buFontTx/>
              <a:buChar char="-"/>
            </a:pPr>
            <a:r>
              <a:rPr lang="cs-CZ" dirty="0" err="1"/>
              <a:t>covid</a:t>
            </a:r>
            <a:endParaRPr lang="cs-CZ" dirty="0"/>
          </a:p>
          <a:p>
            <a:pPr marL="171450" indent="-171450">
              <a:buFontTx/>
              <a:buChar char="-"/>
            </a:pPr>
            <a:r>
              <a:rPr lang="cs-CZ" dirty="0"/>
              <a:t>nižší efektivita</a:t>
            </a:r>
          </a:p>
          <a:p>
            <a:pPr marL="0" indent="0">
              <a:buFontTx/>
              <a:buNone/>
            </a:pPr>
            <a:r>
              <a:rPr lang="cs-CZ" dirty="0"/>
              <a:t>celkově 3 měsíce zpoždění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550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říjen 2020</a:t>
            </a:r>
          </a:p>
          <a:p>
            <a:endParaRPr lang="cs-CZ" dirty="0"/>
          </a:p>
          <a:p>
            <a:r>
              <a:rPr lang="cs-CZ" dirty="0" err="1"/>
              <a:t>běhěm</a:t>
            </a:r>
            <a:r>
              <a:rPr lang="cs-CZ" dirty="0"/>
              <a:t> čekání na projekt NK (6 </a:t>
            </a:r>
            <a:r>
              <a:rPr lang="cs-CZ" dirty="0" err="1"/>
              <a:t>měs</a:t>
            </a:r>
            <a:r>
              <a:rPr lang="cs-CZ" dirty="0"/>
              <a:t>) byly zhotoveno založení, opěry, </a:t>
            </a:r>
            <a:r>
              <a:rPr lang="cs-CZ" dirty="0" err="1"/>
              <a:t>podpoěry</a:t>
            </a:r>
            <a:r>
              <a:rPr lang="cs-CZ" dirty="0"/>
              <a:t> a 3-nosníkové předpolí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312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Květen 2021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71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vozík ULMA </a:t>
            </a:r>
          </a:p>
          <a:p>
            <a:pPr marL="171450" indent="-171450">
              <a:buFontTx/>
              <a:buChar char="-"/>
            </a:pPr>
            <a:r>
              <a:rPr lang="cs-CZ" dirty="0"/>
              <a:t>75 t/ vozík</a:t>
            </a:r>
          </a:p>
          <a:p>
            <a:pPr marL="171450" indent="-171450">
              <a:buFontTx/>
              <a:buChar char="-"/>
            </a:pPr>
            <a:r>
              <a:rPr lang="cs-CZ" dirty="0"/>
              <a:t>4 páry</a:t>
            </a:r>
          </a:p>
          <a:p>
            <a:pPr marL="0" indent="0">
              <a:buFontTx/>
              <a:buNone/>
            </a:pPr>
            <a:r>
              <a:rPr lang="cs-CZ" dirty="0"/>
              <a:t>SEGMENTY</a:t>
            </a:r>
          </a:p>
          <a:p>
            <a:pPr marL="171450" indent="-171450">
              <a:buFontTx/>
              <a:buChar char="-"/>
            </a:pPr>
            <a:r>
              <a:rPr lang="cs-CZ" dirty="0"/>
              <a:t>70-120 m3 / segment</a:t>
            </a:r>
          </a:p>
          <a:p>
            <a:pPr marL="171450" indent="-171450">
              <a:buFontTx/>
              <a:buChar char="-"/>
            </a:pPr>
            <a:r>
              <a:rPr lang="cs-CZ" dirty="0"/>
              <a:t>40 segmentů</a:t>
            </a:r>
          </a:p>
          <a:p>
            <a:pPr marL="171450" indent="-171450">
              <a:buFontTx/>
              <a:buChar char="-"/>
            </a:pPr>
            <a:r>
              <a:rPr lang="cs-CZ" dirty="0"/>
              <a:t>délka 4,5 m</a:t>
            </a:r>
          </a:p>
          <a:p>
            <a:pPr marL="0" indent="0">
              <a:buFontTx/>
              <a:buNone/>
            </a:pPr>
            <a:endParaRPr lang="cs-CZ" dirty="0"/>
          </a:p>
          <a:p>
            <a:pPr marL="171450" indent="-171450">
              <a:buFontTx/>
              <a:buChar char="-"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871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listopad 2021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76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březen 2022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328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březen 2022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682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květen 2022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470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červen 2022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6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35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025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002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hodně kontrol</a:t>
            </a:r>
          </a:p>
          <a:p>
            <a:pPr marL="171450" indent="-171450">
              <a:buFontTx/>
              <a:buChar char="-"/>
            </a:pPr>
            <a:r>
              <a:rPr lang="cs-CZ" dirty="0"/>
              <a:t>50 m PLN, původně 51,4 m PLN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802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180 tun oceli</a:t>
            </a:r>
          </a:p>
          <a:p>
            <a:pPr marL="171450" indent="-171450">
              <a:buFontTx/>
              <a:buChar char="-"/>
            </a:pPr>
            <a:r>
              <a:rPr lang="cs-CZ" dirty="0"/>
              <a:t>pilíře vystavěny před WW2</a:t>
            </a:r>
          </a:p>
          <a:p>
            <a:pPr marL="171450" indent="-171450">
              <a:buFontTx/>
              <a:buChar char="-"/>
            </a:pPr>
            <a:r>
              <a:rPr lang="cs-CZ" dirty="0" err="1"/>
              <a:t>navazujíccí</a:t>
            </a:r>
            <a:r>
              <a:rPr lang="cs-CZ" dirty="0"/>
              <a:t> pole – nosníky 20 m, předem předpjaté, vyráběné na místě stavby.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442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689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973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pro soulodí bylo třeba minimálně 2,0-2,2 m</a:t>
            </a:r>
          </a:p>
          <a:p>
            <a:pPr marL="171450" indent="-171450">
              <a:buFontTx/>
              <a:buChar char="-"/>
            </a:pPr>
            <a:r>
              <a:rPr lang="cs-CZ" dirty="0"/>
              <a:t>max. 1,8 m (místně). Většinou do 1,5 m.</a:t>
            </a: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257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190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s-CZ" noProof="0" dirty="0"/>
              <a:t>cena oceli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14F53-2F23-4441-9A96-FD14D0840CC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04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200" y="2693988"/>
            <a:ext cx="9354312" cy="5394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35200" y="4987925"/>
            <a:ext cx="9354312" cy="11160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presenter, Title, Business Unit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March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Exkurze studentů FAST VUT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276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March 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Exkurze studentů FAST VUT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200" y="2420888"/>
            <a:ext cx="9354312" cy="5394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35200" y="3212976"/>
            <a:ext cx="9354312" cy="1116000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presenter, Title, Business Unit, e-mail address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March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Exkurze studentů FAST VUT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7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432984" y="1699201"/>
            <a:ext cx="9354312" cy="4454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March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Exkurze studentů FAST VUT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32984" y="696913"/>
            <a:ext cx="9354312" cy="539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8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648000"/>
            <a:ext cx="12192000" cy="5770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200" y="2693988"/>
            <a:ext cx="9354312" cy="5394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35200" y="4987925"/>
            <a:ext cx="9354312" cy="11160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presenter, Title, Business Unit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March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Exkurze studentů FAST VUT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99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648000"/>
            <a:ext cx="12192000" cy="5770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35200" y="2693988"/>
            <a:ext cx="9354312" cy="539496"/>
          </a:xfrm>
        </p:spPr>
        <p:txBody>
          <a:bodyPr anchor="t"/>
          <a:lstStyle>
            <a:lvl1pPr algn="l">
              <a:defRPr sz="3200" b="0" cap="none" baseline="0"/>
            </a:lvl1pPr>
          </a:lstStyle>
          <a:p>
            <a:r>
              <a:rPr lang="en-US" dirty="0"/>
              <a:t>Type chapter title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March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Exkurze studentů FAST VUT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72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32985" y="1699201"/>
            <a:ext cx="4528800" cy="4454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9600" y="1699914"/>
            <a:ext cx="4528800" cy="4454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March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Exkurze studentů FAST VUT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487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Tex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432985" y="1699200"/>
            <a:ext cx="6588000" cy="4453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700000" y="651180"/>
            <a:ext cx="3492000" cy="576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700000" y="6184800"/>
            <a:ext cx="3492000" cy="234000"/>
          </a:xfrm>
        </p:spPr>
        <p:txBody>
          <a:bodyPr lIns="46800" tIns="46800" rIns="46800" bIns="46800" anchor="b" anchorCtr="0"/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March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Exkurze studentů FAST VUT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99" y="696913"/>
            <a:ext cx="6588000" cy="539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63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March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Exkurze studentů FAST VUT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1487488" y="2002421"/>
            <a:ext cx="4503600" cy="180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341685" y="2002421"/>
            <a:ext cx="4503600" cy="180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1487488" y="4149080"/>
            <a:ext cx="4503600" cy="180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6341685" y="4149080"/>
            <a:ext cx="4503600" cy="1800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59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563DCB2B-37DB-4771-A939-C7B794724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1984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451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March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Exkurze studentů FAST VUT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07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4"/>
          <p:cNvSpPr>
            <a:spLocks noChangeArrowheads="1"/>
          </p:cNvSpPr>
          <p:nvPr/>
        </p:nvSpPr>
        <p:spPr bwMode="auto">
          <a:xfrm>
            <a:off x="0" y="6419850"/>
            <a:ext cx="12192000" cy="4381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32984" y="696913"/>
            <a:ext cx="9356470" cy="537712"/>
          </a:xfrm>
          <a:prstGeom prst="rect">
            <a:avLst/>
          </a:prstGeom>
        </p:spPr>
        <p:txBody>
          <a:bodyPr vert="horz" lIns="46800" tIns="46800" rIns="46800" bIns="4680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2985" y="1699201"/>
            <a:ext cx="9354312" cy="4454525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2675" y="6545325"/>
            <a:ext cx="2160000" cy="18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cs-CZ"/>
              <a:t>March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91745" y="6545325"/>
            <a:ext cx="7488767" cy="18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Exkurze studentů FAST VUT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6587" y="6545325"/>
            <a:ext cx="620184" cy="187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52F452E-B795-4D05-B605-588F65138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Line 49"/>
          <p:cNvSpPr>
            <a:spLocks noChangeShapeType="1"/>
          </p:cNvSpPr>
          <p:nvPr/>
        </p:nvSpPr>
        <p:spPr bwMode="auto">
          <a:xfrm>
            <a:off x="0" y="644525"/>
            <a:ext cx="12192000" cy="0"/>
          </a:xfrm>
          <a:prstGeom prst="line">
            <a:avLst/>
          </a:prstGeom>
          <a:noFill/>
          <a:ln w="12700">
            <a:solidFill>
              <a:srgbClr val="00255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13" name="Rectangle 44"/>
          <p:cNvSpPr>
            <a:spLocks noChangeArrowheads="1"/>
          </p:cNvSpPr>
          <p:nvPr/>
        </p:nvSpPr>
        <p:spPr bwMode="auto">
          <a:xfrm>
            <a:off x="0" y="0"/>
            <a:ext cx="12192000" cy="63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  <p:pic>
        <p:nvPicPr>
          <p:cNvPr id="10" name="Logo Ny"/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55" t="30367" r="9893" b="32240"/>
          <a:stretch/>
        </p:blipFill>
        <p:spPr>
          <a:xfrm>
            <a:off x="1481724" y="319772"/>
            <a:ext cx="961200" cy="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7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spcBef>
          <a:spcPts val="12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spcBef>
          <a:spcPts val="600"/>
        </a:spcBef>
        <a:buFont typeface="Arial" panose="020B06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spcBef>
          <a:spcPts val="600"/>
        </a:spcBef>
        <a:buFont typeface="Arial" panose="020B0604020202020204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spcBef>
          <a:spcPts val="6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spcBef>
          <a:spcPts val="6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2.jpe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3.pn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E8FDF5-0597-4754-9ACF-009F6DFFBD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0"/>
          <a:stretch/>
        </p:blipFill>
        <p:spPr>
          <a:xfrm>
            <a:off x="6260120" y="3159583"/>
            <a:ext cx="5672434" cy="2996178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7" y="721708"/>
            <a:ext cx="4685916" cy="54340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2033506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dirty="0" err="1">
                <a:solidFill>
                  <a:srgbClr val="0078C9"/>
                </a:solidFill>
              </a:rPr>
              <a:t>Bridge</a:t>
            </a:r>
            <a:r>
              <a:rPr lang="sk-SK" sz="2800" b="1" dirty="0">
                <a:solidFill>
                  <a:srgbClr val="0078C9"/>
                </a:solidFill>
              </a:rPr>
              <a:t> </a:t>
            </a:r>
            <a:r>
              <a:rPr lang="sk-SK" sz="2800" b="1" dirty="0" err="1">
                <a:solidFill>
                  <a:srgbClr val="0078C9"/>
                </a:solidFill>
              </a:rPr>
              <a:t>across</a:t>
            </a:r>
            <a:r>
              <a:rPr lang="sk-SK" sz="2800" b="1" dirty="0">
                <a:solidFill>
                  <a:srgbClr val="0078C9"/>
                </a:solidFill>
              </a:rPr>
              <a:t> </a:t>
            </a:r>
            <a:r>
              <a:rPr lang="sk-SK" sz="2800" b="1" dirty="0" err="1">
                <a:solidFill>
                  <a:srgbClr val="0078C9"/>
                </a:solidFill>
              </a:rPr>
              <a:t>Warta</a:t>
            </a:r>
            <a:r>
              <a:rPr lang="sk-SK" sz="2800" b="1" dirty="0">
                <a:solidFill>
                  <a:srgbClr val="0078C9"/>
                </a:solidFill>
              </a:rPr>
              <a:t> </a:t>
            </a:r>
            <a:r>
              <a:rPr lang="sk-SK" sz="2800" b="1" dirty="0" err="1">
                <a:solidFill>
                  <a:srgbClr val="0078C9"/>
                </a:solidFill>
              </a:rPr>
              <a:t>river</a:t>
            </a:r>
            <a:r>
              <a:rPr lang="sk-SK" sz="2800" b="1" dirty="0">
                <a:solidFill>
                  <a:srgbClr val="0078C9"/>
                </a:solidFill>
              </a:rPr>
              <a:t> </a:t>
            </a:r>
            <a:r>
              <a:rPr lang="sk-SK" sz="2800" b="1" dirty="0" err="1">
                <a:solidFill>
                  <a:srgbClr val="0078C9"/>
                </a:solidFill>
              </a:rPr>
              <a:t>near</a:t>
            </a:r>
            <a:r>
              <a:rPr lang="sk-SK" sz="2800" b="1" dirty="0">
                <a:solidFill>
                  <a:srgbClr val="0078C9"/>
                </a:solidFill>
              </a:rPr>
              <a:t> </a:t>
            </a:r>
            <a:r>
              <a:rPr lang="sk-SK" sz="2800" b="1" dirty="0" err="1">
                <a:solidFill>
                  <a:srgbClr val="0078C9"/>
                </a:solidFill>
              </a:rPr>
              <a:t>Rogalinek</a:t>
            </a:r>
            <a:endParaRPr lang="sk-SK" sz="2800" b="1" dirty="0">
              <a:solidFill>
                <a:srgbClr val="0078C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dirty="0">
              <a:solidFill>
                <a:srgbClr val="0078C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Most </a:t>
            </a:r>
            <a:r>
              <a:rPr lang="sk-SK" sz="2800" dirty="0" err="1">
                <a:solidFill>
                  <a:srgbClr val="0078C9"/>
                </a:solidFill>
              </a:rPr>
              <a:t>přes</a:t>
            </a:r>
            <a:r>
              <a:rPr lang="sk-SK" sz="2800" dirty="0">
                <a:solidFill>
                  <a:srgbClr val="0078C9"/>
                </a:solidFill>
              </a:rPr>
              <a:t> </a:t>
            </a:r>
            <a:r>
              <a:rPr lang="sk-SK" sz="2800" dirty="0" err="1">
                <a:solidFill>
                  <a:srgbClr val="0078C9"/>
                </a:solidFill>
              </a:rPr>
              <a:t>řeku</a:t>
            </a:r>
            <a:r>
              <a:rPr lang="sk-SK" sz="2800" dirty="0">
                <a:solidFill>
                  <a:srgbClr val="0078C9"/>
                </a:solidFill>
              </a:rPr>
              <a:t> </a:t>
            </a:r>
            <a:r>
              <a:rPr lang="sk-SK" sz="2800" dirty="0" err="1">
                <a:solidFill>
                  <a:srgbClr val="0078C9"/>
                </a:solidFill>
              </a:rPr>
              <a:t>Warta</a:t>
            </a:r>
            <a:r>
              <a:rPr lang="sk-SK" sz="2800" dirty="0">
                <a:solidFill>
                  <a:srgbClr val="0078C9"/>
                </a:solidFill>
              </a:rPr>
              <a:t> u </a:t>
            </a:r>
            <a:r>
              <a:rPr lang="sk-SK" sz="2800" dirty="0" err="1">
                <a:solidFill>
                  <a:srgbClr val="0078C9"/>
                </a:solidFill>
              </a:rPr>
              <a:t>Rogalinku</a:t>
            </a:r>
            <a:endParaRPr lang="sk-SK" sz="2800" dirty="0">
              <a:solidFill>
                <a:srgbClr val="0078C9"/>
              </a:solidFill>
            </a:endParaRPr>
          </a:p>
        </p:txBody>
      </p:sp>
      <p:sp>
        <p:nvSpPr>
          <p:cNvPr id="19" name="Zástupný objekt pre obsah 1">
            <a:extLst>
              <a:ext uri="{FF2B5EF4-FFF2-40B4-BE49-F238E27FC236}">
                <a16:creationId xmlns:a16="http://schemas.microsoft.com/office/drawing/2014/main" id="{1E92D343-E3FA-4D67-8FFB-2A923216501A}"/>
              </a:ext>
            </a:extLst>
          </p:cNvPr>
          <p:cNvSpPr txBox="1">
            <a:spLocks/>
          </p:cNvSpPr>
          <p:nvPr/>
        </p:nvSpPr>
        <p:spPr>
          <a:xfrm>
            <a:off x="1471567" y="2807594"/>
            <a:ext cx="4399146" cy="2511752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>
            <a:lvl1pPr marL="288000" indent="-288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cs-CZ" sz="1800" dirty="0">
              <a:latin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>
                <a:latin typeface="Arial"/>
              </a:rPr>
              <a:t>Autoři článku: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>
                <a:latin typeface="Arial"/>
              </a:rPr>
              <a:t>Leszek </a:t>
            </a:r>
            <a:r>
              <a:rPr lang="cs-CZ" sz="1800" dirty="0" err="1">
                <a:latin typeface="Arial"/>
              </a:rPr>
              <a:t>Gawel</a:t>
            </a:r>
            <a:r>
              <a:rPr lang="cs-CZ" sz="1800" dirty="0">
                <a:latin typeface="Arial"/>
              </a:rPr>
              <a:t>, Remigiusz Grodzicki</a:t>
            </a:r>
          </a:p>
          <a:p>
            <a:pPr marL="0" indent="0">
              <a:spcBef>
                <a:spcPts val="0"/>
              </a:spcBef>
              <a:buNone/>
            </a:pPr>
            <a:endParaRPr lang="cs-CZ" sz="1800" dirty="0">
              <a:latin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>
                <a:latin typeface="Arial"/>
              </a:rPr>
              <a:t>Přednášející: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>
                <a:latin typeface="Arial"/>
              </a:rPr>
              <a:t>Bohuslav Slánský</a:t>
            </a:r>
          </a:p>
          <a:p>
            <a:pPr marL="0" indent="0">
              <a:spcBef>
                <a:spcPts val="0"/>
              </a:spcBef>
              <a:buNone/>
            </a:pPr>
            <a:endParaRPr lang="cs-CZ" sz="1800" dirty="0">
              <a:latin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800" dirty="0">
              <a:latin typeface="Arial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>
                <a:latin typeface="Arial"/>
              </a:rPr>
              <a:t>Skanska </a:t>
            </a:r>
            <a:r>
              <a:rPr lang="cs-CZ" sz="1800" dirty="0" err="1">
                <a:latin typeface="Arial"/>
              </a:rPr>
              <a:t>Central</a:t>
            </a:r>
            <a:r>
              <a:rPr lang="cs-CZ" sz="1800" dirty="0">
                <a:latin typeface="Arial"/>
              </a:rPr>
              <a:t> </a:t>
            </a:r>
            <a:r>
              <a:rPr lang="cs-CZ" sz="1800" dirty="0" err="1">
                <a:latin typeface="Arial"/>
              </a:rPr>
              <a:t>Europe</a:t>
            </a:r>
            <a:r>
              <a:rPr lang="cs-CZ" sz="1800" dirty="0">
                <a:latin typeface="Arial"/>
              </a:rPr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>
                <a:latin typeface="Arial"/>
              </a:rPr>
              <a:t>Civil </a:t>
            </a:r>
            <a:r>
              <a:rPr lang="cs-CZ" sz="1800" dirty="0" err="1">
                <a:latin typeface="Arial"/>
              </a:rPr>
              <a:t>Branch</a:t>
            </a:r>
            <a:r>
              <a:rPr lang="cs-CZ" sz="1800" dirty="0">
                <a:latin typeface="Arial"/>
              </a:rPr>
              <a:t> </a:t>
            </a:r>
            <a:r>
              <a:rPr lang="cs-CZ" sz="1800" dirty="0" err="1">
                <a:latin typeface="Arial"/>
              </a:rPr>
              <a:t>Poland</a:t>
            </a:r>
            <a:endParaRPr lang="cs-CZ" sz="1800" dirty="0">
              <a:latin typeface="Arial"/>
            </a:endParaRPr>
          </a:p>
          <a:p>
            <a:pPr marL="0" indent="0">
              <a:spcBef>
                <a:spcPts val="0"/>
              </a:spcBef>
              <a:buNone/>
            </a:pPr>
            <a:endParaRPr lang="cs-CZ" sz="1800" dirty="0"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5D4B5A-9C73-4694-AC77-A7A0CF27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Warte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F875066-084A-42E7-9D42-CAF6F9CBE3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1" b="36018"/>
          <a:stretch/>
        </p:blipFill>
        <p:spPr>
          <a:xfrm>
            <a:off x="6260121" y="887869"/>
            <a:ext cx="5672434" cy="22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2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7" y="721708"/>
            <a:ext cx="4685916" cy="54340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Výstavba</a:t>
            </a:r>
          </a:p>
        </p:txBody>
      </p:sp>
      <p:sp>
        <p:nvSpPr>
          <p:cNvPr id="19" name="Zástupný objekt pre obsah 1">
            <a:extLst>
              <a:ext uri="{FF2B5EF4-FFF2-40B4-BE49-F238E27FC236}">
                <a16:creationId xmlns:a16="http://schemas.microsoft.com/office/drawing/2014/main" id="{1E92D343-E3FA-4D67-8FFB-2A923216501A}"/>
              </a:ext>
            </a:extLst>
          </p:cNvPr>
          <p:cNvSpPr txBox="1">
            <a:spLocks/>
          </p:cNvSpPr>
          <p:nvPr/>
        </p:nvSpPr>
        <p:spPr>
          <a:xfrm>
            <a:off x="1471567" y="1564096"/>
            <a:ext cx="4399146" cy="4349340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>
            <a:lvl1pPr marL="288000" indent="-288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veřejná soutěž	09.2019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potvrzení vítěze	03.2020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zahájení prací	07.2020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dok. hl. prací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předání mostu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dokončení		10.2022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800" spc="200" dirty="0">
              <a:latin typeface="Arial"/>
            </a:endParaRP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typická lamela	10/20 dní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800" dirty="0">
              <a:latin typeface="Arial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cs-CZ" sz="1800" dirty="0"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FC71F0F-046F-4BC8-8EF0-C762320EC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203" y="3514931"/>
            <a:ext cx="1162212" cy="371527"/>
          </a:xfrm>
          <a:prstGeom prst="rect">
            <a:avLst/>
          </a:prstGeom>
        </p:spPr>
      </p:pic>
      <p:pic>
        <p:nvPicPr>
          <p:cNvPr id="9" name="Obrázek 8" descr="Obsah obrázku tráva, obloha, exteriér, voda&#10;&#10;Popis byl vytvořen automaticky">
            <a:extLst>
              <a:ext uri="{FF2B5EF4-FFF2-40B4-BE49-F238E27FC236}">
                <a16:creationId xmlns:a16="http://schemas.microsoft.com/office/drawing/2014/main" id="{F5C771D8-82EB-4230-91DB-9687B99928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35"/>
          <a:stretch/>
        </p:blipFill>
        <p:spPr>
          <a:xfrm>
            <a:off x="6275538" y="695247"/>
            <a:ext cx="5657015" cy="54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54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trom, tráva, exteriér, silnice&#10;&#10;Popis byl vytvořen automaticky">
            <a:extLst>
              <a:ext uri="{FF2B5EF4-FFF2-40B4-BE49-F238E27FC236}">
                <a16:creationId xmlns:a16="http://schemas.microsoft.com/office/drawing/2014/main" id="{01175992-78CC-48E1-8108-D78B1A2368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7" t="33411" r="23531" b="27408"/>
          <a:stretch/>
        </p:blipFill>
        <p:spPr>
          <a:xfrm>
            <a:off x="5987845" y="1782183"/>
            <a:ext cx="5944708" cy="4481099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6" y="721708"/>
            <a:ext cx="10763177" cy="8423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Výstavba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11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6C9D665-E000-4474-9744-94360BE804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 t="11153" r="19109" b="2637"/>
          <a:stretch/>
        </p:blipFill>
        <p:spPr>
          <a:xfrm>
            <a:off x="1169374" y="1782183"/>
            <a:ext cx="4701339" cy="450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76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trom, exteriér, příroda, kámen&#10;&#10;Popis byl vytvořen automaticky">
            <a:extLst>
              <a:ext uri="{FF2B5EF4-FFF2-40B4-BE49-F238E27FC236}">
                <a16:creationId xmlns:a16="http://schemas.microsoft.com/office/drawing/2014/main" id="{2E1B72CD-A80E-48F2-A032-07B9B5C055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3" t="8657" r="22998" b="21344"/>
          <a:stretch/>
        </p:blipFill>
        <p:spPr>
          <a:xfrm>
            <a:off x="7570839" y="1783587"/>
            <a:ext cx="4361714" cy="4465314"/>
          </a:xfrm>
          <a:prstGeom prst="rect">
            <a:avLst/>
          </a:prstGeom>
        </p:spPr>
      </p:pic>
      <p:pic>
        <p:nvPicPr>
          <p:cNvPr id="3" name="Obrázek 2" descr="Obsah obrázku tráva, exteriér, obloha, příroda&#10;&#10;Popis byl vytvořen automaticky">
            <a:extLst>
              <a:ext uri="{FF2B5EF4-FFF2-40B4-BE49-F238E27FC236}">
                <a16:creationId xmlns:a16="http://schemas.microsoft.com/office/drawing/2014/main" id="{C6E609AB-3485-44AE-9E14-1D7672128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7" t="12008" r="8321" b="20860"/>
          <a:stretch/>
        </p:blipFill>
        <p:spPr>
          <a:xfrm>
            <a:off x="1169377" y="1783587"/>
            <a:ext cx="6312971" cy="4465314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6" y="721708"/>
            <a:ext cx="10763177" cy="8423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Výstavba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12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709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6" y="721708"/>
            <a:ext cx="10763177" cy="8423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Výstavba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13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D855B-FC15-4ED6-9A5A-6C7C21D77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377" y="2092099"/>
            <a:ext cx="6022153" cy="38213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29AA665-19CB-4B66-B5C1-23C3A3709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9162" y="1744379"/>
            <a:ext cx="4012681" cy="441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03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6" y="721708"/>
            <a:ext cx="10763177" cy="8423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Výstavba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14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pic>
        <p:nvPicPr>
          <p:cNvPr id="6" name="Obrázek 5" descr="Obsah obrázku tráva, exteriér, voda, hora&#10;&#10;Popis byl vytvořen automaticky">
            <a:extLst>
              <a:ext uri="{FF2B5EF4-FFF2-40B4-BE49-F238E27FC236}">
                <a16:creationId xmlns:a16="http://schemas.microsoft.com/office/drawing/2014/main" id="{610E2E98-07E1-43AD-A76C-16C8A4AD8E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4" r="38468"/>
          <a:stretch/>
        </p:blipFill>
        <p:spPr>
          <a:xfrm>
            <a:off x="1179874" y="1777678"/>
            <a:ext cx="4463842" cy="4476835"/>
          </a:xfrm>
          <a:prstGeom prst="rect">
            <a:avLst/>
          </a:prstGeom>
        </p:spPr>
      </p:pic>
      <p:pic>
        <p:nvPicPr>
          <p:cNvPr id="13" name="Obrázek 12" descr="Obsah obrázku strom, exteriér, příroda, kámen&#10;&#10;Popis byl vytvořen automaticky">
            <a:extLst>
              <a:ext uri="{FF2B5EF4-FFF2-40B4-BE49-F238E27FC236}">
                <a16:creationId xmlns:a16="http://schemas.microsoft.com/office/drawing/2014/main" id="{2C60D954-B0C8-4B8B-99F4-187FF9B388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3" t="8657" r="22998" b="21344"/>
          <a:stretch/>
        </p:blipFill>
        <p:spPr>
          <a:xfrm>
            <a:off x="7570839" y="1783587"/>
            <a:ext cx="4361714" cy="4465314"/>
          </a:xfrm>
          <a:prstGeom prst="rect">
            <a:avLst/>
          </a:prstGeom>
        </p:spPr>
      </p:pic>
      <p:pic>
        <p:nvPicPr>
          <p:cNvPr id="10" name="Obrázek 9" descr="Obsah obrázku strom, tráva, exteriér, směr&#10;&#10;Popis byl vytvořen automaticky">
            <a:extLst>
              <a:ext uri="{FF2B5EF4-FFF2-40B4-BE49-F238E27FC236}">
                <a16:creationId xmlns:a16="http://schemas.microsoft.com/office/drawing/2014/main" id="{73DBE485-F212-409C-A182-BA47BF3571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13773" r="6603"/>
          <a:stretch/>
        </p:blipFill>
        <p:spPr>
          <a:xfrm>
            <a:off x="5742039" y="1777307"/>
            <a:ext cx="6190514" cy="447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82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6" y="721708"/>
            <a:ext cx="10763177" cy="8423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Výstavba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15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pic>
        <p:nvPicPr>
          <p:cNvPr id="3" name="Obrázek 2" descr="Obsah obrázku exteriér, voda, hora, příroda&#10;&#10;Popis byl vytvořen automaticky">
            <a:extLst>
              <a:ext uri="{FF2B5EF4-FFF2-40B4-BE49-F238E27FC236}">
                <a16:creationId xmlns:a16="http://schemas.microsoft.com/office/drawing/2014/main" id="{47882773-6AD7-4401-82B6-DCE7308233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7" r="23243" b="13773"/>
          <a:stretch/>
        </p:blipFill>
        <p:spPr>
          <a:xfrm>
            <a:off x="1179875" y="1786579"/>
            <a:ext cx="6194320" cy="4476835"/>
          </a:xfrm>
          <a:prstGeom prst="rect">
            <a:avLst/>
          </a:prstGeom>
        </p:spPr>
      </p:pic>
      <p:pic>
        <p:nvPicPr>
          <p:cNvPr id="11" name="Obrázek 10" descr="Obsah obrázku strom, tráva, exteriér, směr&#10;&#10;Popis byl vytvořen automaticky">
            <a:extLst>
              <a:ext uri="{FF2B5EF4-FFF2-40B4-BE49-F238E27FC236}">
                <a16:creationId xmlns:a16="http://schemas.microsoft.com/office/drawing/2014/main" id="{5C1DA9A7-F84B-4ACF-8808-C51F43D24C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t="13773" r="6603"/>
          <a:stretch/>
        </p:blipFill>
        <p:spPr>
          <a:xfrm>
            <a:off x="11012125" y="1777307"/>
            <a:ext cx="920427" cy="4471594"/>
          </a:xfrm>
          <a:prstGeom prst="rect">
            <a:avLst/>
          </a:prstGeom>
        </p:spPr>
      </p:pic>
      <p:pic>
        <p:nvPicPr>
          <p:cNvPr id="6" name="Obrázek 5" descr="Obsah obrázku voda, loďka, exteriér, dok&#10;&#10;Popis byl vytvořen automaticky">
            <a:extLst>
              <a:ext uri="{FF2B5EF4-FFF2-40B4-BE49-F238E27FC236}">
                <a16:creationId xmlns:a16="http://schemas.microsoft.com/office/drawing/2014/main" id="{F6514A81-0FA8-4499-8E2D-C0AC1F2F1A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9" t="7304" r="14296"/>
          <a:stretch/>
        </p:blipFill>
        <p:spPr>
          <a:xfrm>
            <a:off x="7488375" y="1786579"/>
            <a:ext cx="4444177" cy="447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89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6" y="721708"/>
            <a:ext cx="10763177" cy="8423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Výstavba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16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pic>
        <p:nvPicPr>
          <p:cNvPr id="3" name="Obrázek 2" descr="Obsah obrázku voda, exteriér, příroda&#10;&#10;Popis byl vytvořen automaticky">
            <a:extLst>
              <a:ext uri="{FF2B5EF4-FFF2-40B4-BE49-F238E27FC236}">
                <a16:creationId xmlns:a16="http://schemas.microsoft.com/office/drawing/2014/main" id="{A23F023F-DB8F-4289-8F01-5468501718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/>
          <a:stretch/>
        </p:blipFill>
        <p:spPr>
          <a:xfrm rot="10800000">
            <a:off x="1169376" y="1743617"/>
            <a:ext cx="5093772" cy="4500000"/>
          </a:xfrm>
          <a:prstGeom prst="rect">
            <a:avLst/>
          </a:prstGeom>
        </p:spPr>
      </p:pic>
      <p:pic>
        <p:nvPicPr>
          <p:cNvPr id="6" name="Obrázek 5" descr="Obsah obrázku příroda&#10;&#10;Popis byl vytvořen automaticky">
            <a:extLst>
              <a:ext uri="{FF2B5EF4-FFF2-40B4-BE49-F238E27FC236}">
                <a16:creationId xmlns:a16="http://schemas.microsoft.com/office/drawing/2014/main" id="{F69A94DE-A5FC-4913-9233-ADA8E0FB72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r="1149"/>
          <a:stretch/>
        </p:blipFill>
        <p:spPr>
          <a:xfrm rot="10800000">
            <a:off x="6361470" y="1744379"/>
            <a:ext cx="5571082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26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ráva, obloha, exteriér&#10;&#10;Popis byl vytvořen automaticky">
            <a:extLst>
              <a:ext uri="{FF2B5EF4-FFF2-40B4-BE49-F238E27FC236}">
                <a16:creationId xmlns:a16="http://schemas.microsoft.com/office/drawing/2014/main" id="{FE9845CE-3FB3-4807-945C-08C0D2B7D5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6" t="13773" r="7123" b="21025"/>
          <a:stretch/>
        </p:blipFill>
        <p:spPr>
          <a:xfrm>
            <a:off x="6926424" y="1786579"/>
            <a:ext cx="5006129" cy="4471594"/>
          </a:xfrm>
          <a:prstGeom prst="rect">
            <a:avLst/>
          </a:prstGeom>
        </p:spPr>
      </p:pic>
      <p:pic>
        <p:nvPicPr>
          <p:cNvPr id="3" name="Obrázek 2" descr="Obsah obrázku strom, exteriér&#10;&#10;Popis byl vytvořen automaticky">
            <a:extLst>
              <a:ext uri="{FF2B5EF4-FFF2-40B4-BE49-F238E27FC236}">
                <a16:creationId xmlns:a16="http://schemas.microsoft.com/office/drawing/2014/main" id="{B3964734-2826-4821-B0A1-586ABE6BA6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t="13334" r="9517"/>
          <a:stretch/>
        </p:blipFill>
        <p:spPr>
          <a:xfrm>
            <a:off x="1179876" y="1786579"/>
            <a:ext cx="5653543" cy="4471593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6" y="721708"/>
            <a:ext cx="10763177" cy="8423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Výstavba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17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88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rop, patro&#10;&#10;Popis byl vytvořen automaticky">
            <a:extLst>
              <a:ext uri="{FF2B5EF4-FFF2-40B4-BE49-F238E27FC236}">
                <a16:creationId xmlns:a16="http://schemas.microsoft.com/office/drawing/2014/main" id="{53E46F10-69F9-4D9C-BDB1-7465933E7A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0" b="17042"/>
          <a:stretch/>
        </p:blipFill>
        <p:spPr>
          <a:xfrm>
            <a:off x="1179876" y="1786579"/>
            <a:ext cx="10763176" cy="4471593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6" y="721708"/>
            <a:ext cx="10763177" cy="8423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Výstavba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18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978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48DEB91-1C54-4DDF-AD3C-3CE660241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" r="25533"/>
          <a:stretch/>
        </p:blipFill>
        <p:spPr bwMode="auto">
          <a:xfrm>
            <a:off x="6282813" y="727195"/>
            <a:ext cx="5657015" cy="542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964347E-F836-4788-9CAC-E0B6DCF849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925"/>
          <a:stretch/>
        </p:blipFill>
        <p:spPr>
          <a:xfrm>
            <a:off x="6282813" y="727195"/>
            <a:ext cx="5657015" cy="5428565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7" y="721708"/>
            <a:ext cx="4685916" cy="54340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dirty="0">
                <a:solidFill>
                  <a:srgbClr val="0078C9"/>
                </a:solidFill>
              </a:rPr>
              <a:t>Rozdílné postupy v PL</a:t>
            </a:r>
          </a:p>
        </p:txBody>
      </p:sp>
      <p:sp>
        <p:nvSpPr>
          <p:cNvPr id="19" name="Zástupný objekt pre obsah 1">
            <a:extLst>
              <a:ext uri="{FF2B5EF4-FFF2-40B4-BE49-F238E27FC236}">
                <a16:creationId xmlns:a16="http://schemas.microsoft.com/office/drawing/2014/main" id="{1E92D343-E3FA-4D67-8FFB-2A923216501A}"/>
              </a:ext>
            </a:extLst>
          </p:cNvPr>
          <p:cNvSpPr txBox="1">
            <a:spLocks/>
          </p:cNvSpPr>
          <p:nvPr/>
        </p:nvSpPr>
        <p:spPr>
          <a:xfrm>
            <a:off x="1471567" y="1564096"/>
            <a:ext cx="4399146" cy="4349340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>
            <a:lvl1pPr marL="288000" indent="-288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plastové štětovnice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římsové </a:t>
            </a:r>
            <a:r>
              <a:rPr lang="cs-CZ" sz="1800" spc="200" dirty="0" err="1">
                <a:latin typeface="Arial"/>
              </a:rPr>
              <a:t>polymerbetonové</a:t>
            </a:r>
            <a:r>
              <a:rPr lang="cs-CZ" sz="1800" spc="200" dirty="0">
                <a:latin typeface="Arial"/>
              </a:rPr>
              <a:t> / sklolaminátové prefabrikáty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hlubinné zakládání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800" dirty="0">
              <a:latin typeface="Arial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cs-CZ" sz="1800" dirty="0"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19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pic>
        <p:nvPicPr>
          <p:cNvPr id="5" name="Obrázek 4" descr="Obsah obrázku obloha, exteriér, budova, most&#10;&#10;Popis byl vytvořen automaticky">
            <a:extLst>
              <a:ext uri="{FF2B5EF4-FFF2-40B4-BE49-F238E27FC236}">
                <a16:creationId xmlns:a16="http://schemas.microsoft.com/office/drawing/2014/main" id="{3AF86B1B-E0DA-480B-B16C-6079D1496A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t="443" r="8613" b="3264"/>
          <a:stretch/>
        </p:blipFill>
        <p:spPr>
          <a:xfrm>
            <a:off x="6288401" y="727195"/>
            <a:ext cx="5641594" cy="5428566"/>
          </a:xfrm>
          <a:prstGeom prst="rect">
            <a:avLst/>
          </a:prstGeom>
        </p:spPr>
      </p:pic>
      <p:pic>
        <p:nvPicPr>
          <p:cNvPr id="10" name="Obrázek 9" descr="Obsah obrázku obloha, exteriér, země, červená&#10;&#10;Popis byl vytvořen automaticky">
            <a:extLst>
              <a:ext uri="{FF2B5EF4-FFF2-40B4-BE49-F238E27FC236}">
                <a16:creationId xmlns:a16="http://schemas.microsoft.com/office/drawing/2014/main" id="{B1469479-B318-47BA-AFE9-28532BA401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 t="14844" r="21504" b="392"/>
          <a:stretch/>
        </p:blipFill>
        <p:spPr>
          <a:xfrm>
            <a:off x="6288401" y="731520"/>
            <a:ext cx="5641594" cy="5403610"/>
          </a:xfrm>
          <a:prstGeom prst="rect">
            <a:avLst/>
          </a:prstGeom>
        </p:spPr>
      </p:pic>
      <p:pic>
        <p:nvPicPr>
          <p:cNvPr id="9" name="Obrázek 8" descr="Obsah obrázku exteriér, obloha, země, příroda&#10;&#10;Popis byl vytvořen automaticky">
            <a:extLst>
              <a:ext uri="{FF2B5EF4-FFF2-40B4-BE49-F238E27FC236}">
                <a16:creationId xmlns:a16="http://schemas.microsoft.com/office/drawing/2014/main" id="{02CF9FEA-016B-4246-9E56-99BBF147D9F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6" t="9132" r="9844" b="40436"/>
          <a:stretch/>
        </p:blipFill>
        <p:spPr>
          <a:xfrm>
            <a:off x="6288401" y="727195"/>
            <a:ext cx="5641594" cy="542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0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7E8FDF5-0597-4754-9ACF-009F6DFFBD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60"/>
          <a:stretch/>
        </p:blipFill>
        <p:spPr>
          <a:xfrm>
            <a:off x="6260120" y="3159583"/>
            <a:ext cx="5672434" cy="2996178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7" y="721708"/>
            <a:ext cx="4685916" cy="54340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dirty="0">
                <a:solidFill>
                  <a:srgbClr val="0078C9"/>
                </a:solidFill>
              </a:rPr>
              <a:t>Obsah prezentace:</a:t>
            </a:r>
          </a:p>
        </p:txBody>
      </p:sp>
      <p:sp>
        <p:nvSpPr>
          <p:cNvPr id="19" name="Zástupný objekt pre obsah 1">
            <a:extLst>
              <a:ext uri="{FF2B5EF4-FFF2-40B4-BE49-F238E27FC236}">
                <a16:creationId xmlns:a16="http://schemas.microsoft.com/office/drawing/2014/main" id="{1E92D343-E3FA-4D67-8FFB-2A923216501A}"/>
              </a:ext>
            </a:extLst>
          </p:cNvPr>
          <p:cNvSpPr txBox="1">
            <a:spLocks/>
          </p:cNvSpPr>
          <p:nvPr/>
        </p:nvSpPr>
        <p:spPr>
          <a:xfrm>
            <a:off x="1471567" y="1564096"/>
            <a:ext cx="4399146" cy="4349340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>
            <a:lvl1pPr marL="288000" indent="-288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Obecné informace o projektu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Původní most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Investorský návrh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Zhotovitelský návrh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Výstavba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Rozdílné přístupy v PL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800" dirty="0">
              <a:latin typeface="Arial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cs-CZ" sz="1800" dirty="0"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2</a:t>
            </a:fld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F875066-084A-42E7-9D42-CAF6F9CBE3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1" b="36018"/>
          <a:stretch/>
        </p:blipFill>
        <p:spPr>
          <a:xfrm>
            <a:off x="6260121" y="887869"/>
            <a:ext cx="5672434" cy="2271713"/>
          </a:xfrm>
          <a:prstGeom prst="rect">
            <a:avLst/>
          </a:prstGeom>
        </p:spPr>
      </p:pic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F8282E9A-4F08-463F-B41E-5360A903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31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řeka, cestování&#10;&#10;Popis byl vytvořen automaticky">
            <a:extLst>
              <a:ext uri="{FF2B5EF4-FFF2-40B4-BE49-F238E27FC236}">
                <a16:creationId xmlns:a16="http://schemas.microsoft.com/office/drawing/2014/main" id="{684F8513-D443-419B-A261-784EEBC2CA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7" b="22055"/>
          <a:stretch/>
        </p:blipFill>
        <p:spPr>
          <a:xfrm>
            <a:off x="0" y="639464"/>
            <a:ext cx="12192000" cy="5771168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20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D6BFE6F-FC21-4E6F-8F09-327FA394A1F6}"/>
              </a:ext>
            </a:extLst>
          </p:cNvPr>
          <p:cNvSpPr/>
          <p:nvPr/>
        </p:nvSpPr>
        <p:spPr>
          <a:xfrm>
            <a:off x="6971071" y="2914302"/>
            <a:ext cx="4961482" cy="842388"/>
          </a:xfrm>
          <a:prstGeom prst="rect">
            <a:avLst/>
          </a:prstGeom>
          <a:solidFill>
            <a:srgbClr val="C1E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Nadpis 2">
            <a:extLst>
              <a:ext uri="{FF2B5EF4-FFF2-40B4-BE49-F238E27FC236}">
                <a16:creationId xmlns:a16="http://schemas.microsoft.com/office/drawing/2014/main" id="{B81AE0E2-87B6-4022-B583-3B504195EE1A}"/>
              </a:ext>
            </a:extLst>
          </p:cNvPr>
          <p:cNvSpPr txBox="1">
            <a:spLocks/>
          </p:cNvSpPr>
          <p:nvPr/>
        </p:nvSpPr>
        <p:spPr>
          <a:xfrm>
            <a:off x="7177548" y="3137157"/>
            <a:ext cx="4571999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 err="1">
                <a:solidFill>
                  <a:srgbClr val="0078C9"/>
                </a:solidFill>
              </a:rPr>
              <a:t>Děkuji</a:t>
            </a:r>
            <a:r>
              <a:rPr lang="sk-SK" sz="2800" dirty="0">
                <a:solidFill>
                  <a:srgbClr val="0078C9"/>
                </a:solidFill>
              </a:rPr>
              <a:t> vám za </a:t>
            </a:r>
            <a:r>
              <a:rPr lang="sk-SK" sz="2800" dirty="0" err="1">
                <a:solidFill>
                  <a:srgbClr val="0078C9"/>
                </a:solidFill>
              </a:rPr>
              <a:t>pozornost</a:t>
            </a:r>
            <a:r>
              <a:rPr lang="sk-SK" sz="2800" dirty="0">
                <a:solidFill>
                  <a:srgbClr val="0078C9"/>
                </a:solidFill>
              </a:rPr>
              <a:t>.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54782924-0098-4A84-910D-AF1800E9639D}"/>
              </a:ext>
            </a:extLst>
          </p:cNvPr>
          <p:cNvSpPr/>
          <p:nvPr/>
        </p:nvSpPr>
        <p:spPr>
          <a:xfrm>
            <a:off x="6971071" y="4471553"/>
            <a:ext cx="4955937" cy="1213630"/>
          </a:xfrm>
          <a:prstGeom prst="rect">
            <a:avLst/>
          </a:prstGeom>
          <a:solidFill>
            <a:srgbClr val="C1E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Nadpis 2">
            <a:extLst>
              <a:ext uri="{FF2B5EF4-FFF2-40B4-BE49-F238E27FC236}">
                <a16:creationId xmlns:a16="http://schemas.microsoft.com/office/drawing/2014/main" id="{BA5247B7-A467-4BAC-9226-4A769920F008}"/>
              </a:ext>
            </a:extLst>
          </p:cNvPr>
          <p:cNvSpPr txBox="1">
            <a:spLocks/>
          </p:cNvSpPr>
          <p:nvPr/>
        </p:nvSpPr>
        <p:spPr>
          <a:xfrm>
            <a:off x="6267797" y="4538674"/>
            <a:ext cx="5108790" cy="1083952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dirty="0">
                <a:solidFill>
                  <a:srgbClr val="0078C9"/>
                </a:solidFill>
              </a:rPr>
              <a:t>Leszek.Gawel@skanska.pl</a:t>
            </a:r>
          </a:p>
          <a:p>
            <a:pPr lvl="0" algn="r">
              <a:lnSpc>
                <a:spcPct val="110000"/>
              </a:lnSpc>
              <a:defRPr/>
            </a:pPr>
            <a:r>
              <a:rPr lang="sk-SK" sz="2000" dirty="0">
                <a:solidFill>
                  <a:srgbClr val="0078C9"/>
                </a:solidFill>
              </a:rPr>
              <a:t>Remigiusz.Grodzicki@skanska.pl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dirty="0">
                <a:solidFill>
                  <a:srgbClr val="0078C9"/>
                </a:solidFill>
              </a:rPr>
              <a:t>mosty@skanska.cz</a:t>
            </a:r>
          </a:p>
        </p:txBody>
      </p:sp>
    </p:spTree>
    <p:extLst>
      <p:ext uri="{BB962C8B-B14F-4D97-AF65-F5344CB8AC3E}">
        <p14:creationId xmlns:p14="http://schemas.microsoft.com/office/powerpoint/2010/main" val="162043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0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7" y="721708"/>
            <a:ext cx="4685916" cy="54340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O projektu</a:t>
            </a:r>
          </a:p>
        </p:txBody>
      </p:sp>
      <p:sp>
        <p:nvSpPr>
          <p:cNvPr id="19" name="Zástupný objekt pre obsah 1">
            <a:extLst>
              <a:ext uri="{FF2B5EF4-FFF2-40B4-BE49-F238E27FC236}">
                <a16:creationId xmlns:a16="http://schemas.microsoft.com/office/drawing/2014/main" id="{1E92D343-E3FA-4D67-8FFB-2A923216501A}"/>
              </a:ext>
            </a:extLst>
          </p:cNvPr>
          <p:cNvSpPr txBox="1">
            <a:spLocks/>
          </p:cNvSpPr>
          <p:nvPr/>
        </p:nvSpPr>
        <p:spPr>
          <a:xfrm>
            <a:off x="1471567" y="1564096"/>
            <a:ext cx="4399146" cy="4349340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>
            <a:lvl1pPr marL="288000" indent="-288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Náhrada původní konstrukce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Vojvodská silnice č. 431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20 km od Poznaně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Náklady 50 </a:t>
            </a:r>
            <a:r>
              <a:rPr lang="cs-CZ" sz="1800" spc="200" dirty="0" err="1">
                <a:latin typeface="Arial"/>
              </a:rPr>
              <a:t>mPLN</a:t>
            </a:r>
            <a:r>
              <a:rPr lang="cs-CZ" sz="1800" spc="200" dirty="0">
                <a:latin typeface="Arial"/>
              </a:rPr>
              <a:t> </a:t>
            </a:r>
            <a:r>
              <a:rPr lang="cs-CZ" sz="1800" spc="200" dirty="0"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cs-CZ" sz="1800" spc="200" dirty="0">
                <a:latin typeface="Arial"/>
              </a:rPr>
              <a:t>270 mCZK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Kofinancováno z EU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/>
              <a:t>Národní Park, Natura 2000, Krajinný Park</a:t>
            </a:r>
            <a:endParaRPr lang="cs-CZ" sz="1800" spc="200" dirty="0">
              <a:latin typeface="Arial"/>
            </a:endParaRP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800" dirty="0">
              <a:latin typeface="Arial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cs-CZ" sz="1800" dirty="0"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3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B38252-1E8F-43B9-92E6-3B49EE0218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3" r="11092"/>
          <a:stretch/>
        </p:blipFill>
        <p:spPr>
          <a:xfrm>
            <a:off x="6275539" y="721709"/>
            <a:ext cx="5657015" cy="543405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B22A83D-D682-456D-A31C-6E96BB1D49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430"/>
          <a:stretch/>
        </p:blipFill>
        <p:spPr>
          <a:xfrm>
            <a:off x="6290959" y="727195"/>
            <a:ext cx="5641595" cy="542856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D0C5A72B-5934-4B4D-8040-266F730D43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076"/>
          <a:stretch/>
        </p:blipFill>
        <p:spPr>
          <a:xfrm>
            <a:off x="6275539" y="727195"/>
            <a:ext cx="5657015" cy="54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7" y="721708"/>
            <a:ext cx="4685916" cy="54340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 err="1">
                <a:solidFill>
                  <a:srgbClr val="0078C9"/>
                </a:solidFill>
              </a:rPr>
              <a:t>Původní</a:t>
            </a:r>
            <a:r>
              <a:rPr lang="sk-SK" sz="2800" dirty="0">
                <a:solidFill>
                  <a:srgbClr val="0078C9"/>
                </a:solidFill>
              </a:rPr>
              <a:t> most</a:t>
            </a:r>
          </a:p>
        </p:txBody>
      </p:sp>
      <p:sp>
        <p:nvSpPr>
          <p:cNvPr id="19" name="Zástupný objekt pre obsah 1">
            <a:extLst>
              <a:ext uri="{FF2B5EF4-FFF2-40B4-BE49-F238E27FC236}">
                <a16:creationId xmlns:a16="http://schemas.microsoft.com/office/drawing/2014/main" id="{1E92D343-E3FA-4D67-8FFB-2A923216501A}"/>
              </a:ext>
            </a:extLst>
          </p:cNvPr>
          <p:cNvSpPr txBox="1">
            <a:spLocks/>
          </p:cNvSpPr>
          <p:nvPr/>
        </p:nvSpPr>
        <p:spPr>
          <a:xfrm>
            <a:off x="1471567" y="1564096"/>
            <a:ext cx="4399146" cy="4349340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>
            <a:lvl1pPr marL="288000" indent="-288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Výstavba 1960 (NK)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OK hl. pole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navazující pole beton-beton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2 pilíře v korytě řeky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max. 20 t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velmi špatný technický stav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chybějící </a:t>
            </a:r>
            <a:r>
              <a:rPr lang="cs-CZ" sz="1800" spc="200" dirty="0" err="1">
                <a:latin typeface="Arial"/>
              </a:rPr>
              <a:t>bezp</a:t>
            </a:r>
            <a:r>
              <a:rPr lang="cs-CZ" sz="1800" spc="200" dirty="0">
                <a:latin typeface="Arial"/>
              </a:rPr>
              <a:t>. opatření ŽP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chybějící prostor pro cyklisty</a:t>
            </a:r>
            <a:endParaRPr lang="cs-CZ" sz="1800" dirty="0">
              <a:latin typeface="Arial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cs-CZ" sz="1800" dirty="0"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4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704C199-DFD2-4E4F-BA9E-1A0E466B88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2"/>
          <a:stretch/>
        </p:blipFill>
        <p:spPr>
          <a:xfrm>
            <a:off x="6287808" y="1497495"/>
            <a:ext cx="5644746" cy="40221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768FCB3-2950-41A7-B007-64B413F20B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551"/>
          <a:stretch/>
        </p:blipFill>
        <p:spPr>
          <a:xfrm>
            <a:off x="6287808" y="1497495"/>
            <a:ext cx="5644746" cy="40221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5B8C5A7-7535-475A-B705-151C74589B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196"/>
          <a:stretch/>
        </p:blipFill>
        <p:spPr>
          <a:xfrm>
            <a:off x="6303228" y="1497495"/>
            <a:ext cx="5644746" cy="402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9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7" y="721708"/>
            <a:ext cx="4685916" cy="54340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Investorský návrh</a:t>
            </a:r>
          </a:p>
        </p:txBody>
      </p:sp>
      <p:sp>
        <p:nvSpPr>
          <p:cNvPr id="19" name="Zástupný objekt pre obsah 1">
            <a:extLst>
              <a:ext uri="{FF2B5EF4-FFF2-40B4-BE49-F238E27FC236}">
                <a16:creationId xmlns:a16="http://schemas.microsoft.com/office/drawing/2014/main" id="{1E92D343-E3FA-4D67-8FFB-2A923216501A}"/>
              </a:ext>
            </a:extLst>
          </p:cNvPr>
          <p:cNvSpPr txBox="1">
            <a:spLocks/>
          </p:cNvSpPr>
          <p:nvPr/>
        </p:nvSpPr>
        <p:spPr>
          <a:xfrm>
            <a:off x="1471567" y="1564096"/>
            <a:ext cx="4399146" cy="4349340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>
            <a:lvl1pPr marL="288000" indent="-288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6 polí 50+100+50+45+45 m</a:t>
            </a:r>
          </a:p>
          <a:p>
            <a:pPr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hlavní pole:	OK + beton</a:t>
            </a:r>
          </a:p>
          <a:p>
            <a:pPr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 err="1">
                <a:latin typeface="Arial"/>
              </a:rPr>
              <a:t>navaz</a:t>
            </a:r>
            <a:r>
              <a:rPr lang="cs-CZ" sz="1800" spc="200" dirty="0">
                <a:latin typeface="Arial"/>
              </a:rPr>
              <a:t>. pole:	bet. komora</a:t>
            </a:r>
          </a:p>
          <a:p>
            <a:pPr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předpolí: 	bet. 3-trám</a:t>
            </a:r>
          </a:p>
          <a:p>
            <a:pPr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montáž ze soulodí</a:t>
            </a:r>
          </a:p>
          <a:p>
            <a:pPr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beton:	2500 (+1100 m3)</a:t>
            </a:r>
          </a:p>
          <a:p>
            <a:pPr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ocel </a:t>
            </a:r>
            <a:r>
              <a:rPr lang="cs-CZ" sz="1800" spc="200" dirty="0" err="1">
                <a:latin typeface="Arial"/>
              </a:rPr>
              <a:t>kční</a:t>
            </a:r>
            <a:r>
              <a:rPr lang="cs-CZ" sz="1800" spc="200" dirty="0">
                <a:latin typeface="Arial"/>
              </a:rPr>
              <a:t>:	750 t</a:t>
            </a:r>
          </a:p>
          <a:p>
            <a:pPr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ocel bet:	715 (+ 200 t)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800" spc="200" dirty="0">
              <a:latin typeface="Arial"/>
            </a:endParaRP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800" dirty="0">
              <a:latin typeface="Arial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cs-CZ" sz="1800" dirty="0"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5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C007E7-4E24-4BC6-8511-22ABEDF7B7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048" b="8900"/>
          <a:stretch/>
        </p:blipFill>
        <p:spPr>
          <a:xfrm>
            <a:off x="6257931" y="692409"/>
            <a:ext cx="5660020" cy="190474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43A7159-7CE1-4727-8F37-99A7312A9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066" y="4267650"/>
            <a:ext cx="5146646" cy="1386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D7A9B9E-2690-4E7E-9814-85EFBCD723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465"/>
          <a:stretch/>
        </p:blipFill>
        <p:spPr>
          <a:xfrm>
            <a:off x="6371556" y="2752433"/>
            <a:ext cx="5556811" cy="13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2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6" y="721708"/>
            <a:ext cx="10763177" cy="8423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Investorský návrh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6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779551F-0EF4-4262-AC0D-37C15D5BE9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721"/>
          <a:stretch/>
        </p:blipFill>
        <p:spPr>
          <a:xfrm>
            <a:off x="-12179" y="1657774"/>
            <a:ext cx="12192000" cy="237719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DE17BAE-06A7-45ED-9DAC-A3234FFBE7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20914" y="3692292"/>
            <a:ext cx="12192000" cy="2637531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FB3EF8FA-6797-4784-9729-E357E5ED5331}"/>
              </a:ext>
            </a:extLst>
          </p:cNvPr>
          <p:cNvSpPr txBox="1"/>
          <p:nvPr/>
        </p:nvSpPr>
        <p:spPr>
          <a:xfrm>
            <a:off x="1582988" y="1579543"/>
            <a:ext cx="3903406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6800" rIns="46800" rtlCol="0">
            <a:spAutoFit/>
          </a:bodyPr>
          <a:lstStyle/>
          <a:p>
            <a:pPr algn="ctr"/>
            <a:r>
              <a:rPr lang="cs-CZ" sz="1200" b="1" dirty="0">
                <a:solidFill>
                  <a:srgbClr val="FF0000"/>
                </a:solidFill>
              </a:rPr>
              <a:t>BETONOVÁ KOMORA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A066853A-3900-46D6-8198-F81C407FA685}"/>
              </a:ext>
            </a:extLst>
          </p:cNvPr>
          <p:cNvSpPr txBox="1"/>
          <p:nvPr/>
        </p:nvSpPr>
        <p:spPr>
          <a:xfrm>
            <a:off x="5506068" y="1579543"/>
            <a:ext cx="4011552" cy="27699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lIns="46800" rIns="46800" rtlCol="0">
            <a:spAutoFit/>
          </a:bodyPr>
          <a:lstStyle/>
          <a:p>
            <a:pPr algn="ctr"/>
            <a:r>
              <a:rPr lang="cs-CZ" sz="1200" b="1" dirty="0">
                <a:solidFill>
                  <a:schemeClr val="bg2"/>
                </a:solidFill>
              </a:rPr>
              <a:t>OCELO-BETONOVÁ KOMORA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78AB7BF-064D-409A-BC21-B41EC2338C69}"/>
              </a:ext>
            </a:extLst>
          </p:cNvPr>
          <p:cNvSpPr txBox="1"/>
          <p:nvPr/>
        </p:nvSpPr>
        <p:spPr>
          <a:xfrm>
            <a:off x="9571720" y="1584460"/>
            <a:ext cx="3903406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6800" rIns="46800" rtlCol="0">
            <a:spAutoFit/>
          </a:bodyPr>
          <a:lstStyle/>
          <a:p>
            <a:pPr algn="ctr"/>
            <a:r>
              <a:rPr lang="cs-CZ" sz="1200" b="1" dirty="0">
                <a:solidFill>
                  <a:srgbClr val="FF0000"/>
                </a:solidFill>
              </a:rPr>
              <a:t>BETONOVÁ KOMORA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E6BDF45-BF6C-42F2-9F10-D0E3B2B36DC3}"/>
              </a:ext>
            </a:extLst>
          </p:cNvPr>
          <p:cNvSpPr txBox="1"/>
          <p:nvPr/>
        </p:nvSpPr>
        <p:spPr>
          <a:xfrm>
            <a:off x="-648929" y="3810570"/>
            <a:ext cx="4650676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6800" rIns="46800" rtlCol="0">
            <a:spAutoFit/>
          </a:bodyPr>
          <a:lstStyle/>
          <a:p>
            <a:pPr algn="ctr"/>
            <a:r>
              <a:rPr lang="cs-CZ" sz="1200" b="1" dirty="0">
                <a:solidFill>
                  <a:srgbClr val="FF0000"/>
                </a:solidFill>
              </a:rPr>
              <a:t>BETONOVÁ KOMORA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6F193DB-8A6A-47E8-8FA4-995275C30DC8}"/>
              </a:ext>
            </a:extLst>
          </p:cNvPr>
          <p:cNvSpPr txBox="1"/>
          <p:nvPr/>
        </p:nvSpPr>
        <p:spPr>
          <a:xfrm>
            <a:off x="4036141" y="3810569"/>
            <a:ext cx="6366388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6800" rIns="46800" rtlCol="0">
            <a:spAutoFit/>
          </a:bodyPr>
          <a:lstStyle/>
          <a:p>
            <a:pPr algn="ctr"/>
            <a:r>
              <a:rPr lang="cs-CZ" sz="1200" b="1" dirty="0">
                <a:solidFill>
                  <a:srgbClr val="FF0000"/>
                </a:solidFill>
              </a:rPr>
              <a:t>BETONOVÝ TROJTRÁM</a:t>
            </a:r>
          </a:p>
        </p:txBody>
      </p:sp>
    </p:spTree>
    <p:extLst>
      <p:ext uri="{BB962C8B-B14F-4D97-AF65-F5344CB8AC3E}">
        <p14:creationId xmlns:p14="http://schemas.microsoft.com/office/powerpoint/2010/main" val="266687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7" y="721708"/>
            <a:ext cx="4685916" cy="54340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 err="1">
                <a:solidFill>
                  <a:srgbClr val="0078C9"/>
                </a:solidFill>
              </a:rPr>
              <a:t>Zhotovitelský</a:t>
            </a:r>
            <a:r>
              <a:rPr lang="sk-SK" sz="2800" dirty="0">
                <a:solidFill>
                  <a:srgbClr val="0078C9"/>
                </a:solidFill>
              </a:rPr>
              <a:t> návrh</a:t>
            </a:r>
          </a:p>
        </p:txBody>
      </p:sp>
      <p:sp>
        <p:nvSpPr>
          <p:cNvPr id="19" name="Zástupný objekt pre obsah 1">
            <a:extLst>
              <a:ext uri="{FF2B5EF4-FFF2-40B4-BE49-F238E27FC236}">
                <a16:creationId xmlns:a16="http://schemas.microsoft.com/office/drawing/2014/main" id="{1E92D343-E3FA-4D67-8FFB-2A923216501A}"/>
              </a:ext>
            </a:extLst>
          </p:cNvPr>
          <p:cNvSpPr txBox="1">
            <a:spLocks/>
          </p:cNvSpPr>
          <p:nvPr/>
        </p:nvSpPr>
        <p:spPr>
          <a:xfrm>
            <a:off x="1471567" y="1564096"/>
            <a:ext cx="4399146" cy="4349340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>
            <a:lvl1pPr marL="288000" indent="-288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montáž NOK nebyla možná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stejné délky polí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letmá betonáž pro 3 pole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předpolí – návrh ponechán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změna založení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800" spc="200" dirty="0">
              <a:latin typeface="Arial"/>
            </a:endParaRPr>
          </a:p>
          <a:p>
            <a:pPr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beton:	2800 m3    </a:t>
            </a:r>
            <a:r>
              <a:rPr lang="cs-CZ" sz="1800" spc="200" dirty="0">
                <a:latin typeface="Calibri" panose="020F0502020204030204" pitchFamily="34" charset="0"/>
                <a:cs typeface="Calibri" panose="020F0502020204030204" pitchFamily="34" charset="0"/>
              </a:rPr>
              <a:t>↗   </a:t>
            </a:r>
            <a:r>
              <a:rPr lang="cs-CZ" sz="1800" spc="200" dirty="0">
                <a:latin typeface="Arial"/>
              </a:rPr>
              <a:t>12%</a:t>
            </a:r>
          </a:p>
          <a:p>
            <a:pPr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ocel </a:t>
            </a:r>
            <a:r>
              <a:rPr lang="cs-CZ" sz="1800" spc="200" dirty="0" err="1">
                <a:latin typeface="Arial"/>
              </a:rPr>
              <a:t>kční</a:t>
            </a:r>
            <a:r>
              <a:rPr lang="cs-CZ" sz="1800" spc="200" dirty="0">
                <a:latin typeface="Arial"/>
              </a:rPr>
              <a:t>:	0 t            </a:t>
            </a:r>
            <a:r>
              <a:rPr lang="cs-CZ" sz="1800" spc="200" dirty="0">
                <a:latin typeface="Calibri" panose="020F0502020204030204" pitchFamily="34" charset="0"/>
                <a:cs typeface="Calibri" panose="020F0502020204030204" pitchFamily="34" charset="0"/>
              </a:rPr>
              <a:t>↘ </a:t>
            </a:r>
            <a:r>
              <a:rPr lang="cs-CZ" sz="1800" spc="200" dirty="0">
                <a:latin typeface="Arial"/>
              </a:rPr>
              <a:t>100%     </a:t>
            </a:r>
          </a:p>
          <a:p>
            <a:pPr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800" spc="200" dirty="0">
                <a:latin typeface="Arial"/>
              </a:rPr>
              <a:t>ocel bet:	790 t         </a:t>
            </a:r>
            <a:r>
              <a:rPr lang="cs-CZ" sz="1800" spc="200" dirty="0">
                <a:latin typeface="Calibri" panose="020F0502020204030204" pitchFamily="34" charset="0"/>
                <a:cs typeface="Calibri" panose="020F0502020204030204" pitchFamily="34" charset="0"/>
              </a:rPr>
              <a:t>↗   </a:t>
            </a:r>
            <a:r>
              <a:rPr lang="cs-CZ" sz="1800" spc="200" dirty="0">
                <a:latin typeface="Arial"/>
              </a:rPr>
              <a:t>11%</a:t>
            </a:r>
          </a:p>
          <a:p>
            <a:pPr>
              <a:lnSpc>
                <a:spcPct val="125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800" spc="200" dirty="0">
              <a:latin typeface="Arial"/>
            </a:endParaRP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800" spc="200" dirty="0">
              <a:latin typeface="Arial"/>
            </a:endParaRP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800" spc="200" dirty="0">
              <a:latin typeface="Arial"/>
            </a:endParaRP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800" dirty="0">
              <a:latin typeface="Arial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cs-CZ" sz="1800" dirty="0"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7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1AF517C-3BB6-4DE1-B7F4-226E43369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762" y="717759"/>
            <a:ext cx="5661792" cy="29464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FFAC745-175D-4229-A4F3-D9FA95833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746" y="3664202"/>
            <a:ext cx="3100982" cy="2479381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13B92347-1CF1-4EDC-9270-2828A2BFBF9E}"/>
              </a:ext>
            </a:extLst>
          </p:cNvPr>
          <p:cNvGrpSpPr/>
          <p:nvPr/>
        </p:nvGrpSpPr>
        <p:grpSpPr>
          <a:xfrm>
            <a:off x="9762693" y="3642683"/>
            <a:ext cx="2112728" cy="2525197"/>
            <a:chOff x="9762693" y="3642683"/>
            <a:chExt cx="2112728" cy="2525197"/>
          </a:xfrm>
        </p:grpSpPr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B044F98C-4F04-4826-9E06-3E260E9DA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9879"/>
            <a:stretch/>
          </p:blipFill>
          <p:spPr>
            <a:xfrm rot="16200000">
              <a:off x="8976960" y="4428416"/>
              <a:ext cx="2525197" cy="953732"/>
            </a:xfrm>
            <a:prstGeom prst="rect">
              <a:avLst/>
            </a:prstGeom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2A475CF5-246E-4AF3-9C11-CCF191519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16425" y="4445366"/>
              <a:ext cx="1158996" cy="364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087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6" y="721708"/>
            <a:ext cx="10763177" cy="8423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Zhotovitelský návrh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8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B3EF8FA-6797-4784-9729-E357E5ED5331}"/>
              </a:ext>
            </a:extLst>
          </p:cNvPr>
          <p:cNvSpPr txBox="1"/>
          <p:nvPr/>
        </p:nvSpPr>
        <p:spPr>
          <a:xfrm>
            <a:off x="1740309" y="1579543"/>
            <a:ext cx="10555905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6800" rIns="46800" rtlCol="0">
            <a:spAutoFit/>
          </a:bodyPr>
          <a:lstStyle/>
          <a:p>
            <a:pPr algn="ctr"/>
            <a:r>
              <a:rPr lang="cs-CZ" sz="1200" b="1" dirty="0">
                <a:solidFill>
                  <a:srgbClr val="FF0000"/>
                </a:solidFill>
              </a:rPr>
              <a:t>BETONOVÁ KOMORA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EE6BDF45-BF6C-42F2-9F10-D0E3B2B36DC3}"/>
              </a:ext>
            </a:extLst>
          </p:cNvPr>
          <p:cNvSpPr txBox="1"/>
          <p:nvPr/>
        </p:nvSpPr>
        <p:spPr>
          <a:xfrm>
            <a:off x="-648929" y="3810570"/>
            <a:ext cx="4650676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6800" rIns="46800" rtlCol="0">
            <a:spAutoFit/>
          </a:bodyPr>
          <a:lstStyle/>
          <a:p>
            <a:pPr algn="ctr"/>
            <a:r>
              <a:rPr lang="cs-CZ" sz="1200" b="1" dirty="0">
                <a:solidFill>
                  <a:srgbClr val="FF0000"/>
                </a:solidFill>
              </a:rPr>
              <a:t>BETONOVÁ KOMORA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6F193DB-8A6A-47E8-8FA4-995275C30DC8}"/>
              </a:ext>
            </a:extLst>
          </p:cNvPr>
          <p:cNvSpPr txBox="1"/>
          <p:nvPr/>
        </p:nvSpPr>
        <p:spPr>
          <a:xfrm>
            <a:off x="4036141" y="3810569"/>
            <a:ext cx="5963265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6800" rIns="46800" rtlCol="0">
            <a:spAutoFit/>
          </a:bodyPr>
          <a:lstStyle/>
          <a:p>
            <a:pPr algn="ctr"/>
            <a:r>
              <a:rPr lang="cs-CZ" sz="1200" b="1" dirty="0">
                <a:solidFill>
                  <a:srgbClr val="FF0000"/>
                </a:solidFill>
              </a:rPr>
              <a:t>BETONOVÝ TROJTRÁM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E50A20-2AEB-4B84-860E-E680DFA644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099" b="25753"/>
          <a:stretch/>
        </p:blipFill>
        <p:spPr>
          <a:xfrm>
            <a:off x="174587" y="1959135"/>
            <a:ext cx="12528000" cy="17605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6F25BE-BD25-44FE-A910-6D5723FD80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786"/>
          <a:stretch/>
        </p:blipFill>
        <p:spPr>
          <a:xfrm>
            <a:off x="0" y="4199158"/>
            <a:ext cx="11610065" cy="186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6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05317DD-5E9D-48BA-AB69-493C02E6A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r="12606"/>
          <a:stretch/>
        </p:blipFill>
        <p:spPr>
          <a:xfrm>
            <a:off x="6284858" y="727195"/>
            <a:ext cx="5657015" cy="5428566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90709194-7058-43CB-BDAE-EAE0D45FCF8F}"/>
              </a:ext>
            </a:extLst>
          </p:cNvPr>
          <p:cNvSpPr/>
          <p:nvPr/>
        </p:nvSpPr>
        <p:spPr>
          <a:xfrm>
            <a:off x="1169377" y="721708"/>
            <a:ext cx="4685916" cy="54340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Nadpis 2">
            <a:extLst>
              <a:ext uri="{FF2B5EF4-FFF2-40B4-BE49-F238E27FC236}">
                <a16:creationId xmlns:a16="http://schemas.microsoft.com/office/drawing/2014/main" id="{60458CDD-51D4-4401-98DE-8E01D8ACE71E}"/>
              </a:ext>
            </a:extLst>
          </p:cNvPr>
          <p:cNvSpPr txBox="1">
            <a:spLocks/>
          </p:cNvSpPr>
          <p:nvPr/>
        </p:nvSpPr>
        <p:spPr>
          <a:xfrm>
            <a:off x="1471567" y="944563"/>
            <a:ext cx="4399146" cy="482313"/>
          </a:xfrm>
          <a:prstGeom prst="rect">
            <a:avLst/>
          </a:prstGeom>
        </p:spPr>
        <p:txBody>
          <a:bodyPr vert="horz" wrap="square" lIns="46800" tIns="46800" rIns="46800" bIns="468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dirty="0">
                <a:solidFill>
                  <a:srgbClr val="0078C9"/>
                </a:solidFill>
              </a:rPr>
              <a:t>Zhotovitelský návrh </a:t>
            </a:r>
          </a:p>
        </p:txBody>
      </p:sp>
      <p:sp>
        <p:nvSpPr>
          <p:cNvPr id="19" name="Zástupný objekt pre obsah 1">
            <a:extLst>
              <a:ext uri="{FF2B5EF4-FFF2-40B4-BE49-F238E27FC236}">
                <a16:creationId xmlns:a16="http://schemas.microsoft.com/office/drawing/2014/main" id="{1E92D343-E3FA-4D67-8FFB-2A923216501A}"/>
              </a:ext>
            </a:extLst>
          </p:cNvPr>
          <p:cNvSpPr txBox="1">
            <a:spLocks/>
          </p:cNvSpPr>
          <p:nvPr/>
        </p:nvSpPr>
        <p:spPr>
          <a:xfrm>
            <a:off x="1471567" y="1564096"/>
            <a:ext cx="4399146" cy="4349340"/>
          </a:xfrm>
          <a:prstGeom prst="rect">
            <a:avLst/>
          </a:prstGeom>
        </p:spPr>
        <p:txBody>
          <a:bodyPr vert="horz" lIns="46800" tIns="46800" rIns="46800" bIns="46800" rtlCol="0">
            <a:noAutofit/>
          </a:bodyPr>
          <a:lstStyle>
            <a:lvl1pPr marL="288000" indent="-288000" algn="l" defTabSz="914400" rtl="0" eaLnBrk="1" latinLnBrk="0" hangingPunct="1">
              <a:spcBef>
                <a:spcPts val="1200"/>
              </a:spcBef>
              <a:buFont typeface="Arial" panose="020B0604020202020204" pitchFamily="34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52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0" indent="-288000" algn="l" defTabSz="914400" rtl="0" eaLnBrk="1" latinLnBrk="0" hangingPunct="1">
              <a:spcBef>
                <a:spcPts val="600"/>
              </a:spcBef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cs-CZ" sz="1800" spc="200" dirty="0">
                <a:latin typeface="Arial"/>
              </a:rPr>
              <a:t>ZHODNOCENÍ: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 spc="200" dirty="0">
                <a:latin typeface="Arial"/>
              </a:rPr>
              <a:t>Zjednodušení výstavby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 spc="200" dirty="0">
                <a:latin typeface="Arial"/>
              </a:rPr>
              <a:t>Jeden hlavní materiál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 spc="200" dirty="0">
                <a:latin typeface="Arial"/>
              </a:rPr>
              <a:t>Nižší stavební náklady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 spc="200" dirty="0">
                <a:latin typeface="Arial"/>
              </a:rPr>
              <a:t>Nižší provozní náklady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 spc="200" dirty="0">
                <a:latin typeface="Arial"/>
              </a:rPr>
              <a:t>Zajištění možnosti čerpání financování z EF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cs-CZ" sz="1400" spc="200" dirty="0">
                <a:latin typeface="Arial"/>
              </a:rPr>
              <a:t>Bez zásahu do SP / ŽP / VZ</a:t>
            </a:r>
          </a:p>
          <a:p>
            <a:pPr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cs-CZ" sz="1800" dirty="0">
              <a:latin typeface="Arial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endParaRPr lang="cs-CZ" sz="1800" dirty="0">
              <a:latin typeface="Arial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16ED4D94-93F5-451B-A454-A93E86CFF991}"/>
              </a:ext>
            </a:extLst>
          </p:cNvPr>
          <p:cNvSpPr/>
          <p:nvPr/>
        </p:nvSpPr>
        <p:spPr>
          <a:xfrm>
            <a:off x="1169377" y="180856"/>
            <a:ext cx="1749669" cy="403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E8500B27-813C-41A9-9746-A69863BDB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549" y="180856"/>
            <a:ext cx="2430691" cy="360569"/>
          </a:xfrm>
          <a:prstGeom prst="rect">
            <a:avLst/>
          </a:prstGeo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C816771-FC0A-4217-B918-ACF4C6FF9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452E-B795-4D05-B605-588F6513802C}" type="slidenum">
              <a:rPr lang="en-US" smtClean="0"/>
              <a:t>9</a:t>
            </a:fld>
            <a:endParaRPr lang="en-US" dirty="0"/>
          </a:p>
        </p:txBody>
      </p:sp>
      <p:sp>
        <p:nvSpPr>
          <p:cNvPr id="12" name="Zástupný symbol pro zápatí 4">
            <a:extLst>
              <a:ext uri="{FF2B5EF4-FFF2-40B4-BE49-F238E27FC236}">
                <a16:creationId xmlns:a16="http://schemas.microsoft.com/office/drawing/2014/main" id="{68621515-FBBA-4C07-93BF-17DEB8DC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1745" y="6545325"/>
            <a:ext cx="7488767" cy="187200"/>
          </a:xfrm>
        </p:spPr>
        <p:txBody>
          <a:bodyPr/>
          <a:lstStyle/>
          <a:p>
            <a:r>
              <a:rPr lang="cs-CZ" dirty="0" err="1"/>
              <a:t>Bridge</a:t>
            </a:r>
            <a:r>
              <a:rPr lang="cs-CZ" dirty="0"/>
              <a:t> </a:t>
            </a:r>
            <a:r>
              <a:rPr lang="cs-CZ" dirty="0" err="1"/>
              <a:t>across</a:t>
            </a:r>
            <a:r>
              <a:rPr lang="cs-CZ" dirty="0"/>
              <a:t> </a:t>
            </a:r>
            <a:r>
              <a:rPr lang="cs-CZ" dirty="0" err="1"/>
              <a:t>Warta</a:t>
            </a:r>
            <a:r>
              <a:rPr lang="cs-CZ" dirty="0"/>
              <a:t> </a:t>
            </a:r>
            <a:r>
              <a:rPr lang="cs-CZ" dirty="0" err="1"/>
              <a:t>river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Rogalinek</a:t>
            </a:r>
            <a:r>
              <a:rPr lang="cs-CZ" dirty="0"/>
              <a:t> // Most přes řeku </a:t>
            </a:r>
            <a:r>
              <a:rPr lang="cs-CZ" dirty="0" err="1"/>
              <a:t>Warta</a:t>
            </a:r>
            <a:r>
              <a:rPr lang="cs-CZ" dirty="0"/>
              <a:t> u </a:t>
            </a:r>
            <a:r>
              <a:rPr lang="cs-CZ" dirty="0" err="1"/>
              <a:t>Rogalinku</a:t>
            </a:r>
            <a:r>
              <a:rPr lang="cs-CZ" dirty="0"/>
              <a:t>		Sympozium Mosty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3484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4a7197c413ebf19b1a21ffadf6dcd3ec48b8ea1"/>
</p:tagLst>
</file>

<file path=ppt/theme/theme1.xml><?xml version="1.0" encoding="utf-8"?>
<a:theme xmlns:a="http://schemas.openxmlformats.org/drawingml/2006/main" name="1_Skanska_16x9">
  <a:themeElements>
    <a:clrScheme name="1_Skanska_White_Blue">
      <a:dk1>
        <a:srgbClr val="293E6B"/>
      </a:dk1>
      <a:lt1>
        <a:sysClr val="window" lastClr="FFFFFF"/>
      </a:lt1>
      <a:dk2>
        <a:srgbClr val="FFFFFF"/>
      </a:dk2>
      <a:lt2>
        <a:srgbClr val="0078C9"/>
      </a:lt2>
      <a:accent1>
        <a:srgbClr val="0078C9"/>
      </a:accent1>
      <a:accent2>
        <a:srgbClr val="77B800"/>
      </a:accent2>
      <a:accent3>
        <a:srgbClr val="FFCB00"/>
      </a:accent3>
      <a:accent4>
        <a:srgbClr val="808080"/>
      </a:accent4>
      <a:accent5>
        <a:srgbClr val="E57200"/>
      </a:accent5>
      <a:accent6>
        <a:srgbClr val="BED600"/>
      </a:accent6>
      <a:hlink>
        <a:srgbClr val="293E6B"/>
      </a:hlink>
      <a:folHlink>
        <a:srgbClr val="B2B2B2"/>
      </a:folHlink>
    </a:clrScheme>
    <a:fontScheme name="Skansk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46800" rIns="46800" rtlCol="0">
        <a:spAutoFit/>
      </a:bodyPr>
      <a:lstStyle>
        <a:defPPr>
          <a:defRPr sz="2000" dirty="0" err="1" smtClean="0"/>
        </a:defPPr>
      </a:lstStyle>
    </a:txDef>
  </a:objectDefaults>
  <a:extraClrSchemeLst/>
  <a:custClrLst>
    <a:custClr name="Skanska Dark Blue">
      <a:srgbClr val="293E6B"/>
    </a:custClr>
    <a:custClr name="Skanska Blue">
      <a:srgbClr val="0078C9"/>
    </a:custClr>
    <a:custClr name="Skanska Light Blue">
      <a:srgbClr val="5BB4E5"/>
    </a:custClr>
    <a:custClr name="Skanska Light Light Blue">
      <a:srgbClr val="C0DDEA"/>
    </a:custClr>
    <a:custClr name="Skanska Dark Green">
      <a:srgbClr val="3D9B35"/>
    </a:custClr>
    <a:custClr name="Skanska Green">
      <a:srgbClr val="77B800"/>
    </a:custClr>
    <a:custClr name="Skanska Light Green">
      <a:srgbClr val="BED600"/>
    </a:custClr>
    <a:custClr name="Skanska Orange">
      <a:srgbClr val="E57200"/>
    </a:custClr>
    <a:custClr name="Skanska Yellow">
      <a:srgbClr val="FFCB00"/>
    </a:custClr>
    <a:custClr name="Skanska Light Yellow">
      <a:srgbClr val="EADF00"/>
    </a:custClr>
    <a:custClr name="Skanska Grey">
      <a:srgbClr val="808080"/>
    </a:custClr>
  </a:custClrLst>
  <a:extLst>
    <a:ext uri="{05A4C25C-085E-4340-85A3-A5531E510DB2}">
      <thm15:themeFamily xmlns:thm15="http://schemas.microsoft.com/office/thememl/2012/main" name="Skanska_16x9.potx" id="{AE7EAA8B-068E-46F8-A18B-15D918A5A90F}" vid="{66AF0B24-36EE-4283-857D-B581B20B13F3}"/>
    </a:ext>
  </a:extLst>
</a:theme>
</file>

<file path=ppt/theme/theme2.xml><?xml version="1.0" encoding="utf-8"?>
<a:theme xmlns:a="http://schemas.openxmlformats.org/drawingml/2006/main" name="Office Theme">
  <a:themeElements>
    <a:clrScheme name="1_Skanska_White_Light Green">
      <a:dk1>
        <a:srgbClr val="293E6B"/>
      </a:dk1>
      <a:lt1>
        <a:sysClr val="window" lastClr="FFFFFF"/>
      </a:lt1>
      <a:dk2>
        <a:srgbClr val="293E6B"/>
      </a:dk2>
      <a:lt2>
        <a:srgbClr val="BED600"/>
      </a:lt2>
      <a:accent1>
        <a:srgbClr val="BED600"/>
      </a:accent1>
      <a:accent2>
        <a:srgbClr val="293E6B"/>
      </a:accent2>
      <a:accent3>
        <a:srgbClr val="808080"/>
      </a:accent3>
      <a:accent4>
        <a:srgbClr val="0078C9"/>
      </a:accent4>
      <a:accent5>
        <a:srgbClr val="E57200"/>
      </a:accent5>
      <a:accent6>
        <a:srgbClr val="FFCB00"/>
      </a:accent6>
      <a:hlink>
        <a:srgbClr val="293E6B"/>
      </a:hlink>
      <a:folHlink>
        <a:srgbClr val="B2B2B2"/>
      </a:folHlink>
    </a:clrScheme>
    <a:fontScheme name="Skansk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1_Skanska_White_Light Green">
      <a:dk1>
        <a:srgbClr val="293E6B"/>
      </a:dk1>
      <a:lt1>
        <a:sysClr val="window" lastClr="FFFFFF"/>
      </a:lt1>
      <a:dk2>
        <a:srgbClr val="293E6B"/>
      </a:dk2>
      <a:lt2>
        <a:srgbClr val="BED600"/>
      </a:lt2>
      <a:accent1>
        <a:srgbClr val="BED600"/>
      </a:accent1>
      <a:accent2>
        <a:srgbClr val="293E6B"/>
      </a:accent2>
      <a:accent3>
        <a:srgbClr val="808080"/>
      </a:accent3>
      <a:accent4>
        <a:srgbClr val="0078C9"/>
      </a:accent4>
      <a:accent5>
        <a:srgbClr val="E57200"/>
      </a:accent5>
      <a:accent6>
        <a:srgbClr val="FFCB00"/>
      </a:accent6>
      <a:hlink>
        <a:srgbClr val="293E6B"/>
      </a:hlink>
      <a:folHlink>
        <a:srgbClr val="B2B2B2"/>
      </a:folHlink>
    </a:clrScheme>
    <a:fontScheme name="Skansk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BF0DDA4CB38A1439484F93985891DCF" ma:contentTypeVersion="10" ma:contentTypeDescription="Vytvoří nový dokument" ma:contentTypeScope="" ma:versionID="0ee9c234fcc2994857f293ce7bb5a490">
  <xsd:schema xmlns:xsd="http://www.w3.org/2001/XMLSchema" xmlns:xs="http://www.w3.org/2001/XMLSchema" xmlns:p="http://schemas.microsoft.com/office/2006/metadata/properties" xmlns:ns2="9eea36c3-379a-4fc0-a18a-e07d359aff85" xmlns:ns3="6f2ccff6-0a6f-4ef0-aa9a-d2a3cf0fc113" targetNamespace="http://schemas.microsoft.com/office/2006/metadata/properties" ma:root="true" ma:fieldsID="e3d00809eff144179513b95a92c99dad" ns2:_="" ns3:_="">
    <xsd:import namespace="9eea36c3-379a-4fc0-a18a-e07d359aff85"/>
    <xsd:import namespace="6f2ccff6-0a6f-4ef0-aa9a-d2a3cf0fc1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ea36c3-379a-4fc0-a18a-e07d359aff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2ccff6-0a6f-4ef0-aa9a-d2a3cf0fc11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6EA980-8A34-41A3-B0F2-F3FC6FC19E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ea36c3-379a-4fc0-a18a-e07d359aff85"/>
    <ds:schemaRef ds:uri="6f2ccff6-0a6f-4ef0-aa9a-d2a3cf0fc1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E7B3D8-EC9B-488D-B329-E3D4408A5094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E03A055-8051-465D-AF4E-23CEF6B10B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 Skanska_16x9</Template>
  <TotalTime>14264</TotalTime>
  <Words>868</Words>
  <Application>Microsoft Office PowerPoint</Application>
  <PresentationFormat>Širokoúhlá obrazovka</PresentationFormat>
  <Paragraphs>193</Paragraphs>
  <Slides>20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1_Skanska_16x9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Skanska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Anna Hässler</dc:creator>
  <cp:lastModifiedBy>Slánský, Bohuslav ml.</cp:lastModifiedBy>
  <cp:revision>529</cp:revision>
  <cp:lastPrinted>2019-08-27T08:45:26Z</cp:lastPrinted>
  <dcterms:created xsi:type="dcterms:W3CDTF">2019-01-23T08:33:05Z</dcterms:created>
  <dcterms:modified xsi:type="dcterms:W3CDTF">2022-06-13T12:16:42Z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0x0101008BF0DDA4CB38A1439484F93985891DCF</vt:lpwstr>
  </property>
  <property fmtid="{D5CDD505-2E9C-101B-9397-08002B2CF9AE}" pid="3" name="MSIP_Label_c5187033-a086-494b-a5c0-7ba45d9b9ed0_Enabled">
    <vt:lpwstr>true</vt:lpwstr>
  </property>
  <property fmtid="{D5CDD505-2E9C-101B-9397-08002B2CF9AE}" pid="4" name="MSIP_Label_c5187033-a086-494b-a5c0-7ba45d9b9ed0_SetDate">
    <vt:lpwstr>2022-04-06T06:15:24Z</vt:lpwstr>
  </property>
  <property fmtid="{D5CDD505-2E9C-101B-9397-08002B2CF9AE}" pid="5" name="MSIP_Label_c5187033-a086-494b-a5c0-7ba45d9b9ed0_Method">
    <vt:lpwstr>Privileged</vt:lpwstr>
  </property>
  <property fmtid="{D5CDD505-2E9C-101B-9397-08002B2CF9AE}" pid="6" name="MSIP_Label_c5187033-a086-494b-a5c0-7ba45d9b9ed0_Name">
    <vt:lpwstr>SCE-CZ-General-NoMarking</vt:lpwstr>
  </property>
  <property fmtid="{D5CDD505-2E9C-101B-9397-08002B2CF9AE}" pid="7" name="MSIP_Label_c5187033-a086-494b-a5c0-7ba45d9b9ed0_SiteId">
    <vt:lpwstr>33dab507-5210-4075-805b-f2717d8cfa74</vt:lpwstr>
  </property>
  <property fmtid="{D5CDD505-2E9C-101B-9397-08002B2CF9AE}" pid="8" name="MSIP_Label_c5187033-a086-494b-a5c0-7ba45d9b9ed0_ActionId">
    <vt:lpwstr>ec9ea3b4-d1fa-46e2-84ab-45794785051f</vt:lpwstr>
  </property>
  <property fmtid="{D5CDD505-2E9C-101B-9397-08002B2CF9AE}" pid="9" name="MSIP_Label_c5187033-a086-494b-a5c0-7ba45d9b9ed0_ContentBits">
    <vt:lpwstr>0</vt:lpwstr>
  </property>
</Properties>
</file>