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5"/>
  </p:sldMasterIdLst>
  <p:notesMasterIdLst>
    <p:notesMasterId r:id="rId37"/>
  </p:notesMasterIdLst>
  <p:handoutMasterIdLst>
    <p:handoutMasterId r:id="rId38"/>
  </p:handoutMasterIdLst>
  <p:sldIdLst>
    <p:sldId id="287" r:id="rId16"/>
    <p:sldId id="312" r:id="rId17"/>
    <p:sldId id="293" r:id="rId18"/>
    <p:sldId id="314" r:id="rId19"/>
    <p:sldId id="313" r:id="rId20"/>
    <p:sldId id="295" r:id="rId21"/>
    <p:sldId id="315" r:id="rId22"/>
    <p:sldId id="296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99" r:id="rId31"/>
    <p:sldId id="323" r:id="rId32"/>
    <p:sldId id="325" r:id="rId33"/>
    <p:sldId id="326" r:id="rId34"/>
    <p:sldId id="311" r:id="rId35"/>
    <p:sldId id="258" r:id="rId36"/>
  </p:sldIdLst>
  <p:sldSz cx="12188825" cy="6858000"/>
  <p:notesSz cx="6799263" cy="9929813"/>
  <p:defaultTextStyle>
    <a:defPPr>
      <a:defRPr lang="en-US"/>
    </a:defPPr>
    <a:lvl1pPr marL="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tfield, Anne A" initials="BAA" lastIdx="6" clrIdx="0">
    <p:extLst>
      <p:ext uri="{19B8F6BF-5375-455C-9EA6-DF929625EA0E}">
        <p15:presenceInfo xmlns:p15="http://schemas.microsoft.com/office/powerpoint/2012/main" userId="S-1-5-21-484763869-2147084303-725345543-107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6"/>
    <a:srgbClr val="000000"/>
    <a:srgbClr val="FFFFFF"/>
    <a:srgbClr val="E42925"/>
    <a:srgbClr val="0000FF"/>
    <a:srgbClr val="FFFF00"/>
    <a:srgbClr val="41AD4C"/>
    <a:srgbClr val="8E3F91"/>
    <a:srgbClr val="E95A1A"/>
    <a:srgbClr val="E12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98FD7-71A4-46A0-AA7E-B4748C920634}" v="47" dt="2022-05-17T15:32:1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0196" autoAdjust="0"/>
  </p:normalViewPr>
  <p:slideViewPr>
    <p:cSldViewPr snapToGrid="0" showGuides="1">
      <p:cViewPr varScale="1">
        <p:scale>
          <a:sx n="114" d="100"/>
          <a:sy n="114" d="100"/>
        </p:scale>
        <p:origin x="8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438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A45CD7-9454-489C-BCF0-3B1D83B51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0987A-7912-44D0-9DAF-9517809DD4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A782-DC36-44A0-9EF5-F6B3B5C12E49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21CC2-6B50-4469-B9AF-22408EE71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D316A-31AE-4200-9D68-C83DDB9D3D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BDE4-D08E-49F0-BB61-0A814DE2A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3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821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8" cy="49821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2F4FEF18-17EB-4219-ACC6-102F9AEDAE3D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821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8" cy="49821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488DCF99-22F0-4D4D-88B7-7F1565E49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7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3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1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4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98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2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3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40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00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27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3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7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14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CF99-22F0-4D4D-88B7-7F1565E49F52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2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9951F095-226D-4DC2-8D51-4B7534539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917" y="3811061"/>
            <a:ext cx="5472246" cy="1015663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6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Style one (Subtitle)</a:t>
            </a:r>
          </a:p>
          <a:p>
            <a:pPr lvl="1"/>
            <a:r>
              <a:rPr lang="en-US" dirty="0"/>
              <a:t>Style two (Presenter/Client name)</a:t>
            </a:r>
          </a:p>
          <a:p>
            <a:pPr lvl="2"/>
            <a:r>
              <a:rPr lang="en-US" dirty="0"/>
              <a:t>Style three</a:t>
            </a:r>
          </a:p>
          <a:p>
            <a:pPr lvl="4"/>
            <a:r>
              <a:rPr lang="en-US" dirty="0"/>
              <a:t>Style four</a:t>
            </a:r>
          </a:p>
        </p:txBody>
      </p:sp>
      <p:sp>
        <p:nvSpPr>
          <p:cNvPr id="12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736B9D71-0E70-44D3-9BFB-D7B2D49F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17" y="2799022"/>
            <a:ext cx="7080382" cy="67710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pic>
        <p:nvPicPr>
          <p:cNvPr id="1559213371" name="image" descr="{&quot;templafy&quot;:{&quot;id&quot;:&quot;3f8e6224-86d2-4d08-8780-b1c2812b88b2&quot;}}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71627" cy="738000"/>
          </a:xfrm>
          <a:prstGeom prst="rect">
            <a:avLst/>
          </a:prstGeom>
        </p:spPr>
      </p:pic>
      <p:sp>
        <p:nvSpPr>
          <p:cNvPr id="8" name="Rectangle 7" descr="{&quot;templafy&quot;:{&quot;id&quot;:&quot;9cc08edc-0c2d-4d4e-a825-e09dfb7f2dd3&quot;}}">
            <a:extLst>
              <a:ext uri="{FF2B5EF4-FFF2-40B4-BE49-F238E27FC236}">
                <a16:creationId xmlns:a16="http://schemas.microsoft.com/office/drawing/2014/main" id="{4ADEDD54-1119-44A0-8526-727E55813B66}"/>
              </a:ext>
            </a:extLst>
          </p:cNvPr>
          <p:cNvSpPr/>
          <p:nvPr userDrawn="1"/>
        </p:nvSpPr>
        <p:spPr>
          <a:xfrm>
            <a:off x="526917" y="6544950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tx1"/>
                </a:solidFill>
              </a:rPr>
              <a:t>Non-confidential - Standard</a:t>
            </a:r>
          </a:p>
        </p:txBody>
      </p:sp>
      <p:sp>
        <p:nvSpPr>
          <p:cNvPr id="6" name="DATE" descr="{&quot;templafy&quot;:{&quot;id&quot;:&quot;05c88fc4-7e65-4ffd-a8b7-2e2beed2a58c&quot;}}" title="Form.Date">
            <a:extLst>
              <a:ext uri="{FF2B5EF4-FFF2-40B4-BE49-F238E27FC236}">
                <a16:creationId xmlns:a16="http://schemas.microsoft.com/office/drawing/2014/main" id="{C0600C77-8C6D-46CC-A05D-13A956020A0F}"/>
              </a:ext>
            </a:extLst>
          </p:cNvPr>
          <p:cNvSpPr/>
          <p:nvPr userDrawn="1"/>
        </p:nvSpPr>
        <p:spPr>
          <a:xfrm>
            <a:off x="527050" y="6178188"/>
            <a:ext cx="274320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l"/>
            <a:r>
              <a:rPr lang="en-GB" sz="1000" dirty="0">
                <a:solidFill>
                  <a:schemeClr val="tx1"/>
                </a:solidFill>
              </a:rPr>
              <a:t>17. května 2022</a:t>
            </a:r>
          </a:p>
        </p:txBody>
      </p:sp>
    </p:spTree>
    <p:extLst>
      <p:ext uri="{BB962C8B-B14F-4D97-AF65-F5344CB8AC3E}">
        <p14:creationId xmlns:p14="http://schemas.microsoft.com/office/powerpoint/2010/main" val="19268900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89662" y="1701800"/>
            <a:ext cx="547224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5" y="1701800"/>
            <a:ext cx="547224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9BACF-04D2-4ED7-BB2F-ADE97552A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8802280A-0D5B-4C66-A94C-D9C0BDA0A7D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CFB7C-D34B-4899-A072-581C87FB207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414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">
            <a:extLst>
              <a:ext uri="{FF2B5EF4-FFF2-40B4-BE49-F238E27FC236}">
                <a16:creationId xmlns:a16="http://schemas.microsoft.com/office/drawing/2014/main" id="{08FC428E-EBD0-4247-AFD6-6704374D4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5" y="1701800"/>
            <a:ext cx="5480186" cy="4607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296E59DD-DB6C-435A-9116-1314C5389F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81724" y="1701800"/>
            <a:ext cx="5480186" cy="4607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996A876-C275-4267-8912-5EF60659D25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49BACF-04D2-4ED7-BB2F-ADE97552A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 – 1 line only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3AFCA1AE-EE27-491F-BE81-40D869FEA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180" y="6552214"/>
            <a:ext cx="567595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  <p:sp>
        <p:nvSpPr>
          <p:cNvPr id="19" name="FOOTER">
            <a:extLst>
              <a:ext uri="{FF2B5EF4-FFF2-40B4-BE49-F238E27FC236}">
                <a16:creationId xmlns:a16="http://schemas.microsoft.com/office/drawing/2014/main" id="{9575171A-AB19-467A-B54B-37936C0C5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4574" y="6540333"/>
            <a:ext cx="4999678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MOTT MACDONALD" descr="{&quot;templafy&quot;:{&quot;id&quot;:&quot;3413de3e-c1aa-4d72-a9cb-d9e569b5a146&quot;}}" title="UserProfile.Language.PpEntity">
            <a:extLst>
              <a:ext uri="{FF2B5EF4-FFF2-40B4-BE49-F238E27FC236}">
                <a16:creationId xmlns:a16="http://schemas.microsoft.com/office/drawing/2014/main" id="{360E037E-C553-4BA7-A703-522C9A354E25}"/>
              </a:ext>
            </a:extLst>
          </p:cNvPr>
          <p:cNvSpPr txBox="1"/>
          <p:nvPr userDrawn="1"/>
        </p:nvSpPr>
        <p:spPr>
          <a:xfrm>
            <a:off x="526915" y="6540333"/>
            <a:ext cx="2200243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Mott MacDonald</a:t>
            </a:r>
          </a:p>
        </p:txBody>
      </p:sp>
      <p:sp>
        <p:nvSpPr>
          <p:cNvPr id="21" name="CLASS" descr="{&quot;templafy&quot;:{&quot;id&quot;:&quot;80e922b6-794b-4ed9-825b-4f33346a3ede&quot;}}" hidden="1">
            <a:extLst>
              <a:ext uri="{FF2B5EF4-FFF2-40B4-BE49-F238E27FC236}">
                <a16:creationId xmlns:a16="http://schemas.microsoft.com/office/drawing/2014/main" id="{6BA968C7-8FB2-4567-8ED6-BABA276053C4}"/>
              </a:ext>
            </a:extLst>
          </p:cNvPr>
          <p:cNvSpPr/>
          <p:nvPr userDrawn="1"/>
        </p:nvSpPr>
        <p:spPr>
          <a:xfrm>
            <a:off x="526917" y="178647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5136726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5" y="1701800"/>
            <a:ext cx="547224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A8941-0A09-4903-908B-FC975DC81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C9B0AD58-2BC2-48A0-BF1B-9375A650788B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55006-F2D7-41AC-B3D8-06D622FA7A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843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5" y="1701800"/>
            <a:ext cx="547224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A704F-467E-4FEF-9D8F-25EE43B3D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1885749-BEC3-42CD-A846-2220D64BCE7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0E048-AF69-4412-AFF6-5CC30A6FE6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914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A49BACF-04D2-4ED7-BB2F-ADE97552A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 – 1 line only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08FC428E-EBD0-4247-AFD6-6704374D4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5" y="1701800"/>
            <a:ext cx="5480186" cy="4607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248A71DA-4764-46C9-8E85-B03975F67D2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53B9C04-971F-489B-8C09-AD4A5162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180" y="6552214"/>
            <a:ext cx="567595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  <p:sp>
        <p:nvSpPr>
          <p:cNvPr id="17" name="FOOTER">
            <a:extLst>
              <a:ext uri="{FF2B5EF4-FFF2-40B4-BE49-F238E27FC236}">
                <a16:creationId xmlns:a16="http://schemas.microsoft.com/office/drawing/2014/main" id="{10393B4A-7F48-4837-A1E6-76C95F571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4574" y="6540333"/>
            <a:ext cx="4999678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MOTT MACDONALD" descr="{&quot;templafy&quot;:{&quot;id&quot;:&quot;f5d410ee-bc00-45f3-a803-9d5bddaa0dc4&quot;}}" title="UserProfile.Language.PpEntity">
            <a:extLst>
              <a:ext uri="{FF2B5EF4-FFF2-40B4-BE49-F238E27FC236}">
                <a16:creationId xmlns:a16="http://schemas.microsoft.com/office/drawing/2014/main" id="{60402E90-7061-4794-9E84-1671A1637D63}"/>
              </a:ext>
            </a:extLst>
          </p:cNvPr>
          <p:cNvSpPr txBox="1"/>
          <p:nvPr userDrawn="1"/>
        </p:nvSpPr>
        <p:spPr>
          <a:xfrm>
            <a:off x="526915" y="6540333"/>
            <a:ext cx="2200243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Mott MacDonald</a:t>
            </a:r>
          </a:p>
        </p:txBody>
      </p:sp>
      <p:sp>
        <p:nvSpPr>
          <p:cNvPr id="19" name="CLASS" descr="{&quot;templafy&quot;:{&quot;id&quot;:&quot;9ac02292-576f-4bc7-a414-58ba4cd6f83a&quot;}}" hidden="1">
            <a:extLst>
              <a:ext uri="{FF2B5EF4-FFF2-40B4-BE49-F238E27FC236}">
                <a16:creationId xmlns:a16="http://schemas.microsoft.com/office/drawing/2014/main" id="{986DF998-2FCF-43BF-A18E-C8C9871CD2C9}"/>
              </a:ext>
            </a:extLst>
          </p:cNvPr>
          <p:cNvSpPr/>
          <p:nvPr userDrawn="1"/>
        </p:nvSpPr>
        <p:spPr>
          <a:xfrm>
            <a:off x="526917" y="178647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34652572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4E06CD7D-1E83-40B8-AB93-13814154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9E1DDBB4-72D0-48C0-994E-9FEB6058B3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09688-38EE-4F91-9066-3305E6AAE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18AE0E0A-55B4-4BA1-A70F-413CB99FF4E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28756091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2EC735F-6046-4C2B-B84E-0EBB20F2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17CDED-60BC-429B-AAEE-6FDE38213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CE4EA79A-EB5D-42F2-A79A-91D2B179EB7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09012-6937-46CD-AF1A-1AC4BA6757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201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">
            <a:extLst>
              <a:ext uri="{FF2B5EF4-FFF2-40B4-BE49-F238E27FC236}">
                <a16:creationId xmlns:a16="http://schemas.microsoft.com/office/drawing/2014/main" id="{A4666E35-C863-44D5-9A2B-CC193CA5191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49BACF-04D2-4ED7-BB2F-ADE97552A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 – 1 line only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82C6173-1517-475E-BEB7-D8B174F08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180" y="6552214"/>
            <a:ext cx="567595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6821DC58-139F-42C6-8454-463740AC5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4574" y="6540333"/>
            <a:ext cx="4999678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MOTT MACDONALD" descr="{&quot;templafy&quot;:{&quot;id&quot;:&quot;fa76a539-3a85-446e-ae3f-4723a81c81ec&quot;}}" title="UserProfile.Language.PpEntity">
            <a:extLst>
              <a:ext uri="{FF2B5EF4-FFF2-40B4-BE49-F238E27FC236}">
                <a16:creationId xmlns:a16="http://schemas.microsoft.com/office/drawing/2014/main" id="{D8F201DE-B081-4704-8CA4-5006D62533DB}"/>
              </a:ext>
            </a:extLst>
          </p:cNvPr>
          <p:cNvSpPr txBox="1"/>
          <p:nvPr userDrawn="1"/>
        </p:nvSpPr>
        <p:spPr>
          <a:xfrm>
            <a:off x="526915" y="6540333"/>
            <a:ext cx="2200243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Mott MacDonald</a:t>
            </a:r>
          </a:p>
        </p:txBody>
      </p:sp>
      <p:sp>
        <p:nvSpPr>
          <p:cNvPr id="18" name="CLASS" descr="{&quot;templafy&quot;:{&quot;id&quot;:&quot;e13516bd-de15-4d14-a46d-3c615a55a448&quot;}}" hidden="1">
            <a:extLst>
              <a:ext uri="{FF2B5EF4-FFF2-40B4-BE49-F238E27FC236}">
                <a16:creationId xmlns:a16="http://schemas.microsoft.com/office/drawing/2014/main" id="{FAA09B43-F1D4-4247-9D1F-387AC36CF096}"/>
              </a:ext>
            </a:extLst>
          </p:cNvPr>
          <p:cNvSpPr/>
          <p:nvPr userDrawn="1"/>
        </p:nvSpPr>
        <p:spPr>
          <a:xfrm>
            <a:off x="526917" y="178647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17388489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/2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5999188" cy="685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72000" tIns="0" rIns="72000" bIns="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DAC77-31E4-475B-94A4-0881122BCA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9637" y="529167"/>
            <a:ext cx="5472276" cy="461665"/>
          </a:xfrm>
        </p:spPr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2E9AA089-F0E4-4DE2-9B72-8CFDE283DCF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189634" y="1008938"/>
            <a:ext cx="5472276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40059347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3/4">
            <a:extLst>
              <a:ext uri="{FF2B5EF4-FFF2-40B4-BE49-F238E27FC236}">
                <a16:creationId xmlns:a16="http://schemas.microsoft.com/office/drawing/2014/main" id="{CD966848-0161-4300-BF5B-4D13F816F2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975911" cy="685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72000" tIns="0" rIns="72000" bIns="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9291B6-6301-4A08-AF57-4FA5BE97F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162" y="529167"/>
            <a:ext cx="6335751" cy="461665"/>
          </a:xfrm>
        </p:spPr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02F24C2-90A7-4B01-B93B-A574A7F09B8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326159" y="1008938"/>
            <a:ext cx="6335751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3265005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/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9951F095-226D-4DC2-8D51-4B7534539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917" y="3811061"/>
            <a:ext cx="5472246" cy="1015663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6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Style one (Subtitle)</a:t>
            </a:r>
          </a:p>
          <a:p>
            <a:pPr lvl="1"/>
            <a:r>
              <a:rPr lang="en-US" dirty="0"/>
              <a:t>Style two (Presenter/Client name)</a:t>
            </a:r>
          </a:p>
          <a:p>
            <a:pPr lvl="2"/>
            <a:r>
              <a:rPr lang="en-US" dirty="0"/>
              <a:t>Style three</a:t>
            </a:r>
          </a:p>
          <a:p>
            <a:pPr lvl="4"/>
            <a:r>
              <a:rPr lang="en-US" dirty="0"/>
              <a:t>Style four</a:t>
            </a:r>
          </a:p>
        </p:txBody>
      </p:sp>
      <p:sp>
        <p:nvSpPr>
          <p:cNvPr id="12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736B9D71-0E70-44D3-9BFB-D7B2D49F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17" y="2799022"/>
            <a:ext cx="7080382" cy="67710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10" name="LOGO 2">
            <a:extLst>
              <a:ext uri="{FF2B5EF4-FFF2-40B4-BE49-F238E27FC236}">
                <a16:creationId xmlns:a16="http://schemas.microsoft.com/office/drawing/2014/main" id="{2FDED80F-3890-440B-8C5A-C5EBA0D6A2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8356" y="527051"/>
            <a:ext cx="1336679" cy="738716"/>
          </a:xfr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9" name="LOGO 1">
            <a:extLst>
              <a:ext uri="{FF2B5EF4-FFF2-40B4-BE49-F238E27FC236}">
                <a16:creationId xmlns:a16="http://schemas.microsoft.com/office/drawing/2014/main" id="{09B0418B-42D8-4E7A-8539-5E16E8F8A6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1321" y="527051"/>
            <a:ext cx="1336679" cy="738716"/>
          </a:xfr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157343600" name="image" descr="{&quot;templafy&quot;:{&quot;id&quot;:&quot;c461278f-f4df-46f4-90ad-5ddad8330663&quot;}}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71627" cy="738000"/>
          </a:xfrm>
          <a:prstGeom prst="rect">
            <a:avLst/>
          </a:prstGeom>
        </p:spPr>
      </p:pic>
      <p:sp>
        <p:nvSpPr>
          <p:cNvPr id="8" name="Rectangle 7" descr="{&quot;templafy&quot;:{&quot;id&quot;:&quot;5d8d849b-2745-421a-ad35-bc64a60ee901&quot;}}">
            <a:extLst>
              <a:ext uri="{FF2B5EF4-FFF2-40B4-BE49-F238E27FC236}">
                <a16:creationId xmlns:a16="http://schemas.microsoft.com/office/drawing/2014/main" id="{88D9172A-D409-485C-9FF0-F5FAFAFE6FED}"/>
              </a:ext>
            </a:extLst>
          </p:cNvPr>
          <p:cNvSpPr/>
          <p:nvPr userDrawn="1"/>
        </p:nvSpPr>
        <p:spPr>
          <a:xfrm>
            <a:off x="526917" y="6544950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tx1"/>
                </a:solidFill>
              </a:rPr>
              <a:t>Non-confidential - Standard</a:t>
            </a:r>
          </a:p>
        </p:txBody>
      </p:sp>
      <p:sp>
        <p:nvSpPr>
          <p:cNvPr id="13" name="DATE" descr="{&quot;templafy&quot;:{&quot;id&quot;:&quot;eaeb5a5d-d703-4d1c-ba14-4c3d02074d71&quot;}}" title="Form.Date">
            <a:extLst>
              <a:ext uri="{FF2B5EF4-FFF2-40B4-BE49-F238E27FC236}">
                <a16:creationId xmlns:a16="http://schemas.microsoft.com/office/drawing/2014/main" id="{49B191DC-89D8-451F-996E-51E8B9F47C5E}"/>
              </a:ext>
            </a:extLst>
          </p:cNvPr>
          <p:cNvSpPr/>
          <p:nvPr userDrawn="1"/>
        </p:nvSpPr>
        <p:spPr>
          <a:xfrm>
            <a:off x="527050" y="6162800"/>
            <a:ext cx="2743200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</a:rPr>
              <a:t>17. května 2022</a:t>
            </a:r>
          </a:p>
        </p:txBody>
      </p:sp>
    </p:spTree>
    <p:extLst>
      <p:ext uri="{BB962C8B-B14F-4D97-AF65-F5344CB8AC3E}">
        <p14:creationId xmlns:p14="http://schemas.microsoft.com/office/powerpoint/2010/main" val="15146288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/2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89638" y="0"/>
            <a:ext cx="5999187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0" rIns="72000" bIns="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67B4B4-32C5-43B2-BE0E-11A683DA2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824" y="529167"/>
            <a:ext cx="5472276" cy="461665"/>
          </a:xfrm>
        </p:spPr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966D09F1-3AA4-4C22-AB24-9F35D4E7440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34821" y="1008938"/>
            <a:ext cx="5472276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34947531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3/4">
            <a:extLst>
              <a:ext uri="{FF2B5EF4-FFF2-40B4-BE49-F238E27FC236}">
                <a16:creationId xmlns:a16="http://schemas.microsoft.com/office/drawing/2014/main" id="{E80C9543-13CC-4164-AD32-D3EBE0FD1E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12914" y="0"/>
            <a:ext cx="4975911" cy="685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72000" tIns="0" rIns="72000" bIns="0" rtlCol="0" anchor="ctr">
            <a:noAutofit/>
          </a:bodyPr>
          <a:lstStyle>
            <a:lvl1pPr>
              <a:defRPr lang="en-GB" sz="180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C66D0F-D709-44DF-AC2F-2FF0D2FAC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824" y="529167"/>
            <a:ext cx="6196176" cy="461665"/>
          </a:xfrm>
        </p:spPr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ECC46890-4994-448C-8E9B-70ADBEF37DFF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34821" y="1008938"/>
            <a:ext cx="6196176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184730442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AA80A0B9-3AAB-48C3-8C56-CDCB523F4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88825" cy="5397499"/>
          </a:xfrm>
          <a:solidFill>
            <a:schemeClr val="tx2"/>
          </a:solidFill>
        </p:spPr>
        <p:txBody>
          <a:bodyPr vert="horz" lIns="0" tIns="457200" rIns="0" bIns="0" rtlCol="0" anchor="ctr" anchorCtr="0">
            <a:noAutofit/>
          </a:bodyPr>
          <a:lstStyle>
            <a:lvl1pPr algn="ctr">
              <a:defRPr lang="en-GB" sz="320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47EEC1C-53F3-427B-A3D9-DE2705633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15" y="5526913"/>
            <a:ext cx="11134998" cy="461665"/>
          </a:xfrm>
        </p:spPr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7760D46-0E51-420A-B17D-DE05AE23ADD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6006684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3732097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AA80A0B9-3AAB-48C3-8C56-CDCB523F4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  <a:solidFill>
            <a:schemeClr val="tx2"/>
          </a:solidFill>
        </p:spPr>
        <p:txBody>
          <a:bodyPr vert="horz" lIns="0" tIns="457200" rIns="0" bIns="0" rtlCol="0" anchor="ctr" anchorCtr="0">
            <a:noAutofit/>
          </a:bodyPr>
          <a:lstStyle>
            <a:lvl1pPr>
              <a:defRPr lang="en-GB" sz="450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0467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C1BBD0-21A1-4954-8C73-29A3AC5AD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C9480-5EAA-4140-B550-A0A28B5BC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87671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305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3922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2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2141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3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3811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4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435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N/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>
            <a:extLst>
              <a:ext uri="{FF2B5EF4-FFF2-40B4-BE49-F238E27FC236}">
                <a16:creationId xmlns:a16="http://schemas.microsoft.com/office/drawing/2014/main" id="{520FF694-9FF9-4CF5-B4E0-87268CC23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917" y="3811061"/>
            <a:ext cx="5472246" cy="1015663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6pPr>
            <a:lvl7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7pPr>
            <a:lvl8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8pPr>
            <a:lvl9pPr marL="0" indent="0" algn="l">
              <a:spcAft>
                <a:spcPts val="1200"/>
              </a:spcAft>
              <a:buNone/>
              <a:tabLst>
                <a:tab pos="0" algn="l"/>
              </a:tabLst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Style one (Subtitle)</a:t>
            </a:r>
          </a:p>
          <a:p>
            <a:pPr lvl="1"/>
            <a:r>
              <a:rPr lang="en-US" dirty="0"/>
              <a:t>Style two (Presenter/Client name)</a:t>
            </a:r>
          </a:p>
          <a:p>
            <a:pPr lvl="2"/>
            <a:r>
              <a:rPr lang="en-US" dirty="0"/>
              <a:t>Style three</a:t>
            </a:r>
          </a:p>
          <a:p>
            <a:pPr lvl="4"/>
            <a:r>
              <a:rPr lang="en-US" dirty="0"/>
              <a:t>Style four</a:t>
            </a:r>
          </a:p>
        </p:txBody>
      </p:sp>
      <p:sp>
        <p:nvSpPr>
          <p:cNvPr id="11" name="Title" descr="{&quot;templafy&quot;:{&quot;id&quot;:&quot;5755cf13-431b-4e0a-b9bb-3c9ce3564f7d&quot;}}" title="text">
            <a:extLst>
              <a:ext uri="{FF2B5EF4-FFF2-40B4-BE49-F238E27FC236}">
                <a16:creationId xmlns:a16="http://schemas.microsoft.com/office/drawing/2014/main" id="{E5D0BC48-5862-4884-83B7-4ADC6D93D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18" y="2799022"/>
            <a:ext cx="6760990" cy="67710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  <p:pic>
        <p:nvPicPr>
          <p:cNvPr id="6" name="image" descr="UserProfile.Logo.LogoWhite&#10;&#10;{&quot;templafy&quot;:{&quot;type&quot;:&quot;image&quot;,&quot;binding&quot;:&quot;UserProfile.Logo.LogoWhite&quot;,&quot;inheritDimensions&quot;:&quot;inheritNone&quot;,&quot;height&quot;:&quot;{{UserProfile.Logo.PpLogoHeight}}&quot;}}">
            <a:extLst>
              <a:ext uri="{FF2B5EF4-FFF2-40B4-BE49-F238E27FC236}">
                <a16:creationId xmlns:a16="http://schemas.microsoft.com/office/drawing/2014/main" id="{972643E3-91DE-48FB-992D-C2DDBF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64000" cy="738000"/>
          </a:xfrm>
          <a:prstGeom prst="rect">
            <a:avLst/>
          </a:prstGeom>
        </p:spPr>
      </p:pic>
      <p:sp>
        <p:nvSpPr>
          <p:cNvPr id="8" name="Rectangle 7" descr="{&quot;templafy&quot;:{&quot;id&quot;:&quot;18ae7aa2-d249-420f-8810-29bfeac086d8&quot;}}">
            <a:extLst>
              <a:ext uri="{FF2B5EF4-FFF2-40B4-BE49-F238E27FC236}">
                <a16:creationId xmlns:a16="http://schemas.microsoft.com/office/drawing/2014/main" id="{F55355B6-7B41-4DFF-A7E3-75411D1D3EAC}"/>
              </a:ext>
            </a:extLst>
          </p:cNvPr>
          <p:cNvSpPr/>
          <p:nvPr userDrawn="1"/>
        </p:nvSpPr>
        <p:spPr>
          <a:xfrm>
            <a:off x="526917" y="6544950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Non-confidential - Standard</a:t>
            </a:r>
          </a:p>
        </p:txBody>
      </p:sp>
      <p:sp>
        <p:nvSpPr>
          <p:cNvPr id="9" name="DATE" descr="{&quot;templafy&quot;:{&quot;id&quot;:&quot;41397ad1-3a24-437a-ae48-4c45d0e7a7b0&quot;}}" title="Form.Date">
            <a:extLst>
              <a:ext uri="{FF2B5EF4-FFF2-40B4-BE49-F238E27FC236}">
                <a16:creationId xmlns:a16="http://schemas.microsoft.com/office/drawing/2014/main" id="{8B42E69A-2C04-489E-AA73-DAD4B432EAB0}"/>
              </a:ext>
            </a:extLst>
          </p:cNvPr>
          <p:cNvSpPr/>
          <p:nvPr userDrawn="1"/>
        </p:nvSpPr>
        <p:spPr>
          <a:xfrm>
            <a:off x="527050" y="6178188"/>
            <a:ext cx="274320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17. května 2022</a:t>
            </a:r>
          </a:p>
        </p:txBody>
      </p:sp>
    </p:spTree>
    <p:extLst>
      <p:ext uri="{BB962C8B-B14F-4D97-AF65-F5344CB8AC3E}">
        <p14:creationId xmlns:p14="http://schemas.microsoft.com/office/powerpoint/2010/main" val="42792262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5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0991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6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6117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Var 7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1394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 (A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563498" name="image" descr="{&quot;templafy&quot;:{&quot;id&quot;:&quot;60e96883-baa1-43fd-b462-449f425d0c38&quot;}}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71627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7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UserProfile.Logo.LogoWhite&#10;&#10;{&quot;templafy&quot;:{&quot;type&quot;:&quot;image&quot;,&quot;binding&quot;:&quot;UserProfile.Logo.LogeWhite&quot;,&quot;inheritDimensions&quot;:&quot;inheritNone&quot;,&quot;height&quot;:&quot;{{UserProfile.Logo.PpLogoHeight}}&quot;}}">
            <a:extLst>
              <a:ext uri="{FF2B5EF4-FFF2-40B4-BE49-F238E27FC236}">
                <a16:creationId xmlns:a16="http://schemas.microsoft.com/office/drawing/2014/main" id="{5E9CDD0E-15A1-488F-8334-C3878352C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640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78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hape 01 (No tex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017A84-CD4B-43F6-AD3B-78D6AD70E4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4479" y="-9832"/>
            <a:ext cx="7999219" cy="6867832"/>
          </a:xfrm>
          <a:custGeom>
            <a:avLst/>
            <a:gdLst>
              <a:gd name="connsiteX0" fmla="*/ 0 w 7999219"/>
              <a:gd name="connsiteY0" fmla="*/ 0 h 6867832"/>
              <a:gd name="connsiteX1" fmla="*/ 7999219 w 7999219"/>
              <a:gd name="connsiteY1" fmla="*/ 0 h 6867832"/>
              <a:gd name="connsiteX2" fmla="*/ 7999219 w 7999219"/>
              <a:gd name="connsiteY2" fmla="*/ 6867832 h 6867832"/>
              <a:gd name="connsiteX3" fmla="*/ 2386822 w 7999219"/>
              <a:gd name="connsiteY3" fmla="*/ 6867832 h 6867832"/>
              <a:gd name="connsiteX4" fmla="*/ 2386822 w 7999219"/>
              <a:gd name="connsiteY4" fmla="*/ 2386822 h 68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219" h="6867832">
                <a:moveTo>
                  <a:pt x="0" y="0"/>
                </a:moveTo>
                <a:lnTo>
                  <a:pt x="7999219" y="0"/>
                </a:lnTo>
                <a:lnTo>
                  <a:pt x="7999219" y="6867832"/>
                </a:lnTo>
                <a:lnTo>
                  <a:pt x="2386822" y="6867832"/>
                </a:lnTo>
                <a:lnTo>
                  <a:pt x="2386822" y="2386822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72000" tIns="0" rIns="72000" bIns="0" rtlCol="0" anchor="ctr">
            <a:noAutofit/>
          </a:bodyPr>
          <a:lstStyle>
            <a:lvl1pPr algn="ctr">
              <a:defRPr lang="en-GB" sz="1800" b="1" dirty="0">
                <a:solidFill>
                  <a:sysClr val="windowText" lastClr="000000"/>
                </a:solidFill>
              </a:defRPr>
            </a:lvl1pPr>
          </a:lstStyle>
          <a:p>
            <a:pPr lvl="0" algn="ctr"/>
            <a:r>
              <a:rPr lang="en-US" dirty="0"/>
              <a:t>Insert image here</a:t>
            </a:r>
            <a:endParaRPr lang="en-GB" dirty="0"/>
          </a:p>
        </p:txBody>
      </p:sp>
      <p:pic>
        <p:nvPicPr>
          <p:cNvPr id="12" name="MM Logo" descr="{&quot;templafy&quot;:{&quot;id&quot;:&quot;aba18365-3cf6-482a-9a0f-5945ecc6bed5&quot;}}">
            <a:extLst>
              <a:ext uri="{FF2B5EF4-FFF2-40B4-BE49-F238E27FC236}">
                <a16:creationId xmlns:a16="http://schemas.microsoft.com/office/drawing/2014/main" id="{2006464D-8AF3-491C-8130-178F45AF8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640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316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/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hank you">
            <a:extLst>
              <a:ext uri="{FF2B5EF4-FFF2-40B4-BE49-F238E27FC236}">
                <a16:creationId xmlns:a16="http://schemas.microsoft.com/office/drawing/2014/main" id="{680CBA71-A2EF-49E7-B036-C571EC1026EF}"/>
              </a:ext>
            </a:extLst>
          </p:cNvPr>
          <p:cNvSpPr/>
          <p:nvPr userDrawn="1"/>
        </p:nvSpPr>
        <p:spPr>
          <a:xfrm>
            <a:off x="526914" y="2921169"/>
            <a:ext cx="423834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GB" sz="6600" b="1" dirty="0">
              <a:solidFill>
                <a:schemeClr val="tx1"/>
              </a:solidFill>
            </a:endParaRPr>
          </a:p>
        </p:txBody>
      </p:sp>
      <p:pic>
        <p:nvPicPr>
          <p:cNvPr id="675273570" name="image" descr="{&quot;templafy&quot;:{&quot;id&quot;:&quot;0a19f7bb-f287-4cc4-9d1b-e416107420e1&quot;}}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0" y="527051"/>
            <a:ext cx="871627" cy="738000"/>
          </a:xfrm>
          <a:prstGeom prst="rect">
            <a:avLst/>
          </a:prstGeom>
        </p:spPr>
      </p:pic>
      <p:sp>
        <p:nvSpPr>
          <p:cNvPr id="4" name="Rectangle 3" descr="{&quot;templafy&quot;:{&quot;id&quot;:&quot;eb3f4669-f67b-448a-a755-ff0c4a5ed2d0&quot;}}">
            <a:extLst>
              <a:ext uri="{FF2B5EF4-FFF2-40B4-BE49-F238E27FC236}">
                <a16:creationId xmlns:a16="http://schemas.microsoft.com/office/drawing/2014/main" id="{6C5B5893-660A-4324-8745-BA513FEB49E3}"/>
              </a:ext>
            </a:extLst>
          </p:cNvPr>
          <p:cNvSpPr/>
          <p:nvPr userDrawn="1"/>
        </p:nvSpPr>
        <p:spPr>
          <a:xfrm>
            <a:off x="526917" y="6544950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tx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40920411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ex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">
            <a:extLst>
              <a:ext uri="{FF2B5EF4-FFF2-40B4-BE49-F238E27FC236}">
                <a16:creationId xmlns:a16="http://schemas.microsoft.com/office/drawing/2014/main" id="{57BCBDC0-E93E-40E6-8077-760110EEFBB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26915" y="1692169"/>
            <a:ext cx="11134999" cy="4617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558AF48C-1F76-4633-A0D9-E8CE74BB7F64}"/>
              </a:ext>
            </a:extLst>
          </p:cNvPr>
          <p:cNvCxnSpPr>
            <a:cxnSpLocks/>
          </p:cNvCxnSpPr>
          <p:nvPr userDrawn="1"/>
        </p:nvCxnSpPr>
        <p:spPr>
          <a:xfrm>
            <a:off x="531712" y="1404341"/>
            <a:ext cx="111254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94F833F-07E3-4960-8C56-8D02DEDA3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 – 1 line only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F1414CC2-82B4-4BE1-85B4-E57178033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180" y="6552214"/>
            <a:ext cx="567595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112101DD-D8C9-4C87-B7C3-48E210E12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4574" y="6540333"/>
            <a:ext cx="4999678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MOTT MACDONALD" descr="{&quot;templafy&quot;:{&quot;id&quot;:&quot;440d24d6-b1a6-4878-b50e-7da734816204&quot;}}" title="UserProfile.Language.PpEntity">
            <a:extLst>
              <a:ext uri="{FF2B5EF4-FFF2-40B4-BE49-F238E27FC236}">
                <a16:creationId xmlns:a16="http://schemas.microsoft.com/office/drawing/2014/main" id="{AFF39282-D6ED-43E9-B547-568736DA7ED5}"/>
              </a:ext>
            </a:extLst>
          </p:cNvPr>
          <p:cNvSpPr txBox="1"/>
          <p:nvPr userDrawn="1"/>
        </p:nvSpPr>
        <p:spPr>
          <a:xfrm>
            <a:off x="526915" y="6540333"/>
            <a:ext cx="2200243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Mott MacDonald</a:t>
            </a:r>
          </a:p>
        </p:txBody>
      </p:sp>
      <p:sp>
        <p:nvSpPr>
          <p:cNvPr id="11" name="CLASS" descr="{&quot;templafy&quot;:{&quot;id&quot;:&quot;a7c51bc1-b31a-4fa8-a747-8f2fc3f5d1c2&quot;}}" hidden="1">
            <a:extLst>
              <a:ext uri="{FF2B5EF4-FFF2-40B4-BE49-F238E27FC236}">
                <a16:creationId xmlns:a16="http://schemas.microsoft.com/office/drawing/2014/main" id="{395070C2-3A2E-4187-A0BE-15E523B4FEB5}"/>
              </a:ext>
            </a:extLst>
          </p:cNvPr>
          <p:cNvSpPr/>
          <p:nvPr userDrawn="1"/>
        </p:nvSpPr>
        <p:spPr>
          <a:xfrm>
            <a:off x="526917" y="178647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26832191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46">
          <p15:clr>
            <a:srgbClr val="FBAE40"/>
          </p15:clr>
        </p15:guide>
        <p15:guide id="4" pos="3899">
          <p15:clr>
            <a:srgbClr val="FBAE40"/>
          </p15:clr>
        </p15:guide>
        <p15:guide id="5" pos="3779">
          <p15:clr>
            <a:srgbClr val="FBAE40"/>
          </p15:clr>
        </p15:guide>
        <p15:guide id="6" pos="332">
          <p15:clr>
            <a:srgbClr val="FBAE40"/>
          </p15:clr>
        </p15:guide>
        <p15:guide id="7" orient="horz" pos="588">
          <p15:clr>
            <a:srgbClr val="FBAE40"/>
          </p15:clr>
        </p15:guide>
        <p15:guide id="8" orient="horz" pos="769">
          <p15:clr>
            <a:srgbClr val="FBAE40"/>
          </p15:clr>
        </p15:guide>
        <p15:guide id="9" orient="horz" pos="3975">
          <p15:clr>
            <a:srgbClr val="FBAE40"/>
          </p15:clr>
        </p15:guide>
        <p15:guide id="10" orient="horz" pos="10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2FC5CE1F-8189-47F4-AEB5-2C80CB99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2C708DEB-8BC6-488B-B60A-0CECBCB1AA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57226F2C-BD1C-480B-87E8-4F326C15F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2" y="1701800"/>
            <a:ext cx="1113499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85B40A-895D-448A-9BAE-AE8A33983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1176E8F-2808-460E-AE32-FB85364C716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</p:spTree>
    <p:extLst>
      <p:ext uri="{BB962C8B-B14F-4D97-AF65-F5344CB8AC3E}">
        <p14:creationId xmlns:p14="http://schemas.microsoft.com/office/powerpoint/2010/main" val="6376355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ton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4" y="1701800"/>
            <a:ext cx="11134995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30904-F5D0-4C1A-97CD-642C391E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CFFAB6CD-3D83-4CB7-80C3-D6012D72E453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FF07C-B00E-44FC-A575-D81E0DDC022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53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4" y="1701800"/>
            <a:ext cx="11134995" cy="46079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97747906-0456-4AC5-A1CD-16552040007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AB30904-F5D0-4C1A-97CD-642C391E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 – 1 line only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24330B0-CBEF-428E-9779-AD56DFE74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180" y="6552214"/>
            <a:ext cx="567595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5283A01D-6B0C-472E-BD8B-4753030AA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4574" y="6540333"/>
            <a:ext cx="4999678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MOTT MACDONALD" descr="{&quot;templafy&quot;:{&quot;id&quot;:&quot;78e2e25c-dbb9-418f-b83a-c93e376b6281&quot;}}" title="UserProfile.Language.PpEntity">
            <a:extLst>
              <a:ext uri="{FF2B5EF4-FFF2-40B4-BE49-F238E27FC236}">
                <a16:creationId xmlns:a16="http://schemas.microsoft.com/office/drawing/2014/main" id="{CA2F9CC8-C9D4-4CF3-95F5-D4271C2BD529}"/>
              </a:ext>
            </a:extLst>
          </p:cNvPr>
          <p:cNvSpPr txBox="1"/>
          <p:nvPr userDrawn="1"/>
        </p:nvSpPr>
        <p:spPr>
          <a:xfrm>
            <a:off x="526915" y="6540333"/>
            <a:ext cx="2200243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Mott MacDonald</a:t>
            </a:r>
          </a:p>
        </p:txBody>
      </p:sp>
      <p:sp>
        <p:nvSpPr>
          <p:cNvPr id="18" name="CLASS" descr="{&quot;templafy&quot;:{&quot;id&quot;:&quot;6831a37d-65ec-4216-a284-80e3cc990093&quot;}}" hidden="1">
            <a:extLst>
              <a:ext uri="{FF2B5EF4-FFF2-40B4-BE49-F238E27FC236}">
                <a16:creationId xmlns:a16="http://schemas.microsoft.com/office/drawing/2014/main" id="{C0C3D4E7-CB66-4AEA-A74F-65BD571609D3}"/>
              </a:ext>
            </a:extLst>
          </p:cNvPr>
          <p:cNvSpPr/>
          <p:nvPr userDrawn="1"/>
        </p:nvSpPr>
        <p:spPr>
          <a:xfrm>
            <a:off x="526917" y="178647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2075403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53D2C0E4-7B71-4691-9CAB-81B6780FB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8866"/>
            <a:fld id="{2490C926-4C7A-4456-B603-8FB00524CD8E}" type="slidenum">
              <a:rPr lang="en-GB" smtClean="0">
                <a:solidFill>
                  <a:prstClr val="black"/>
                </a:solidFill>
              </a:rPr>
              <a:pPr defTabSz="1218866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Content 2">
            <a:extLst>
              <a:ext uri="{FF2B5EF4-FFF2-40B4-BE49-F238E27FC236}">
                <a16:creationId xmlns:a16="http://schemas.microsoft.com/office/drawing/2014/main" id="{11EC136A-4658-4EEF-839E-AB82720C099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89662" y="1701800"/>
            <a:ext cx="547224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1">
            <a:extLst>
              <a:ext uri="{FF2B5EF4-FFF2-40B4-BE49-F238E27FC236}">
                <a16:creationId xmlns:a16="http://schemas.microsoft.com/office/drawing/2014/main" id="{290F6EDB-1A60-4AC5-81A6-9A2367ED52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15" y="1701800"/>
            <a:ext cx="5472248" cy="4607984"/>
          </a:xfrm>
        </p:spPr>
        <p:txBody>
          <a:bodyPr/>
          <a:lstStyle>
            <a:lvl1pPr>
              <a:defRPr/>
            </a:lvl1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1A18E-4FF3-4E22-8AFF-884CC89E5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style – 1 line only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CA8B9774-B192-419D-9C8F-D95200F3C6E4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6912" y="1008938"/>
            <a:ext cx="11134998" cy="33855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 – 1 line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9000-B880-4781-BB1E-BA981984341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0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4A7DE-EC20-4A3F-AEE1-3157CE62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5" y="529167"/>
            <a:ext cx="11134998" cy="4616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marL="0" lvl="0"/>
            <a:r>
              <a:rPr lang="en-US" dirty="0"/>
              <a:t>Title style – 1 line only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01183-74E1-4692-9DAB-EB4B6A6CC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915" y="1709531"/>
            <a:ext cx="11134998" cy="461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Infographics</a:t>
            </a:r>
          </a:p>
          <a:p>
            <a:pPr lvl="6"/>
            <a:r>
              <a:rPr lang="en-US" dirty="0"/>
              <a:t>7 Header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11094180" y="6552214"/>
            <a:ext cx="567595" cy="1312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1218866"/>
            <a:fld id="{2490C926-4C7A-4456-B603-8FB00524CD8E}" type="slidenum">
              <a:rPr lang="en-GB" smtClean="0"/>
              <a:pPr defTabSz="1218866"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B45F5A2D-6431-4483-A37B-8C8BD72A4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4574" y="6540333"/>
            <a:ext cx="4999678" cy="14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OTT MACDONALD" descr="{&quot;templafy&quot;:{&quot;id&quot;:&quot;ca0d8e2d-2344-452e-b8c9-9126be74bf02&quot;}}" title="UserProfile.Language.PpEntity">
            <a:extLst>
              <a:ext uri="{FF2B5EF4-FFF2-40B4-BE49-F238E27FC236}">
                <a16:creationId xmlns:a16="http://schemas.microsoft.com/office/drawing/2014/main" id="{078D976C-CF9B-4E85-B03C-CA36DE3337F3}"/>
              </a:ext>
            </a:extLst>
          </p:cNvPr>
          <p:cNvSpPr txBox="1"/>
          <p:nvPr userDrawn="1"/>
        </p:nvSpPr>
        <p:spPr>
          <a:xfrm>
            <a:off x="526915" y="6540333"/>
            <a:ext cx="2200243" cy="143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</a:rPr>
              <a:t>Mott MacDonald</a:t>
            </a:r>
          </a:p>
        </p:txBody>
      </p:sp>
      <p:sp>
        <p:nvSpPr>
          <p:cNvPr id="8" name="CLASS" descr="{&quot;templafy&quot;:{&quot;id&quot;:&quot;5c6e0f4f-5bbf-49b1-a09a-18127ae8ffdf&quot;}}" hidden="1">
            <a:extLst>
              <a:ext uri="{FF2B5EF4-FFF2-40B4-BE49-F238E27FC236}">
                <a16:creationId xmlns:a16="http://schemas.microsoft.com/office/drawing/2014/main" id="{373DD903-8E3F-4CC6-B96F-4B41958A845D}"/>
              </a:ext>
            </a:extLst>
          </p:cNvPr>
          <p:cNvSpPr/>
          <p:nvPr userDrawn="1"/>
        </p:nvSpPr>
        <p:spPr>
          <a:xfrm>
            <a:off x="526917" y="178647"/>
            <a:ext cx="2651051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/>
            <a:r>
              <a:rPr lang="en-GB" sz="900" b="1" dirty="0">
                <a:solidFill>
                  <a:schemeClr val="tx1"/>
                </a:solidFill>
              </a:rPr>
              <a:t>Non-confidential - Standard</a:t>
            </a:r>
          </a:p>
        </p:txBody>
      </p:sp>
    </p:spTree>
    <p:extLst>
      <p:ext uri="{BB962C8B-B14F-4D97-AF65-F5344CB8AC3E}">
        <p14:creationId xmlns:p14="http://schemas.microsoft.com/office/powerpoint/2010/main" val="33712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9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4001" r:id="rId8"/>
    <p:sldLayoutId id="2147483975" r:id="rId9"/>
    <p:sldLayoutId id="2147483976" r:id="rId10"/>
    <p:sldLayoutId id="2147484002" r:id="rId11"/>
    <p:sldLayoutId id="2147483977" r:id="rId12"/>
    <p:sldLayoutId id="2147483978" r:id="rId13"/>
    <p:sldLayoutId id="2147484003" r:id="rId14"/>
    <p:sldLayoutId id="2147483980" r:id="rId15"/>
    <p:sldLayoutId id="2147483981" r:id="rId16"/>
    <p:sldLayoutId id="2147484004" r:id="rId17"/>
    <p:sldLayoutId id="2147483982" r:id="rId18"/>
    <p:sldLayoutId id="2147484000" r:id="rId19"/>
    <p:sldLayoutId id="2147483983" r:id="rId20"/>
    <p:sldLayoutId id="2147483984" r:id="rId21"/>
    <p:sldLayoutId id="2147483985" r:id="rId22"/>
    <p:sldLayoutId id="2147483987" r:id="rId23"/>
    <p:sldLayoutId id="2147483988" r:id="rId24"/>
    <p:sldLayoutId id="2147483989" r:id="rId25"/>
    <p:sldLayoutId id="2147483990" r:id="rId26"/>
    <p:sldLayoutId id="2147483991" r:id="rId27"/>
    <p:sldLayoutId id="2147483992" r:id="rId28"/>
    <p:sldLayoutId id="2147483993" r:id="rId29"/>
    <p:sldLayoutId id="2147483994" r:id="rId30"/>
    <p:sldLayoutId id="2147483995" r:id="rId31"/>
    <p:sldLayoutId id="2147483996" r:id="rId32"/>
    <p:sldLayoutId id="2147483997" r:id="rId33"/>
    <p:sldLayoutId id="2147483998" r:id="rId34"/>
    <p:sldLayoutId id="2147484006" r:id="rId35"/>
  </p:sldLayoutIdLst>
  <p:transition>
    <p:fade/>
  </p:transition>
  <p:hf sldNum="0" hdr="0" ftr="0" dt="0"/>
  <p:txStyles>
    <p:titleStyle>
      <a:lvl1pPr algn="l" defTabSz="914171" rtl="0" eaLnBrk="1" latinLnBrk="0" hangingPunct="1">
        <a:lnSpc>
          <a:spcPct val="100000"/>
        </a:lnSpc>
        <a:spcBef>
          <a:spcPct val="0"/>
        </a:spcBef>
        <a:buNone/>
        <a:defRPr lang="en-GB" sz="2800" b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" indent="-13716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18288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02920" indent="-18288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5300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​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" indent="-201168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+mj-lt"/>
        <a:buAutoNum type="arabicParenR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" indent="-201168" algn="l" defTabSz="91417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+mj-lt"/>
        <a:buAutoNum type="alphaU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2">
          <p15:clr>
            <a:srgbClr val="F26B43"/>
          </p15:clr>
        </p15:guide>
        <p15:guide id="3" pos="332">
          <p15:clr>
            <a:srgbClr val="F26B43"/>
          </p15:clr>
        </p15:guide>
        <p15:guide id="4" pos="7346">
          <p15:clr>
            <a:srgbClr val="F26B43"/>
          </p15:clr>
        </p15:guide>
        <p15:guide id="5" pos="3784">
          <p15:clr>
            <a:srgbClr val="F26B43"/>
          </p15:clr>
        </p15:guide>
        <p15:guide id="6" pos="3839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9" orient="horz" pos="333">
          <p15:clr>
            <a:srgbClr val="F26B43"/>
          </p15:clr>
        </p15:guide>
        <p15:guide id="10" pos="38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>
            <a:extLst>
              <a:ext uri="{FF2B5EF4-FFF2-40B4-BE49-F238E27FC236}">
                <a16:creationId xmlns:a16="http://schemas.microsoft.com/office/drawing/2014/main" id="{DFB4D84B-9AED-46E3-BEEA-479569A21871}"/>
              </a:ext>
            </a:extLst>
          </p:cNvPr>
          <p:cNvSpPr txBox="1">
            <a:spLocks/>
          </p:cNvSpPr>
          <p:nvPr/>
        </p:nvSpPr>
        <p:spPr>
          <a:xfrm>
            <a:off x="527051" y="1558362"/>
            <a:ext cx="5086482" cy="30777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PROBLEMATIKA NAVRHOVÁNÍ MOSTŮ VE SVĚTLE SPRÁVY A ÚDRŽBY VÝSLEDNÉHO DÍLA</a:t>
            </a:r>
            <a:endParaRPr lang="en-US" sz="4000" dirty="0"/>
          </a:p>
        </p:txBody>
      </p:sp>
      <p:pic>
        <p:nvPicPr>
          <p:cNvPr id="6" name="Picture Placeholder 5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1361599D-253D-4D22-90FF-E573FA5F28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1057" y="-1"/>
            <a:ext cx="7987768" cy="6858001"/>
          </a:xfr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CA97BAAF-8C47-4045-A078-8815352F08E5}"/>
              </a:ext>
            </a:extLst>
          </p:cNvPr>
          <p:cNvSpPr txBox="1">
            <a:spLocks/>
          </p:cNvSpPr>
          <p:nvPr/>
        </p:nvSpPr>
        <p:spPr>
          <a:xfrm>
            <a:off x="527051" y="5149771"/>
            <a:ext cx="508648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0" dirty="0"/>
              <a:t>Ing. Michal Drahorád, Ph.D.</a:t>
            </a:r>
          </a:p>
          <a:p>
            <a:r>
              <a:rPr lang="cs-CZ" sz="2000" b="0" dirty="0"/>
              <a:t>Ing. Pavel Sochor</a:t>
            </a:r>
          </a:p>
          <a:p>
            <a:r>
              <a:rPr lang="cs-CZ" sz="2000" b="0" dirty="0"/>
              <a:t>Ing. Milan Petřík</a:t>
            </a:r>
          </a:p>
          <a:p>
            <a:r>
              <a:rPr lang="cs-CZ" sz="2000" b="0" dirty="0"/>
              <a:t>Ing. Josef Machač</a:t>
            </a:r>
            <a:endParaRPr lang="en-US" sz="20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6529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84C88D-837D-4D12-B376-1E3E781ED7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338" y="3727178"/>
            <a:ext cx="5550197" cy="30076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2C9687-F4C2-4DF4-82A4-DBFF9FFDBD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369" y="3727178"/>
            <a:ext cx="3895263" cy="30076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A0F741F-AAD1-4516-87D2-A5745F0F39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199" y="636329"/>
            <a:ext cx="10142006" cy="3007633"/>
          </a:xfrm>
          <a:prstGeom prst="rect">
            <a:avLst/>
          </a:prstGeom>
        </p:spPr>
      </p:pic>
      <p:sp>
        <p:nvSpPr>
          <p:cNvPr id="8" name="Subtitle 13">
            <a:extLst>
              <a:ext uri="{FF2B5EF4-FFF2-40B4-BE49-F238E27FC236}">
                <a16:creationId xmlns:a16="http://schemas.microsoft.com/office/drawing/2014/main" id="{A98DB847-C41E-4822-B9C7-2AFA1C7E2D71}"/>
              </a:ext>
            </a:extLst>
          </p:cNvPr>
          <p:cNvSpPr txBox="1">
            <a:spLocks/>
          </p:cNvSpPr>
          <p:nvPr/>
        </p:nvSpPr>
        <p:spPr>
          <a:xfrm>
            <a:off x="243982" y="158726"/>
            <a:ext cx="4268751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u="none" dirty="0">
                <a:solidFill>
                  <a:srgbClr val="000000"/>
                </a:solidFill>
              </a:rPr>
              <a:t>Lávka Radotín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5411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13">
            <a:extLst>
              <a:ext uri="{FF2B5EF4-FFF2-40B4-BE49-F238E27FC236}">
                <a16:creationId xmlns:a16="http://schemas.microsoft.com/office/drawing/2014/main" id="{A98DB847-C41E-4822-B9C7-2AFA1C7E2D71}"/>
              </a:ext>
            </a:extLst>
          </p:cNvPr>
          <p:cNvSpPr txBox="1">
            <a:spLocks/>
          </p:cNvSpPr>
          <p:nvPr/>
        </p:nvSpPr>
        <p:spPr>
          <a:xfrm>
            <a:off x="243982" y="158726"/>
            <a:ext cx="8077897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u="none" dirty="0">
                <a:solidFill>
                  <a:srgbClr val="000000"/>
                </a:solidFill>
              </a:rPr>
              <a:t>Konstrukce z </a:t>
            </a:r>
            <a:r>
              <a:rPr lang="cs-CZ" u="none" dirty="0" err="1">
                <a:solidFill>
                  <a:srgbClr val="000000"/>
                </a:solidFill>
              </a:rPr>
              <a:t>patinujících</a:t>
            </a:r>
            <a:r>
              <a:rPr lang="cs-CZ" u="none" dirty="0">
                <a:solidFill>
                  <a:srgbClr val="000000"/>
                </a:solidFill>
              </a:rPr>
              <a:t> ocelí - detaily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2175A3E-C3EE-4374-943F-EA319EEA46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834" y="4303552"/>
            <a:ext cx="3034368" cy="227461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B93FA86-E64E-4462-A044-08E600558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346" y="696783"/>
            <a:ext cx="3623336" cy="27328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CE85C8C-9004-4AA4-8CC0-F4909CF97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9" y="3617810"/>
            <a:ext cx="3715452" cy="278658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C01E4E0-8D22-4B11-A5D5-CD21C62A1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483" y="696783"/>
            <a:ext cx="4156348" cy="320714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E764F34-17C7-43B0-BE01-85B2F2213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6173" y="3371015"/>
            <a:ext cx="4308670" cy="3207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8268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13">
            <a:extLst>
              <a:ext uri="{FF2B5EF4-FFF2-40B4-BE49-F238E27FC236}">
                <a16:creationId xmlns:a16="http://schemas.microsoft.com/office/drawing/2014/main" id="{A98DB847-C41E-4822-B9C7-2AFA1C7E2D71}"/>
              </a:ext>
            </a:extLst>
          </p:cNvPr>
          <p:cNvSpPr txBox="1">
            <a:spLocks/>
          </p:cNvSpPr>
          <p:nvPr/>
        </p:nvSpPr>
        <p:spPr>
          <a:xfrm>
            <a:off x="243982" y="158726"/>
            <a:ext cx="8077897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u="none" dirty="0">
                <a:solidFill>
                  <a:srgbClr val="000000"/>
                </a:solidFill>
              </a:rPr>
              <a:t>Typizace mostů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A473E7-B45B-4385-B5C7-933A2B59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81" y="764086"/>
            <a:ext cx="9210411" cy="55592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740484-C073-41B4-B0F5-0D8B3D5E1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892" y="5018981"/>
            <a:ext cx="5863694" cy="1596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8535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45C6CDE-10CC-4DA3-8A03-B9E046224F60}"/>
              </a:ext>
            </a:extLst>
          </p:cNvPr>
          <p:cNvSpPr txBox="1">
            <a:spLocks/>
          </p:cNvSpPr>
          <p:nvPr/>
        </p:nvSpPr>
        <p:spPr>
          <a:xfrm>
            <a:off x="234893" y="302665"/>
            <a:ext cx="11560028" cy="4616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17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VOLBA DETAILŮ A TECHNICKÉHO PROVEDENÍ</a:t>
            </a:r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5835566F-7637-4E15-95AF-945390F5C71A}"/>
              </a:ext>
            </a:extLst>
          </p:cNvPr>
          <p:cNvSpPr txBox="1">
            <a:spLocks/>
          </p:cNvSpPr>
          <p:nvPr/>
        </p:nvSpPr>
        <p:spPr>
          <a:xfrm>
            <a:off x="476581" y="1104476"/>
            <a:ext cx="10370384" cy="1135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b="0" u="none" dirty="0">
                <a:solidFill>
                  <a:srgbClr val="000000"/>
                </a:solidFill>
              </a:rPr>
              <a:t>Volba detailů a jejich technického provedení určuje požadavky a podmínky údržby mostu</a:t>
            </a: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871F4D1C-0073-434C-886C-18B44F5C5B49}"/>
              </a:ext>
            </a:extLst>
          </p:cNvPr>
          <p:cNvSpPr txBox="1">
            <a:spLocks/>
          </p:cNvSpPr>
          <p:nvPr/>
        </p:nvSpPr>
        <p:spPr>
          <a:xfrm>
            <a:off x="468191" y="2365030"/>
            <a:ext cx="8077897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dirty="0"/>
              <a:t>Mostní závěry</a:t>
            </a:r>
          </a:p>
        </p:txBody>
      </p:sp>
      <p:sp>
        <p:nvSpPr>
          <p:cNvPr id="7" name="Subtitle 13">
            <a:extLst>
              <a:ext uri="{FF2B5EF4-FFF2-40B4-BE49-F238E27FC236}">
                <a16:creationId xmlns:a16="http://schemas.microsoft.com/office/drawing/2014/main" id="{E08765CA-C6EE-46C0-A0D2-079260D1ABBD}"/>
              </a:ext>
            </a:extLst>
          </p:cNvPr>
          <p:cNvSpPr txBox="1">
            <a:spLocks/>
          </p:cNvSpPr>
          <p:nvPr/>
        </p:nvSpPr>
        <p:spPr>
          <a:xfrm>
            <a:off x="476580" y="3003705"/>
            <a:ext cx="10831779" cy="3439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Z hlediska provozu zásadní - </a:t>
            </a:r>
            <a:r>
              <a:rPr lang="cs-CZ" u="none" dirty="0">
                <a:solidFill>
                  <a:srgbClr val="000000"/>
                </a:solidFill>
              </a:rPr>
              <a:t>určují kvalitu jízdy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Investičně nákladné (&gt; 30 tis. Kč / m)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Návrhová životnost 30 let (TKP), realita často nižší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Nutnost pravidelné údržby (čistění, mazání ...) a prohlídek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V poslední době snaha o eliminaci množství mostních závěrů (integrované / </a:t>
            </a:r>
            <a:r>
              <a:rPr lang="cs-CZ" b="0" u="none" dirty="0" err="1">
                <a:solidFill>
                  <a:srgbClr val="000000"/>
                </a:solidFill>
              </a:rPr>
              <a:t>semiintegrované</a:t>
            </a:r>
            <a:r>
              <a:rPr lang="cs-CZ" b="0" u="none" dirty="0">
                <a:solidFill>
                  <a:srgbClr val="000000"/>
                </a:solidFill>
              </a:rPr>
              <a:t> mosty) a maximální využívání jednoduchých mostních závěrů</a:t>
            </a:r>
          </a:p>
          <a:p>
            <a:endParaRPr lang="cs-CZ" b="0" u="none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5752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4">
            <a:extLst>
              <a:ext uri="{FF2B5EF4-FFF2-40B4-BE49-F238E27FC236}">
                <a16:creationId xmlns:a16="http://schemas.microsoft.com/office/drawing/2014/main" id="{03D105F0-9928-4581-8B07-3496FE00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" y="142875"/>
            <a:ext cx="4377209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>
            <a:extLst>
              <a:ext uri="{FF2B5EF4-FFF2-40B4-BE49-F238E27FC236}">
                <a16:creationId xmlns:a16="http://schemas.microsoft.com/office/drawing/2014/main" id="{AAA80D0E-5F77-4BB1-B1D9-CD7485BE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710" y="3573539"/>
            <a:ext cx="2438011" cy="29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7">
            <a:extLst>
              <a:ext uri="{FF2B5EF4-FFF2-40B4-BE49-F238E27FC236}">
                <a16:creationId xmlns:a16="http://schemas.microsoft.com/office/drawing/2014/main" id="{044DE2F9-F455-4310-AC99-1EFAE962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004" y="481344"/>
            <a:ext cx="4377209" cy="58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1">
            <a:extLst>
              <a:ext uri="{FF2B5EF4-FFF2-40B4-BE49-F238E27FC236}">
                <a16:creationId xmlns:a16="http://schemas.microsoft.com/office/drawing/2014/main" id="{C8C2AE55-35FF-4ABD-AC01-0664F2DC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667" y="142874"/>
            <a:ext cx="2463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">
            <a:extLst>
              <a:ext uri="{FF2B5EF4-FFF2-40B4-BE49-F238E27FC236}">
                <a16:creationId xmlns:a16="http://schemas.microsoft.com/office/drawing/2014/main" id="{DD73BE6A-C501-44F9-B3E4-3F9D15BB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676" y="3573539"/>
            <a:ext cx="3974791" cy="29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1554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5">
            <a:extLst>
              <a:ext uri="{FF2B5EF4-FFF2-40B4-BE49-F238E27FC236}">
                <a16:creationId xmlns:a16="http://schemas.microsoft.com/office/drawing/2014/main" id="{721D7A34-7F3C-43F5-81DD-BC41BC6AD23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C8DC7182-0FD6-4FC6-909A-9A2CA072A718}"/>
              </a:ext>
            </a:extLst>
          </p:cNvPr>
          <p:cNvSpPr txBox="1">
            <a:spLocks/>
          </p:cNvSpPr>
          <p:nvPr/>
        </p:nvSpPr>
        <p:spPr>
          <a:xfrm>
            <a:off x="434635" y="308174"/>
            <a:ext cx="8077897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dirty="0"/>
              <a:t>Ložiska a klouby</a:t>
            </a:r>
          </a:p>
        </p:txBody>
      </p:sp>
      <p:sp>
        <p:nvSpPr>
          <p:cNvPr id="10" name="Subtitle 13">
            <a:extLst>
              <a:ext uri="{FF2B5EF4-FFF2-40B4-BE49-F238E27FC236}">
                <a16:creationId xmlns:a16="http://schemas.microsoft.com/office/drawing/2014/main" id="{7BB03425-0D51-48BA-8880-91FF57AF43BE}"/>
              </a:ext>
            </a:extLst>
          </p:cNvPr>
          <p:cNvSpPr txBox="1">
            <a:spLocks/>
          </p:cNvSpPr>
          <p:nvPr/>
        </p:nvSpPr>
        <p:spPr>
          <a:xfrm>
            <a:off x="367524" y="879737"/>
            <a:ext cx="9221094" cy="3439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Z hlediska fungování mostu zásadní – eliminace vlivu teploty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Návrhová životnost 30 let, skutečnost podle typu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Nákladné na zřízení (&gt; 50 </a:t>
            </a:r>
            <a:r>
              <a:rPr lang="cs-CZ" b="0" u="none" dirty="0" err="1">
                <a:solidFill>
                  <a:srgbClr val="000000"/>
                </a:solidFill>
              </a:rPr>
              <a:t>tis.Kč</a:t>
            </a:r>
            <a:r>
              <a:rPr lang="cs-CZ" b="0" u="none" dirty="0">
                <a:solidFill>
                  <a:srgbClr val="000000"/>
                </a:solidFill>
              </a:rPr>
              <a:t> / kus) i údržbu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Nutnost pravidelné údržby (čistění, mazání ...), </a:t>
            </a:r>
            <a:r>
              <a:rPr lang="cs-CZ" u="none" dirty="0">
                <a:solidFill>
                  <a:srgbClr val="000000"/>
                </a:solidFill>
              </a:rPr>
              <a:t>stárnutí elastomeru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V poslední době snaha o minimalizaci počtu ložisek (2 ložiska na podpěru / integrované konstrukce)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V návaznosti na údržbu a prohlídky (sledování) vznikla potřeba pro vytvoření prostoru pro jejich prohlížení a výměnu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45046102-AF1D-4FB9-ADE4-280B81E0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675" y="665052"/>
            <a:ext cx="2197244" cy="31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3E0A06B-B940-4194-B8FB-117F4956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675" y="4142115"/>
            <a:ext cx="2197244" cy="20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902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54515CC1-D6CE-4B37-AB36-95970942CE1C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33EC1E92-494B-47CC-91D9-7FC0B1CE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32" y="322856"/>
            <a:ext cx="4623927" cy="367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FEA5A6-35D9-4823-A8D0-AC3B07E7A7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306" y="322855"/>
            <a:ext cx="3525802" cy="2435025"/>
          </a:xfrm>
          <a:prstGeom prst="rect">
            <a:avLst/>
          </a:prstGeom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D36D9AAD-983B-46BE-B2B5-82CEEBDB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6855" y="322856"/>
            <a:ext cx="3062430" cy="24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B557FBF2-4FC0-4FAB-A2AE-5E870E72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292" y="4311693"/>
            <a:ext cx="2970606" cy="184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2B9538-2E72-4468-8774-F521EBB519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667" y="2921789"/>
            <a:ext cx="5541079" cy="3746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2691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5">
            <a:extLst>
              <a:ext uri="{FF2B5EF4-FFF2-40B4-BE49-F238E27FC236}">
                <a16:creationId xmlns:a16="http://schemas.microsoft.com/office/drawing/2014/main" id="{F7CEFBA6-EB13-4A2D-A1AE-11B028406DE5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C8DC7182-0FD6-4FC6-909A-9A2CA072A718}"/>
              </a:ext>
            </a:extLst>
          </p:cNvPr>
          <p:cNvSpPr txBox="1">
            <a:spLocks/>
          </p:cNvSpPr>
          <p:nvPr/>
        </p:nvSpPr>
        <p:spPr>
          <a:xfrm>
            <a:off x="434635" y="308174"/>
            <a:ext cx="8077897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dirty="0"/>
              <a:t>Předpínání konstrukcí</a:t>
            </a:r>
          </a:p>
        </p:txBody>
      </p:sp>
      <p:sp>
        <p:nvSpPr>
          <p:cNvPr id="10" name="Subtitle 13">
            <a:extLst>
              <a:ext uri="{FF2B5EF4-FFF2-40B4-BE49-F238E27FC236}">
                <a16:creationId xmlns:a16="http://schemas.microsoft.com/office/drawing/2014/main" id="{7BB03425-0D51-48BA-8880-91FF57AF43BE}"/>
              </a:ext>
            </a:extLst>
          </p:cNvPr>
          <p:cNvSpPr txBox="1">
            <a:spLocks/>
          </p:cNvSpPr>
          <p:nvPr/>
        </p:nvSpPr>
        <p:spPr>
          <a:xfrm>
            <a:off x="443024" y="946849"/>
            <a:ext cx="10798224" cy="2181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Zcela </a:t>
            </a:r>
            <a:r>
              <a:rPr lang="cs-CZ" u="none" dirty="0">
                <a:solidFill>
                  <a:srgbClr val="000000"/>
                </a:solidFill>
              </a:rPr>
              <a:t>zásadní prvek konstrukcí</a:t>
            </a:r>
            <a:r>
              <a:rPr lang="cs-CZ" b="0" u="none" dirty="0">
                <a:solidFill>
                  <a:srgbClr val="000000"/>
                </a:solidFill>
              </a:rPr>
              <a:t> </a:t>
            </a:r>
            <a:br>
              <a:rPr lang="cs-CZ" b="0" u="none" dirty="0">
                <a:solidFill>
                  <a:srgbClr val="000000"/>
                </a:solidFill>
              </a:rPr>
            </a:br>
            <a:r>
              <a:rPr lang="cs-CZ" b="0" u="none" dirty="0">
                <a:solidFill>
                  <a:srgbClr val="000000"/>
                </a:solidFill>
              </a:rPr>
              <a:t>rozhodující o jejich odolnosti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Problémy s identifikací poškození (PT1)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Citlivé na provedení a zatékání (</a:t>
            </a:r>
            <a:r>
              <a:rPr lang="cs-CZ" b="0" u="none" dirty="0" err="1">
                <a:solidFill>
                  <a:srgbClr val="000000"/>
                </a:solidFill>
              </a:rPr>
              <a:t>prefa</a:t>
            </a:r>
            <a:r>
              <a:rPr lang="cs-CZ" b="0" u="none" dirty="0">
                <a:solidFill>
                  <a:srgbClr val="000000"/>
                </a:solidFill>
              </a:rPr>
              <a:t> mosty KA, I)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D969AC-10FC-43D3-B802-B15E17CAF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14" y="4300301"/>
            <a:ext cx="4021269" cy="21813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ADCEC0-3FDB-41CE-A2A4-989266279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93" y="2900955"/>
            <a:ext cx="2257330" cy="16935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287166-CFB8-4FDE-9637-419E84836A9F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555" y="2921419"/>
            <a:ext cx="1435028" cy="1328573"/>
          </a:xfrm>
          <a:prstGeom prst="rect">
            <a:avLst/>
          </a:prstGeom>
        </p:spPr>
      </p:pic>
      <p:sp>
        <p:nvSpPr>
          <p:cNvPr id="11" name="Subtitle 13">
            <a:extLst>
              <a:ext uri="{FF2B5EF4-FFF2-40B4-BE49-F238E27FC236}">
                <a16:creationId xmlns:a16="http://schemas.microsoft.com/office/drawing/2014/main" id="{143239AF-FB28-48A9-9874-06EA6CC9E9DB}"/>
              </a:ext>
            </a:extLst>
          </p:cNvPr>
          <p:cNvSpPr txBox="1">
            <a:spLocks/>
          </p:cNvSpPr>
          <p:nvPr/>
        </p:nvSpPr>
        <p:spPr>
          <a:xfrm>
            <a:off x="4855633" y="2854307"/>
            <a:ext cx="7048500" cy="3412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V současnosti se používají celoplošné izolace a vhodnější detaily + lepší injektáž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u="none" dirty="0">
                <a:solidFill>
                  <a:srgbClr val="000000"/>
                </a:solidFill>
              </a:rPr>
              <a:t>TKP nově požadují vyšší třídy ochrany </a:t>
            </a:r>
            <a:r>
              <a:rPr lang="cs-CZ" b="0" u="none" dirty="0" err="1">
                <a:solidFill>
                  <a:srgbClr val="000000"/>
                </a:solidFill>
              </a:rPr>
              <a:t>předpínací</a:t>
            </a:r>
            <a:r>
              <a:rPr lang="cs-CZ" b="0" u="none" dirty="0">
                <a:solidFill>
                  <a:srgbClr val="000000"/>
                </a:solidFill>
              </a:rPr>
              <a:t> výztuže (PT2 a 3)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U větších konstrukcí se doporučuje </a:t>
            </a:r>
            <a:r>
              <a:rPr lang="cs-CZ" u="none" dirty="0">
                <a:solidFill>
                  <a:srgbClr val="000000"/>
                </a:solidFill>
              </a:rPr>
              <a:t>provedení přípravy na vnější kabely, případně nesoudržné předpětí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b="0" u="none" dirty="0">
              <a:solidFill>
                <a:srgbClr val="000000"/>
              </a:solidFill>
            </a:endParaRPr>
          </a:p>
        </p:txBody>
      </p:sp>
      <p:pic>
        <p:nvPicPr>
          <p:cNvPr id="4098" name="Picture 2" descr="Nová Trojská lávka se může začít stavět v červenci, Praha získala stavební  povolení | iROZHLAS - spolehlivé zprávy">
            <a:extLst>
              <a:ext uri="{FF2B5EF4-FFF2-40B4-BE49-F238E27FC236}">
                <a16:creationId xmlns:a16="http://schemas.microsoft.com/office/drawing/2014/main" id="{99EBAF06-9471-4B22-8BA5-BC967D04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7015" y="159865"/>
            <a:ext cx="3635508" cy="20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0877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45C6CDE-10CC-4DA3-8A03-B9E046224F60}"/>
              </a:ext>
            </a:extLst>
          </p:cNvPr>
          <p:cNvSpPr txBox="1">
            <a:spLocks/>
          </p:cNvSpPr>
          <p:nvPr/>
        </p:nvSpPr>
        <p:spPr>
          <a:xfrm>
            <a:off x="468191" y="302665"/>
            <a:ext cx="11326729" cy="4616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17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ZPŘÍSTUPNĚNÍ KONSTRUKCE</a:t>
            </a:r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5835566F-7637-4E15-95AF-945390F5C71A}"/>
              </a:ext>
            </a:extLst>
          </p:cNvPr>
          <p:cNvSpPr txBox="1">
            <a:spLocks/>
          </p:cNvSpPr>
          <p:nvPr/>
        </p:nvSpPr>
        <p:spPr>
          <a:xfrm>
            <a:off x="476581" y="1020586"/>
            <a:ext cx="10370384" cy="1135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b="0" u="none" dirty="0">
                <a:solidFill>
                  <a:srgbClr val="000000"/>
                </a:solidFill>
              </a:rPr>
              <a:t>Zcela zásadní záležitost z hlediska provádění prohlídek a údržby (zejména běžné) mostů </a:t>
            </a:r>
          </a:p>
          <a:p>
            <a:pPr>
              <a:spcBef>
                <a:spcPts val="600"/>
              </a:spcBef>
            </a:pPr>
            <a:r>
              <a:rPr lang="cs-CZ" b="0" u="none" dirty="0">
                <a:solidFill>
                  <a:srgbClr val="000000"/>
                </a:solidFill>
              </a:rPr>
              <a:t>Specifické požadavky na zpřístupnění:</a:t>
            </a:r>
          </a:p>
          <a:p>
            <a:pPr marL="628650" indent="-360363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Ložiska, klouby a mostní závěry</a:t>
            </a:r>
          </a:p>
          <a:p>
            <a:pPr marL="628650" indent="-360363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Odvodnění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F5FB56-3F78-4AC4-A65F-82CBB68B5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9989" y="3903697"/>
            <a:ext cx="1977774" cy="28480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0DBE9C3-0F62-4978-9738-2393D011C8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40" y="3905795"/>
            <a:ext cx="4289180" cy="28480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6C6B1A0-806F-4C1C-93A3-98BD319027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504" y="4100177"/>
            <a:ext cx="2706888" cy="245515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306A5BF-3558-4D35-8C0C-FFF7B9CD57DC}"/>
              </a:ext>
            </a:extLst>
          </p:cNvPr>
          <p:cNvSpPr/>
          <p:nvPr/>
        </p:nvSpPr>
        <p:spPr>
          <a:xfrm>
            <a:off x="4677872" y="3426902"/>
            <a:ext cx="2256639" cy="436228"/>
          </a:xfrm>
          <a:prstGeom prst="rect">
            <a:avLst/>
          </a:prstGeom>
          <a:solidFill>
            <a:srgbClr val="FFFFFF"/>
          </a:solidFill>
          <a:ln>
            <a:solidFill>
              <a:srgbClr val="E42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Cca 1500,- Kč/hod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010EBB2-9CFC-4E82-9EFE-F9F5759522F5}"/>
              </a:ext>
            </a:extLst>
          </p:cNvPr>
          <p:cNvSpPr/>
          <p:nvPr/>
        </p:nvSpPr>
        <p:spPr>
          <a:xfrm>
            <a:off x="1097454" y="3426902"/>
            <a:ext cx="2256639" cy="436228"/>
          </a:xfrm>
          <a:prstGeom prst="rect">
            <a:avLst/>
          </a:prstGeom>
          <a:solidFill>
            <a:srgbClr val="FFFFFF"/>
          </a:solidFill>
          <a:ln>
            <a:solidFill>
              <a:srgbClr val="E42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0,- Kč/hod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CBBEFB-E895-471A-B824-B150206FEA0F}"/>
              </a:ext>
            </a:extLst>
          </p:cNvPr>
          <p:cNvSpPr/>
          <p:nvPr/>
        </p:nvSpPr>
        <p:spPr>
          <a:xfrm>
            <a:off x="8412953" y="3443681"/>
            <a:ext cx="2527416" cy="436228"/>
          </a:xfrm>
          <a:prstGeom prst="rect">
            <a:avLst/>
          </a:prstGeom>
          <a:solidFill>
            <a:srgbClr val="FFFFFF"/>
          </a:solidFill>
          <a:ln>
            <a:solidFill>
              <a:srgbClr val="E42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Cca 50.000,- Kč/den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8D49A9-71EF-408F-971E-059A976C7A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21" y="3909385"/>
            <a:ext cx="1887180" cy="2337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1808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5835566F-7637-4E15-95AF-945390F5C71A}"/>
              </a:ext>
            </a:extLst>
          </p:cNvPr>
          <p:cNvSpPr txBox="1">
            <a:spLocks/>
          </p:cNvSpPr>
          <p:nvPr/>
        </p:nvSpPr>
        <p:spPr>
          <a:xfrm>
            <a:off x="476581" y="232020"/>
            <a:ext cx="10370384" cy="11353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b="0" u="none" dirty="0">
                <a:solidFill>
                  <a:srgbClr val="000000"/>
                </a:solidFill>
              </a:rPr>
              <a:t>U náročných konstrukcí nutno řešit přístupy již ve fázi návrhu</a:t>
            </a:r>
          </a:p>
          <a:p>
            <a:r>
              <a:rPr lang="cs-CZ" b="0" u="none" dirty="0">
                <a:solidFill>
                  <a:srgbClr val="000000"/>
                </a:solidFill>
              </a:rPr>
              <a:t>Snaha minimalizovat náklady na zpřístupnění</a:t>
            </a:r>
          </a:p>
          <a:p>
            <a:endParaRPr lang="cs-CZ" b="0" u="none" dirty="0">
              <a:solidFill>
                <a:srgbClr val="000000"/>
              </a:solidFill>
            </a:endParaRPr>
          </a:p>
          <a:p>
            <a:r>
              <a:rPr lang="cs-CZ" b="0" u="none" dirty="0">
                <a:solidFill>
                  <a:srgbClr val="000000"/>
                </a:solidFill>
              </a:rPr>
              <a:t>Specifické požadavky na zpřístupnění mají:</a:t>
            </a:r>
          </a:p>
          <a:p>
            <a:pPr marL="628650" indent="-360363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Ložiska, klouby </a:t>
            </a:r>
          </a:p>
          <a:p>
            <a:pPr marL="628650" indent="-360363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Odvodnění</a:t>
            </a:r>
          </a:p>
          <a:p>
            <a:pPr marL="628650" indent="-360363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(nosná konstrukce)</a:t>
            </a:r>
          </a:p>
          <a:p>
            <a:pPr marL="628650" indent="-360363">
              <a:buFontTx/>
              <a:buChar char="-"/>
            </a:pPr>
            <a:endParaRPr lang="cs-CZ" b="0" u="none" dirty="0">
              <a:solidFill>
                <a:srgbClr val="000000"/>
              </a:solidFill>
            </a:endParaRPr>
          </a:p>
          <a:p>
            <a:r>
              <a:rPr lang="cs-CZ" b="0" u="none" dirty="0">
                <a:solidFill>
                  <a:srgbClr val="000000"/>
                </a:solidFill>
              </a:rPr>
              <a:t>Požadavky na zpřístupnění pomocí plošiny:</a:t>
            </a:r>
          </a:p>
          <a:p>
            <a:pPr marL="457200" indent="-457200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Dopravně inženýrská opatření</a:t>
            </a:r>
          </a:p>
          <a:p>
            <a:pPr marL="457200" indent="-457200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Omezení dopravy na mostě (min. 3,5 m)</a:t>
            </a:r>
          </a:p>
          <a:p>
            <a:pPr marL="457200" indent="-457200">
              <a:buFontTx/>
              <a:buChar char="-"/>
            </a:pPr>
            <a:r>
              <a:rPr lang="cs-CZ" b="0" u="none" dirty="0">
                <a:solidFill>
                  <a:srgbClr val="000000"/>
                </a:solidFill>
              </a:rPr>
              <a:t>PHS &lt; 4,0 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45EC5F-2B0D-4C67-BE1F-297FB9C73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993" y="4069430"/>
            <a:ext cx="3413125" cy="255654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870F6A9-EF0A-4068-BA6B-11A2D7C3AE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993" y="1552312"/>
            <a:ext cx="3413125" cy="2315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8881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6976F-8F7C-43C6-B446-689C2AC7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58" y="327831"/>
            <a:ext cx="4699426" cy="636903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ÚVOD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DAFB5A-5CCA-4BEE-B527-04A5B10B5021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13">
            <a:extLst>
              <a:ext uri="{FF2B5EF4-FFF2-40B4-BE49-F238E27FC236}">
                <a16:creationId xmlns:a16="http://schemas.microsoft.com/office/drawing/2014/main" id="{9960B58D-B0E2-47B0-8122-84DF830C8F49}"/>
              </a:ext>
            </a:extLst>
          </p:cNvPr>
          <p:cNvSpPr txBox="1">
            <a:spLocks/>
          </p:cNvSpPr>
          <p:nvPr/>
        </p:nvSpPr>
        <p:spPr>
          <a:xfrm>
            <a:off x="526915" y="1024528"/>
            <a:ext cx="9692352" cy="2011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" indent="-13716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Zelená dohoda pro Evropu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Do roku 2030 snížit emise skleníkových plynů na 50%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Do roku 2050 dosáhnout uhlíkové neutrality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000000"/>
                </a:solidFill>
              </a:rPr>
              <a:t>Vysoký tlak na </a:t>
            </a:r>
            <a:r>
              <a:rPr lang="cs-CZ" sz="3000" u="sng" dirty="0">
                <a:solidFill>
                  <a:srgbClr val="000000"/>
                </a:solidFill>
              </a:rPr>
              <a:t>trvanlivost a udržitelnost staveb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A5137E-BD60-4425-A63B-A38D9273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897" y="85911"/>
            <a:ext cx="2292869" cy="14123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B1CC91-339C-4260-95E1-058FCFA8B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709" y="3030576"/>
            <a:ext cx="3843391" cy="35088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08DC5CF-5B52-449B-8045-E4F344059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791" y="3031760"/>
            <a:ext cx="5735204" cy="35024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5E67B9B-92A6-4C39-B10B-FD2E3BD1B384}"/>
              </a:ext>
            </a:extLst>
          </p:cNvPr>
          <p:cNvSpPr/>
          <p:nvPr/>
        </p:nvSpPr>
        <p:spPr>
          <a:xfrm>
            <a:off x="6463316" y="5042276"/>
            <a:ext cx="1710004" cy="504748"/>
          </a:xfrm>
          <a:prstGeom prst="rect">
            <a:avLst/>
          </a:prstGeom>
          <a:solidFill>
            <a:srgbClr val="FFFF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8F3454E-6B22-4B29-B714-C9F6B4355C1C}"/>
              </a:ext>
            </a:extLst>
          </p:cNvPr>
          <p:cNvSpPr/>
          <p:nvPr/>
        </p:nvSpPr>
        <p:spPr>
          <a:xfrm>
            <a:off x="1360153" y="3366216"/>
            <a:ext cx="1307916" cy="2444899"/>
          </a:xfrm>
          <a:prstGeom prst="rect">
            <a:avLst/>
          </a:prstGeom>
          <a:solidFill>
            <a:srgbClr val="FFFF00">
              <a:alpha val="1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617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5">
            <a:extLst>
              <a:ext uri="{FF2B5EF4-FFF2-40B4-BE49-F238E27FC236}">
                <a16:creationId xmlns:a16="http://schemas.microsoft.com/office/drawing/2014/main" id="{F4D1EEFE-299F-4D99-A11C-38B49B377D05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B6976F-8F7C-43C6-B446-689C2AC7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ZÁVĚR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Subtitle 13">
            <a:extLst>
              <a:ext uri="{FF2B5EF4-FFF2-40B4-BE49-F238E27FC236}">
                <a16:creationId xmlns:a16="http://schemas.microsoft.com/office/drawing/2014/main" id="{350F02F1-1C56-4771-BB90-06CE4F510FEE}"/>
              </a:ext>
            </a:extLst>
          </p:cNvPr>
          <p:cNvSpPr txBox="1">
            <a:spLocks/>
          </p:cNvSpPr>
          <p:nvPr/>
        </p:nvSpPr>
        <p:spPr>
          <a:xfrm>
            <a:off x="526914" y="1352006"/>
            <a:ext cx="10828657" cy="4976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" indent="-13716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Údržba mostů je v současnosti vysoce sledovanou činností správce vyžadující významné finanční prostředky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Vhodným návrhem mostu (vhodné statické schéma, vhodný materiál, vhodné detaily) je možné při shodné intenzitě údržby docílit významně vyšší trvanlivosti a menších celkových nákladů na stavbu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30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V minulém roce vznikl na ŘSD návrh pokynu pro zpracování Plánu sledování a údržby, který zohledňuje  požadavky na údržbu a sledování mostu již při jeho návrhu. V současnosti se pracuje na jeho implementaci.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2823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702D1B69-1188-4D43-9D52-1A7C2F407C09}"/>
              </a:ext>
            </a:extLst>
          </p:cNvPr>
          <p:cNvSpPr>
            <a:spLocks/>
          </p:cNvSpPr>
          <p:nvPr/>
        </p:nvSpPr>
        <p:spPr>
          <a:xfrm>
            <a:off x="5208270" y="1096010"/>
            <a:ext cx="6980555" cy="5761990"/>
          </a:xfrm>
          <a:custGeom>
            <a:avLst/>
            <a:gdLst/>
            <a:ahLst/>
            <a:cxnLst/>
            <a:rect l="l" t="t" r="r" b="b"/>
            <a:pathLst>
              <a:path w="6980555" h="5761990">
                <a:moveTo>
                  <a:pt x="5767832" y="0"/>
                </a:moveTo>
                <a:lnTo>
                  <a:pt x="0" y="5761431"/>
                </a:lnTo>
                <a:lnTo>
                  <a:pt x="6980097" y="5761431"/>
                </a:lnTo>
                <a:lnTo>
                  <a:pt x="6980097" y="3224860"/>
                </a:lnTo>
                <a:lnTo>
                  <a:pt x="5767832" y="4434649"/>
                </a:lnTo>
                <a:lnTo>
                  <a:pt x="576783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CF5691F8-7D67-4F6E-9DE4-5AB7CC0E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08" y="3949753"/>
            <a:ext cx="3462266" cy="221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234BB0DB-2586-4412-8574-575FD877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5"/>
          <a:stretch>
            <a:fillRect/>
          </a:stretch>
        </p:blipFill>
        <p:spPr bwMode="auto">
          <a:xfrm>
            <a:off x="4432052" y="3949753"/>
            <a:ext cx="3457405" cy="221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414B8D0-AFE0-4E41-9181-901513EE4541}"/>
              </a:ext>
            </a:extLst>
          </p:cNvPr>
          <p:cNvSpPr/>
          <p:nvPr/>
        </p:nvSpPr>
        <p:spPr>
          <a:xfrm>
            <a:off x="461394" y="2667699"/>
            <a:ext cx="4563612" cy="1392573"/>
          </a:xfrm>
          <a:prstGeom prst="rect">
            <a:avLst/>
          </a:prstGeom>
          <a:solidFill>
            <a:srgbClr val="EDE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DA8C40D0-5604-46F3-A838-D2143FB6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035" y="3949753"/>
            <a:ext cx="3218386" cy="221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8C04C893-A8F8-486B-9A5B-04BD609C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035" y="978095"/>
            <a:ext cx="3218386" cy="24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13">
            <a:extLst>
              <a:ext uri="{FF2B5EF4-FFF2-40B4-BE49-F238E27FC236}">
                <a16:creationId xmlns:a16="http://schemas.microsoft.com/office/drawing/2014/main" id="{3B52D4A8-D06A-4962-97AD-A7466FB6D9F6}"/>
              </a:ext>
            </a:extLst>
          </p:cNvPr>
          <p:cNvSpPr txBox="1">
            <a:spLocks/>
          </p:cNvSpPr>
          <p:nvPr/>
        </p:nvSpPr>
        <p:spPr>
          <a:xfrm>
            <a:off x="983709" y="2184990"/>
            <a:ext cx="6150723" cy="1392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" indent="-13716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4800" dirty="0">
                <a:solidFill>
                  <a:srgbClr val="000000"/>
                </a:solidFill>
              </a:rPr>
              <a:t>Děkuji za pozornost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780268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DAFB5A-5CCA-4BEE-B527-04A5B10B5021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13">
            <a:extLst>
              <a:ext uri="{FF2B5EF4-FFF2-40B4-BE49-F238E27FC236}">
                <a16:creationId xmlns:a16="http://schemas.microsoft.com/office/drawing/2014/main" id="{9960B58D-B0E2-47B0-8122-84DF830C8F49}"/>
              </a:ext>
            </a:extLst>
          </p:cNvPr>
          <p:cNvSpPr txBox="1">
            <a:spLocks/>
          </p:cNvSpPr>
          <p:nvPr/>
        </p:nvSpPr>
        <p:spPr>
          <a:xfrm>
            <a:off x="307539" y="336631"/>
            <a:ext cx="8660292" cy="5955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342900" indent="-34290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sz="3000" b="0">
                <a:solidFill>
                  <a:srgbClr val="00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</a:rPr>
              <a:t>Základní důsledky pro obor dopravních staveb</a:t>
            </a:r>
          </a:p>
          <a:p>
            <a:pPr lvl="0">
              <a:spcBef>
                <a:spcPts val="600"/>
              </a:spcBef>
            </a:pPr>
            <a:r>
              <a:rPr lang="cs-CZ" sz="2800" dirty="0">
                <a:solidFill>
                  <a:schemeClr val="tx1"/>
                </a:solidFill>
              </a:rPr>
              <a:t>Modernizace a zahušťování sítí multimodální dopravy (železnice, lodní doprava), podpora udržitelné mobility =&gt; </a:t>
            </a:r>
            <a:r>
              <a:rPr lang="cs-CZ" sz="2800" b="1" dirty="0">
                <a:solidFill>
                  <a:schemeClr val="tx1"/>
                </a:solidFill>
              </a:rPr>
              <a:t>nová výstavba</a:t>
            </a:r>
            <a:endParaRPr lang="en-GB" sz="2800" b="1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Prodloužení životního cyklu staveb</a:t>
            </a:r>
            <a:r>
              <a:rPr lang="cs-CZ" sz="2800" dirty="0">
                <a:solidFill>
                  <a:schemeClr val="tx1"/>
                </a:solidFill>
              </a:rPr>
              <a:t> – údržba a renovace stávajících stavebních konstrukcí místo jejich demolice a výstavby nových</a:t>
            </a:r>
            <a:endParaRPr lang="en-GB" sz="28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Recyklace a využívání odpadních surovin</a:t>
            </a:r>
            <a:r>
              <a:rPr lang="cs-CZ" sz="2800" dirty="0">
                <a:solidFill>
                  <a:schemeClr val="tx1"/>
                </a:solidFill>
              </a:rPr>
              <a:t> – využívání stavebního odpadu a jeho recyklace</a:t>
            </a:r>
            <a:endParaRPr lang="en-GB" sz="28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Efektivní využívání stavebních materiálů, maximalizace životnosti nových staveb při minimalizaci nákladů na jejich údržbu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67F66FE-3297-4621-AA96-E58713FDD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907" y="4510961"/>
            <a:ext cx="2770842" cy="207813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5267E05-3941-4D6A-807C-212D839FD9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907" y="296271"/>
            <a:ext cx="2770842" cy="184722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3B961FC-D651-41EB-A852-4F880A2212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907" y="2288164"/>
            <a:ext cx="2770842" cy="2078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112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B6976F-8F7C-43C6-B446-689C2AC7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57" y="327831"/>
            <a:ext cx="8600307" cy="636903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POŽADAVKY NA STAVBY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DAFB5A-5CCA-4BEE-B527-04A5B10B5021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13">
            <a:extLst>
              <a:ext uri="{FF2B5EF4-FFF2-40B4-BE49-F238E27FC236}">
                <a16:creationId xmlns:a16="http://schemas.microsoft.com/office/drawing/2014/main" id="{9960B58D-B0E2-47B0-8122-84DF830C8F49}"/>
              </a:ext>
            </a:extLst>
          </p:cNvPr>
          <p:cNvSpPr txBox="1">
            <a:spLocks/>
          </p:cNvSpPr>
          <p:nvPr/>
        </p:nvSpPr>
        <p:spPr>
          <a:xfrm>
            <a:off x="491460" y="2019772"/>
            <a:ext cx="9692352" cy="2011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" indent="-13716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-18288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160" indent="-201168" algn="l" defTabSz="9141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Základní požadavky na stavby (</a:t>
            </a:r>
            <a:r>
              <a:rPr lang="cs-CZ" sz="3000" b="0" dirty="0" err="1">
                <a:solidFill>
                  <a:srgbClr val="000000"/>
                </a:solidFill>
              </a:rPr>
              <a:t>vyhl</a:t>
            </a:r>
            <a:r>
              <a:rPr lang="cs-CZ" sz="3000" b="0" dirty="0">
                <a:solidFill>
                  <a:srgbClr val="000000"/>
                </a:solidFill>
              </a:rPr>
              <a:t>. 268/2009 Sb.)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000000"/>
                </a:solidFill>
              </a:rPr>
              <a:t>Green </a:t>
            </a:r>
            <a:r>
              <a:rPr lang="cs-CZ" sz="3000" b="0" dirty="0" err="1">
                <a:solidFill>
                  <a:srgbClr val="000000"/>
                </a:solidFill>
              </a:rPr>
              <a:t>deal</a:t>
            </a:r>
            <a:r>
              <a:rPr lang="cs-CZ" sz="3000" b="0" dirty="0">
                <a:solidFill>
                  <a:srgbClr val="000000"/>
                </a:solidFill>
              </a:rPr>
              <a:t> obecně přidává k základním požadavkům na stavby další, zohledňující specifické cíle společnosti, zejména:</a:t>
            </a:r>
          </a:p>
          <a:p>
            <a:pPr marL="804863" indent="-536575">
              <a:buClrTx/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cs-CZ" sz="3000" b="0" dirty="0">
                <a:solidFill>
                  <a:srgbClr val="000000"/>
                </a:solidFill>
              </a:rPr>
              <a:t>Ochrana životního prostředí (ekologie)</a:t>
            </a:r>
          </a:p>
          <a:p>
            <a:pPr marL="804863" indent="-536575">
              <a:buClrTx/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cs-CZ" sz="3000" b="0" dirty="0">
                <a:solidFill>
                  <a:srgbClr val="000000"/>
                </a:solidFill>
              </a:rPr>
              <a:t>Boj s klimatickou změnou</a:t>
            </a:r>
          </a:p>
          <a:p>
            <a:pPr marL="804863" indent="-536575">
              <a:buClrTx/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cs-CZ" sz="3000" b="0" dirty="0">
                <a:solidFill>
                  <a:srgbClr val="000000"/>
                </a:solidFill>
              </a:rPr>
              <a:t>Podpora oběhového hospodářství</a:t>
            </a:r>
          </a:p>
          <a:p>
            <a:pPr marL="804863" indent="-536575">
              <a:buClrTx/>
              <a:buFont typeface="Wingdings" panose="05000000000000000000" pitchFamily="2" charset="2"/>
              <a:buChar char="Ø"/>
              <a:tabLst>
                <a:tab pos="804863" algn="l"/>
              </a:tabLst>
            </a:pPr>
            <a:r>
              <a:rPr lang="cs-CZ" sz="3000" dirty="0">
                <a:solidFill>
                  <a:srgbClr val="000000"/>
                </a:solidFill>
              </a:rPr>
              <a:t>Požadavky na celoživotní cyklu stavby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A5137E-BD60-4425-A63B-A38D9273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897" y="85911"/>
            <a:ext cx="2292869" cy="141236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2FA090-970B-46C1-982A-742B93DB38BA}"/>
              </a:ext>
            </a:extLst>
          </p:cNvPr>
          <p:cNvSpPr txBox="1"/>
          <p:nvPr/>
        </p:nvSpPr>
        <p:spPr>
          <a:xfrm>
            <a:off x="2763125" y="1039953"/>
            <a:ext cx="46873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Firmitas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Utilitas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Venustas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(Marcus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Vitruvius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Pollius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A71551-4D1D-41F4-A9CA-5854648FB8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750" y="4974671"/>
            <a:ext cx="3199402" cy="179741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A3D934C-CB3C-4018-B324-A5E6EBD8DB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750" y="3053150"/>
            <a:ext cx="3199402" cy="1799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9131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DAFB5A-5CCA-4BEE-B527-04A5B10B5021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025C88A1-07E2-4419-8D05-5C5263E91590}"/>
              </a:ext>
            </a:extLst>
          </p:cNvPr>
          <p:cNvSpPr txBox="1">
            <a:spLocks/>
          </p:cNvSpPr>
          <p:nvPr/>
        </p:nvSpPr>
        <p:spPr>
          <a:xfrm>
            <a:off x="374651" y="219186"/>
            <a:ext cx="7645224" cy="629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342900" indent="-34290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sz="3000" b="0">
                <a:solidFill>
                  <a:srgbClr val="00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</a:rPr>
              <a:t>Priority z hlediska navrhování mostů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Efektivní využití materiálů konstrukce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- použití vhodných a trvanlivých materiálů odpovídajících účelu a zatížení stavby, vhodné statické působení konstrukce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Maximalizace životnosti staveb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- použití trvanlivých a spolehlivých technických řešení staveb (konstrukcí) i jejich částí (detailů)</a:t>
            </a:r>
          </a:p>
          <a:p>
            <a:r>
              <a:rPr lang="cs-CZ" sz="2800" b="1" dirty="0">
                <a:solidFill>
                  <a:schemeClr val="tx1"/>
                </a:solidFill>
              </a:rPr>
              <a:t>Minimalizace nákladů na údržbu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- tvoří až 2/3 celkové ceny stavby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- soubor opatření zahrnující vhodné techn. řešení, detaily a materiály, zpřístupnění konstrukcí atd.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56E702-46C9-48B6-81EE-E82606FE2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3825" y="219186"/>
            <a:ext cx="3649298" cy="22136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18B20DB-8401-47CC-8410-1F1B3BB117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825" y="2533476"/>
            <a:ext cx="3649298" cy="20495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01F816A-BA0B-4C80-9788-D651D9FFB6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824" y="4683649"/>
            <a:ext cx="3649299" cy="2052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9451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5">
            <a:extLst>
              <a:ext uri="{FF2B5EF4-FFF2-40B4-BE49-F238E27FC236}">
                <a16:creationId xmlns:a16="http://schemas.microsoft.com/office/drawing/2014/main" id="{FC6F9E0A-1CD5-40D7-8C77-9D54B5A0212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B6976F-8F7C-43C6-B446-689C2AC7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91" y="302665"/>
            <a:ext cx="11326729" cy="461665"/>
          </a:xfrm>
        </p:spPr>
        <p:txBody>
          <a:bodyPr lIns="0" tIns="0" rIns="0" bIns="0" anchor="t">
            <a:no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APLIKACE V OBLASTI NAVRHOVÁNÍ MOSTŮ</a:t>
            </a:r>
          </a:p>
        </p:txBody>
      </p:sp>
      <p:pic>
        <p:nvPicPr>
          <p:cNvPr id="8" name="Picture 7" descr="A picture containing text, building, outdoor, square&#10;&#10;Description automatically generated">
            <a:extLst>
              <a:ext uri="{FF2B5EF4-FFF2-40B4-BE49-F238E27FC236}">
                <a16:creationId xmlns:a16="http://schemas.microsoft.com/office/drawing/2014/main" id="{68C49AA0-58E4-404B-A242-1E8B24968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93" y="1373697"/>
            <a:ext cx="3269041" cy="2434905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6" name="Subtitle 13">
            <a:extLst>
              <a:ext uri="{FF2B5EF4-FFF2-40B4-BE49-F238E27FC236}">
                <a16:creationId xmlns:a16="http://schemas.microsoft.com/office/drawing/2014/main" id="{16030901-513C-40E3-B8EB-7BF34739A63F}"/>
              </a:ext>
            </a:extLst>
          </p:cNvPr>
          <p:cNvSpPr txBox="1">
            <a:spLocks/>
          </p:cNvSpPr>
          <p:nvPr/>
        </p:nvSpPr>
        <p:spPr>
          <a:xfrm>
            <a:off x="468191" y="1264640"/>
            <a:ext cx="7645224" cy="4377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342900" indent="-34290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 sz="3000" b="0">
                <a:solidFill>
                  <a:srgbClr val="00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</a:rPr>
              <a:t>Základní úlohy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Lokalizace a uspořádání mostu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místo stavby, uspořádání na mostě a pod ním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Konstrukční řešení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statické působení, materiálové řešení, detaily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Výstavba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zásah do okolního prostředí, doprava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chemeClr val="tx1"/>
                </a:solidFill>
              </a:rPr>
              <a:t>Údržba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zpřístupnění pro kontrolu, údržbu a opravy mostu, jeho částí a prvků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635D34-88FB-4FB8-BC0F-01AEF6D816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92" y="4305694"/>
            <a:ext cx="3269041" cy="1761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4354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526392-9DC8-40F8-8408-D692D13AC5A6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B6976F-8F7C-43C6-B446-689C2AC7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91" y="302665"/>
            <a:ext cx="11326729" cy="461665"/>
          </a:xfrm>
        </p:spPr>
        <p:txBody>
          <a:bodyPr lIns="0" tIns="0" rIns="0" bIns="0" anchor="t">
            <a:no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Lokalizace a uspořádání mostu</a:t>
            </a:r>
          </a:p>
        </p:txBody>
      </p:sp>
      <p:sp>
        <p:nvSpPr>
          <p:cNvPr id="7" name="Subtitle 13">
            <a:extLst>
              <a:ext uri="{FF2B5EF4-FFF2-40B4-BE49-F238E27FC236}">
                <a16:creationId xmlns:a16="http://schemas.microsoft.com/office/drawing/2014/main" id="{350F02F1-1C56-4771-BB90-06CE4F510FEE}"/>
              </a:ext>
            </a:extLst>
          </p:cNvPr>
          <p:cNvSpPr txBox="1">
            <a:spLocks/>
          </p:cNvSpPr>
          <p:nvPr/>
        </p:nvSpPr>
        <p:spPr>
          <a:xfrm>
            <a:off x="468191" y="1104476"/>
            <a:ext cx="11326729" cy="4170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Umístění mostu a charakter překážky mají zásadní vliv na uspořádání mostu (počet polí, statické působení, rozměry)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O umístění mostu zhusta nerozhodují mostní inženýři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Ideální je volba vhodných řešení na již v raných fázích projektové přípravy (umístění trasy) =&gt; </a:t>
            </a:r>
            <a:r>
              <a:rPr lang="cs-CZ" u="none" dirty="0">
                <a:solidFill>
                  <a:srgbClr val="000000"/>
                </a:solidFill>
              </a:rPr>
              <a:t>nutný koncensus</a:t>
            </a:r>
          </a:p>
        </p:txBody>
      </p:sp>
      <p:pic>
        <p:nvPicPr>
          <p:cNvPr id="9" name="Obrázek 2">
            <a:extLst>
              <a:ext uri="{FF2B5EF4-FFF2-40B4-BE49-F238E27FC236}">
                <a16:creationId xmlns:a16="http://schemas.microsoft.com/office/drawing/2014/main" id="{0011C361-B35F-4C2E-BEED-8C9DF6C45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840" y="3523376"/>
            <a:ext cx="4076700" cy="27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F2A8EFA-8746-48E6-BE85-B9BA8AD9A9BD}"/>
              </a:ext>
            </a:extLst>
          </p:cNvPr>
          <p:cNvCxnSpPr>
            <a:cxnSpLocks/>
          </p:cNvCxnSpPr>
          <p:nvPr/>
        </p:nvCxnSpPr>
        <p:spPr>
          <a:xfrm flipV="1">
            <a:off x="1958027" y="4656472"/>
            <a:ext cx="863600" cy="71913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říž 10">
            <a:extLst>
              <a:ext uri="{FF2B5EF4-FFF2-40B4-BE49-F238E27FC236}">
                <a16:creationId xmlns:a16="http://schemas.microsoft.com/office/drawing/2014/main" id="{C581A00D-3E74-4646-8586-BF8C2D7BD5F3}"/>
              </a:ext>
            </a:extLst>
          </p:cNvPr>
          <p:cNvSpPr/>
          <p:nvPr/>
        </p:nvSpPr>
        <p:spPr>
          <a:xfrm rot="4959027">
            <a:off x="2281877" y="4907297"/>
            <a:ext cx="215900" cy="215900"/>
          </a:xfrm>
          <a:prstGeom prst="plus">
            <a:avLst>
              <a:gd name="adj" fmla="val 374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" name="Obrázek 10">
            <a:extLst>
              <a:ext uri="{FF2B5EF4-FFF2-40B4-BE49-F238E27FC236}">
                <a16:creationId xmlns:a16="http://schemas.microsoft.com/office/drawing/2014/main" id="{48A5E01B-4BD6-4B37-ACC2-4CA766BB8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7752" y="3523377"/>
            <a:ext cx="4278313" cy="27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1">
            <a:extLst>
              <a:ext uri="{FF2B5EF4-FFF2-40B4-BE49-F238E27FC236}">
                <a16:creationId xmlns:a16="http://schemas.microsoft.com/office/drawing/2014/main" id="{E9607616-6D69-4997-B550-4B0539CC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2277" y="3523376"/>
            <a:ext cx="2511633" cy="14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2">
            <a:extLst>
              <a:ext uri="{FF2B5EF4-FFF2-40B4-BE49-F238E27FC236}">
                <a16:creationId xmlns:a16="http://schemas.microsoft.com/office/drawing/2014/main" id="{8731D498-EFB3-4112-A432-055FCCB50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2277" y="5025733"/>
            <a:ext cx="2511633" cy="166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102053C-E8EE-4EEB-A3FB-2ED60D0D1388}"/>
              </a:ext>
            </a:extLst>
          </p:cNvPr>
          <p:cNvCxnSpPr>
            <a:cxnSpLocks/>
          </p:cNvCxnSpPr>
          <p:nvPr/>
        </p:nvCxnSpPr>
        <p:spPr>
          <a:xfrm flipV="1">
            <a:off x="6034727" y="4894375"/>
            <a:ext cx="1167760" cy="93597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říž 15">
            <a:extLst>
              <a:ext uri="{FF2B5EF4-FFF2-40B4-BE49-F238E27FC236}">
                <a16:creationId xmlns:a16="http://schemas.microsoft.com/office/drawing/2014/main" id="{7D577686-3B6C-4BF4-AEFF-AEF656D29A22}"/>
              </a:ext>
            </a:extLst>
          </p:cNvPr>
          <p:cNvSpPr/>
          <p:nvPr/>
        </p:nvSpPr>
        <p:spPr>
          <a:xfrm rot="4959027">
            <a:off x="6360690" y="5368328"/>
            <a:ext cx="215900" cy="215900"/>
          </a:xfrm>
          <a:prstGeom prst="plus">
            <a:avLst>
              <a:gd name="adj" fmla="val 374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857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45C6CDE-10CC-4DA3-8A03-B9E046224F60}"/>
              </a:ext>
            </a:extLst>
          </p:cNvPr>
          <p:cNvSpPr txBox="1">
            <a:spLocks/>
          </p:cNvSpPr>
          <p:nvPr/>
        </p:nvSpPr>
        <p:spPr>
          <a:xfrm>
            <a:off x="468191" y="302665"/>
            <a:ext cx="11326729" cy="4616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17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Volba konstrukčního řešení a materiálu</a:t>
            </a:r>
          </a:p>
        </p:txBody>
      </p:sp>
      <p:sp>
        <p:nvSpPr>
          <p:cNvPr id="9" name="Subtitle 13">
            <a:extLst>
              <a:ext uri="{FF2B5EF4-FFF2-40B4-BE49-F238E27FC236}">
                <a16:creationId xmlns:a16="http://schemas.microsoft.com/office/drawing/2014/main" id="{5835566F-7637-4E15-95AF-945390F5C71A}"/>
              </a:ext>
            </a:extLst>
          </p:cNvPr>
          <p:cNvSpPr txBox="1">
            <a:spLocks/>
          </p:cNvSpPr>
          <p:nvPr/>
        </p:nvSpPr>
        <p:spPr>
          <a:xfrm>
            <a:off x="476581" y="1104476"/>
            <a:ext cx="10370384" cy="4170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b="0" u="none" dirty="0">
                <a:solidFill>
                  <a:srgbClr val="000000"/>
                </a:solidFill>
              </a:rPr>
              <a:t>Volba konstrukčního řešení a základního konstrukčního materiálu spolu úzce souvisí.</a:t>
            </a:r>
          </a:p>
          <a:p>
            <a:endParaRPr lang="cs-CZ" b="0" u="none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 u="none" dirty="0">
                <a:solidFill>
                  <a:srgbClr val="000000"/>
                </a:solidFill>
              </a:rPr>
              <a:t>Pro zajištění dlouhodobé spolehlivosti, trvanlivosti a provádění údržby mostu je nutno zohlednit: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okrajové podmínky návrhu (předpokládané deformace podloží, rozměry mostu, převáděná doprava)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preferenci použitého materiálu (ocel, beton atd.)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vliv kritických detailů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b="0" u="none" dirty="0">
                <a:solidFill>
                  <a:srgbClr val="000000"/>
                </a:solidFill>
              </a:rPr>
              <a:t>použití typových a opakovaných řešení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5317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707830-5FD2-41CD-AE1D-49C2527B1DFB}"/>
              </a:ext>
            </a:extLst>
          </p:cNvPr>
          <p:cNvSpPr>
            <a:spLocks/>
          </p:cNvSpPr>
          <p:nvPr/>
        </p:nvSpPr>
        <p:spPr>
          <a:xfrm>
            <a:off x="8178800" y="1528174"/>
            <a:ext cx="4010025" cy="5329826"/>
          </a:xfrm>
          <a:custGeom>
            <a:avLst/>
            <a:gdLst>
              <a:gd name="connsiteX0" fmla="*/ 4010025 w 4010025"/>
              <a:gd name="connsiteY0" fmla="*/ 0 h 5329826"/>
              <a:gd name="connsiteX1" fmla="*/ 4010025 w 4010025"/>
              <a:gd name="connsiteY1" fmla="*/ 3345850 h 5329826"/>
              <a:gd name="connsiteX2" fmla="*/ 3796708 w 4010025"/>
              <a:gd name="connsiteY2" fmla="*/ 3378407 h 5329826"/>
              <a:gd name="connsiteX3" fmla="*/ 1994352 w 4010025"/>
              <a:gd name="connsiteY3" fmla="*/ 5226396 h 5329826"/>
              <a:gd name="connsiteX4" fmla="*/ 1980556 w 4010025"/>
              <a:gd name="connsiteY4" fmla="*/ 5329826 h 5329826"/>
              <a:gd name="connsiteX5" fmla="*/ 140603 w 4010025"/>
              <a:gd name="connsiteY5" fmla="*/ 5329826 h 5329826"/>
              <a:gd name="connsiteX6" fmla="*/ 76288 w 4010025"/>
              <a:gd name="connsiteY6" fmla="*/ 5062497 h 5329826"/>
              <a:gd name="connsiteX7" fmla="*/ 0 w 4010025"/>
              <a:gd name="connsiteY7" fmla="*/ 4255399 h 5329826"/>
              <a:gd name="connsiteX8" fmla="*/ 3827618 w 4010025"/>
              <a:gd name="connsiteY8" fmla="*/ 13871 h 53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0025" h="5329826">
                <a:moveTo>
                  <a:pt x="4010025" y="0"/>
                </a:moveTo>
                <a:lnTo>
                  <a:pt x="4010025" y="3345850"/>
                </a:lnTo>
                <a:lnTo>
                  <a:pt x="3796708" y="3378407"/>
                </a:lnTo>
                <a:cubicBezTo>
                  <a:pt x="2878724" y="3566254"/>
                  <a:pt x="2159751" y="4300437"/>
                  <a:pt x="1994352" y="5226396"/>
                </a:cubicBezTo>
                <a:lnTo>
                  <a:pt x="1980556" y="5329826"/>
                </a:lnTo>
                <a:lnTo>
                  <a:pt x="140603" y="5329826"/>
                </a:lnTo>
                <a:lnTo>
                  <a:pt x="76288" y="5062497"/>
                </a:lnTo>
                <a:cubicBezTo>
                  <a:pt x="26215" y="4801156"/>
                  <a:pt x="0" y="4531339"/>
                  <a:pt x="0" y="4255399"/>
                </a:cubicBezTo>
                <a:cubicBezTo>
                  <a:pt x="0" y="2047878"/>
                  <a:pt x="1677701" y="232206"/>
                  <a:pt x="3827618" y="13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67C0B-89AC-45F9-82EA-30677F1B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871" y="891351"/>
            <a:ext cx="2793615" cy="30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D7161DB-1464-4AF1-AD5A-67EA983EF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82" y="891351"/>
            <a:ext cx="7628251" cy="20469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D6648C9-88AD-4BE5-B8C2-E56DF0FD6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667" y="4364426"/>
            <a:ext cx="4401966" cy="204691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BB8685B-FDDA-444F-B53B-A4B8F15524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44" y="3327400"/>
            <a:ext cx="6911831" cy="2639249"/>
          </a:xfrm>
          <a:prstGeom prst="rect">
            <a:avLst/>
          </a:prstGeom>
        </p:spPr>
      </p:pic>
      <p:sp>
        <p:nvSpPr>
          <p:cNvPr id="17" name="Subtitle 13">
            <a:extLst>
              <a:ext uri="{FF2B5EF4-FFF2-40B4-BE49-F238E27FC236}">
                <a16:creationId xmlns:a16="http://schemas.microsoft.com/office/drawing/2014/main" id="{18AD5CD0-4FBB-4E9F-8E64-C7EE7687FE6F}"/>
              </a:ext>
            </a:extLst>
          </p:cNvPr>
          <p:cNvSpPr txBox="1">
            <a:spLocks/>
          </p:cNvSpPr>
          <p:nvPr/>
        </p:nvSpPr>
        <p:spPr>
          <a:xfrm>
            <a:off x="243982" y="158726"/>
            <a:ext cx="4268751" cy="5380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sz="3000" b="1" u="sng">
                <a:solidFill>
                  <a:srgbClr val="FF0000"/>
                </a:solidFill>
              </a:defRPr>
            </a:lvl1pPr>
            <a:lvl2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600"/>
            </a:lvl2pPr>
            <a:lvl3pPr marL="137160" indent="-13716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32004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4pPr>
            <a:lvl5pPr marL="502920" indent="-18288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−"/>
              <a:defRPr sz="1600"/>
            </a:lvl5pPr>
            <a:lvl6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5300" cap="all" baseline="0"/>
            </a:lvl6pPr>
            <a:lvl7pPr marL="0" indent="0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3000"/>
            </a:lvl7pPr>
            <a:lvl8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  <a:defRPr sz="1100"/>
            </a:lvl8pPr>
            <a:lvl9pPr marL="137160" indent="-201168" defTabSz="91417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UcPeriod"/>
              <a:defRPr sz="1100"/>
            </a:lvl9pPr>
          </a:lstStyle>
          <a:p>
            <a:r>
              <a:rPr lang="cs-CZ" u="none" dirty="0">
                <a:solidFill>
                  <a:srgbClr val="000000"/>
                </a:solidFill>
              </a:rPr>
              <a:t>Lávka „Kočičí oči“, D8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5549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306039554776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496113369982004"/>
</p:tagLst>
</file>

<file path=ppt/theme/theme1.xml><?xml version="1.0" encoding="utf-8"?>
<a:theme xmlns:a="http://schemas.openxmlformats.org/drawingml/2006/main" name="Mott MacDonald Template 2022">
  <a:themeElements>
    <a:clrScheme name="MM Blue">
      <a:dk1>
        <a:srgbClr val="000000"/>
      </a:dk1>
      <a:lt1>
        <a:srgbClr val="FFFFFF"/>
      </a:lt1>
      <a:dk2>
        <a:srgbClr val="575656"/>
      </a:dk2>
      <a:lt2>
        <a:srgbClr val="EDEBE6"/>
      </a:lt2>
      <a:accent1>
        <a:srgbClr val="2B86C7"/>
      </a:accent1>
      <a:accent2>
        <a:srgbClr val="009695"/>
      </a:accent2>
      <a:accent3>
        <a:srgbClr val="41AC4C"/>
      </a:accent3>
      <a:accent4>
        <a:srgbClr val="AFC236"/>
      </a:accent4>
      <a:accent5>
        <a:srgbClr val="2FB6BC"/>
      </a:accent5>
      <a:accent6>
        <a:srgbClr val="216B99"/>
      </a:accent6>
      <a:hlink>
        <a:srgbClr val="216B99"/>
      </a:hlink>
      <a:folHlink>
        <a:srgbClr val="2B86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01_MM" id="{F30AE99B-6838-46DA-B1D2-91AC42CB6501}" vid="{DE1860A6-2B0B-4671-87D3-8AB175E35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TemplateConfiguration><![CDATA[{"elementsMetadata":[{"type":"shape","id":"ca0d8e2d-2344-452e-b8c9-9126be74bf02","elementConfiguration":{"binding":"UserProfile.Language.PpEntity","disableUpdates":false,"type":"text"}},{"type":"shape","id":"5c6e0f4f-5bbf-49b1-a09a-18127ae8ffdf","elementConfiguration":{"binding":"Form.Confidentiality.ShowNameConfidentiality","disableUpdates":false,"type":"text"}},{"type":"shape","id":"78e2e25c-dbb9-418f-b83a-c93e376b6281","elementConfiguration":{"binding":"UserProfile.Language.PpEntity","disableUpdates":false,"type":"text"}},{"type":"shape","id":"6831a37d-65ec-4216-a284-80e3cc990093","elementConfiguration":{"binding":"Form.Confidentiality.ShowNameConfidentiality","disableUpdates":false,"type":"text"}},{"type":"shape","id":"18ae7aa2-d249-420f-8810-29bfeac086d8","elementConfiguration":{"binding":"Form.Confidentiality.ShowNameConfidentiality","disableUpdates":false,"type":"text"}},{"type":"shape","id":"41397ad1-3a24-437a-ae48-4c45d0e7a7b0","elementConfiguration":{"format":"{{DateFormats.GeneralDate}}","binding":"Form.Date","disableUpdates":false,"type":"date"}},{"type":"shape","id":"fa76a539-3a85-446e-ae3f-4723a81c81ec","elementConfiguration":{"binding":"UserProfile.Language.PpEntity","disableUpdates":false,"type":"text"}},{"type":"shape","id":"e13516bd-de15-4d14-a46d-3c615a55a448","elementConfiguration":{"binding":"Form.Confidentiality.ShowNameConfidentiality","disableUpdates":false,"type":"text"}},{"type":"shape","id":"60e96883-baa1-43fd-b462-449f425d0c38","elementConfiguration":{"inheritDimensions":"inheritNone","height":"{{UserProfile.Logo.PpLogoHeight}}","binding":"UserProfile.Logo.LogoName","disableUpdates":false,"type":"image"}},{"type":"shape","id":"5d8d849b-2745-421a-ad35-bc64a60ee901","elementConfiguration":{"binding":"Form.Confidentiality.ShowNameConfidentiality","disableUpdates":false,"type":"text"}},{"type":"shape","id":"eaeb5a5d-d703-4d1c-ba14-4c3d02074d71","elementConfiguration":{"format":"{{DateFormats.GeneralDate}}","binding":"Form.Date","disableUpdates":false,"type":"date"}},{"type":"shape","id":"c461278f-f4df-46f4-90ad-5ddad8330663","elementConfiguration":{"inheritDimensions":"inheritNone","height":"{{UserProfile.Logo.PpLogoHeight}}","binding":"UserProfile.Logo.LogoName","disableUpdates":false,"type":"image"}},{"type":"shape","id":"9cc08edc-0c2d-4d4e-a825-e09dfb7f2dd3","elementConfiguration":{"binding":"Form.Confidentiality.ShowNameConfidentiality","disableUpdates":false,"type":"text"}},{"type":"shape","id":"05c88fc4-7e65-4ffd-a8b7-2e2beed2a58c","elementConfiguration":{"format":"{{DateFormats.GeneralDate}}","binding":"Form.Date","disableUpdates":false,"type":"date"}},{"type":"shape","id":"3f8e6224-86d2-4d08-8780-b1c2812b88b2","elementConfiguration":{"inheritDimensions":"inheritNone","height":"{{UserProfile.Logo.PpLogoHeight}}","binding":"UserProfile.Logo.LogoName","disableUpdates":false,"type":"image"}},{"type":"shape","id":"3413de3e-c1aa-4d72-a9cb-d9e569b5a146","elementConfiguration":{"binding":"UserProfile.Language.PpEntity","disableUpdates":false,"type":"text"}},{"type":"shape","id":"80e922b6-794b-4ed9-825b-4f33346a3ede","elementConfiguration":{"binding":"Form.Confidentiality.ShowNameConfidentiality","disableUpdates":false,"type":"text"}},{"type":"shape","id":"440d24d6-b1a6-4878-b50e-7da734816204","elementConfiguration":{"binding":"UserProfile.Language.PpEntity","disableUpdates":false,"type":"text"}},{"type":"shape","id":"a7c51bc1-b31a-4fa8-a747-8f2fc3f5d1c2","elementConfiguration":{"binding":"Form.Confidentiality.ShowNameConfidentiality","disableUpdates":false,"type":"text"}},{"type":"shape","id":"eb3f4669-f67b-448a-a755-ff0c4a5ed2d0","elementConfiguration":{"binding":"Form.Confidentiality.ShowNameConfidentiality","disableUpdates":false,"type":"text"}},{"type":"shape","id":"0a19f7bb-f287-4cc4-9d1b-e416107420e1","elementConfiguration":{"inheritDimensions":"inheritNone","height":"{{UserProfile.Logo.PpLogoHeight}}","binding":"UserProfile.Logo.LogoName","disableUpdates":false,"type":"image"}},{"type":"shape","id":"f5d410ee-bc00-45f3-a803-9d5bddaa0dc4","elementConfiguration":{"binding":"UserProfile.Language.PpEntity","disableUpdates":false,"type":"text"}},{"type":"shape","id":"9ac02292-576f-4bc7-a414-58ba4cd6f83a","elementConfiguration":{"binding":"Form.Confidentiality.ShowNameConfidentiality","disableUpdates":false,"type":"text"}}],"transformationConfigurations":[],"templateName":"","templateDescription":"","enableDocumentContentUpdater":true,"version":"1.0"}]]></TemplafyTemplateConfiguration>
</file>

<file path=customXml/item1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FormConfiguration><![CDATA[{"formFields":[{"required":false,"helpTexts":{"prefix":"","postfix":""},"spacing":{},"type":"datePicker","name":"Date","label":"today","fullyQualifiedName":"Date"},{"dataSource":"Confidentiality","displayColumn":"showNameConfidentiality","hideIfNoUserInteractionRequired":false,"distinct":true,"required":false,"autoSelectFirstOption":false,"helpTexts":{"prefix":"","postfix":""},"spacing":{},"type":"dropDown","name":"Confidentiality","label":"Confidentiality","fullyQualifiedName":"Confidentiality"}],"formDataEntries":[{"name":"Date","value":"gb1LYS9YphRz+dqgZ99N3A=="},{"name":"Confidentiality","value":"5wD669sJIUliB2tF9m31PQ=="}]}]]></Templafy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71722938095368","version":"1.0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322504234842188","enableDocumentContentUpdater":true,"version":"1.0"}]]></TemplafySlideTemplate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75B47F10760D4E91A2F4C0E58B1A89" ma:contentTypeVersion="91" ma:contentTypeDescription="Create a new document." ma:contentTypeScope="" ma:versionID="55c034f13397302ceea939c271f31e9a">
  <xsd:schema xmlns:xsd="http://www.w3.org/2001/XMLSchema" xmlns:xs="http://www.w3.org/2001/XMLSchema" xmlns:p="http://schemas.microsoft.com/office/2006/metadata/properties" xmlns:ns2="980b2c76-4eb4-4926-991a-bb246786b55e" xmlns:ns3="f7434457-b10c-42e6-b4f5-33a1504023c2" xmlns:ns4="1d461edc-782d-4575-97c4-6359b26dc414" targetNamespace="http://schemas.microsoft.com/office/2006/metadata/properties" ma:root="true" ma:fieldsID="bdc03576b8fe0ebbcc081dfaf82006a8" ns2:_="" ns3:_="" ns4:_="">
    <xsd:import namespace="980b2c76-4eb4-4926-991a-bb246786b55e"/>
    <xsd:import namespace="f7434457-b10c-42e6-b4f5-33a1504023c2"/>
    <xsd:import namespace="1d461edc-782d-4575-97c4-6359b26dc4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34457-b10c-42e6-b4f5-33a150402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61edc-782d-4575-97c4-6359b26dc41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576345683244913","enableDocumentContentUpdater":true,"version":"1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bf-00416-1484574813-111172</_dlc_DocId>
    <_dlc_DocIdUrl xmlns="980b2c76-4eb4-4926-991a-bb246786b55e">
      <Url>https://mottmac.sharepoint.com/teams/bf-00416/_layouts/15/DocIdRedir.aspx?ID=bf-00416-1484574813-111172</Url>
      <Description>bf-00416-1484574813-111172</Description>
    </_dlc_DocIdUrl>
  </documentManagement>
</p:properties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61017261998842","enableDocumentContentUpdater":true,"version":"1.0"}]]></TemplafySlideTemplateConfiguration>
</file>

<file path=customXml/itemProps1.xml><?xml version="1.0" encoding="utf-8"?>
<ds:datastoreItem xmlns:ds="http://schemas.openxmlformats.org/officeDocument/2006/customXml" ds:itemID="{F62EC32C-D4E7-4FEA-A5AA-2171ECA11FB2}">
  <ds:schemaRefs/>
</ds:datastoreItem>
</file>

<file path=customXml/itemProps10.xml><?xml version="1.0" encoding="utf-8"?>
<ds:datastoreItem xmlns:ds="http://schemas.openxmlformats.org/officeDocument/2006/customXml" ds:itemID="{AB580E5E-8A13-442B-A11F-A7F655CFE1AC}">
  <ds:schemaRefs/>
</ds:datastoreItem>
</file>

<file path=customXml/itemProps11.xml><?xml version="1.0" encoding="utf-8"?>
<ds:datastoreItem xmlns:ds="http://schemas.openxmlformats.org/officeDocument/2006/customXml" ds:itemID="{22BE3450-B23B-4B5D-B7F8-17C60C6D783E}">
  <ds:schemaRefs>
    <ds:schemaRef ds:uri="http://schemas.microsoft.com/sharepoint/events"/>
  </ds:schemaRefs>
</ds:datastoreItem>
</file>

<file path=customXml/itemProps12.xml><?xml version="1.0" encoding="utf-8"?>
<ds:datastoreItem xmlns:ds="http://schemas.openxmlformats.org/officeDocument/2006/customXml" ds:itemID="{9C561448-D860-4779-A17A-CA56BDA384E7}">
  <ds:schemaRefs/>
</ds:datastoreItem>
</file>

<file path=customXml/itemProps13.xml><?xml version="1.0" encoding="utf-8"?>
<ds:datastoreItem xmlns:ds="http://schemas.openxmlformats.org/officeDocument/2006/customXml" ds:itemID="{1C203364-AADC-437E-8275-88A88B3B5294}">
  <ds:schemaRefs/>
</ds:datastoreItem>
</file>

<file path=customXml/itemProps14.xml><?xml version="1.0" encoding="utf-8"?>
<ds:datastoreItem xmlns:ds="http://schemas.openxmlformats.org/officeDocument/2006/customXml" ds:itemID="{9D0F9E8A-3A66-49E2-AB47-1C46362AB3C5}">
  <ds:schemaRefs/>
</ds:datastoreItem>
</file>

<file path=customXml/itemProps2.xml><?xml version="1.0" encoding="utf-8"?>
<ds:datastoreItem xmlns:ds="http://schemas.openxmlformats.org/officeDocument/2006/customXml" ds:itemID="{A501955F-0C65-4E51-9D05-3C028C1AAB52}">
  <ds:schemaRefs/>
</ds:datastoreItem>
</file>

<file path=customXml/itemProps3.xml><?xml version="1.0" encoding="utf-8"?>
<ds:datastoreItem xmlns:ds="http://schemas.openxmlformats.org/officeDocument/2006/customXml" ds:itemID="{CF7C8AF9-8795-4D1F-9C10-299DB32A8AAE}">
  <ds:schemaRefs/>
</ds:datastoreItem>
</file>

<file path=customXml/itemProps4.xml><?xml version="1.0" encoding="utf-8"?>
<ds:datastoreItem xmlns:ds="http://schemas.openxmlformats.org/officeDocument/2006/customXml" ds:itemID="{D6855DFE-F507-4CC6-8661-5F0FFB60275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1524630-28E1-4F71-BF7C-1BF236966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b2c76-4eb4-4926-991a-bb246786b55e"/>
    <ds:schemaRef ds:uri="f7434457-b10c-42e6-b4f5-33a1504023c2"/>
    <ds:schemaRef ds:uri="1d461edc-782d-4575-97c4-6359b26dc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91363189-88D3-4742-A04D-F18A10747C6B}">
  <ds:schemaRefs/>
</ds:datastoreItem>
</file>

<file path=customXml/itemProps7.xml><?xml version="1.0" encoding="utf-8"?>
<ds:datastoreItem xmlns:ds="http://schemas.openxmlformats.org/officeDocument/2006/customXml" ds:itemID="{BDA5254C-1346-4615-9C0F-B0242269B3E0}">
  <ds:schemaRefs/>
</ds:datastoreItem>
</file>

<file path=customXml/itemProps8.xml><?xml version="1.0" encoding="utf-8"?>
<ds:datastoreItem xmlns:ds="http://schemas.openxmlformats.org/officeDocument/2006/customXml" ds:itemID="{DC0157D0-B87D-4619-82B4-62AC73707AB5}">
  <ds:schemaRefs>
    <ds:schemaRef ds:uri="http://schemas.microsoft.com/office/infopath/2007/PartnerControls"/>
    <ds:schemaRef ds:uri="980b2c76-4eb4-4926-991a-bb246786b55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f7434457-b10c-42e6-b4f5-33a1504023c2"/>
    <ds:schemaRef ds:uri="http://purl.org/dc/dcmitype/"/>
    <ds:schemaRef ds:uri="http://schemas.openxmlformats.org/package/2006/metadata/core-properties"/>
    <ds:schemaRef ds:uri="1d461edc-782d-4575-97c4-6359b26dc414"/>
    <ds:schemaRef ds:uri="http://www.w3.org/XML/1998/namespace"/>
  </ds:schemaRefs>
</ds:datastoreItem>
</file>

<file path=customXml/itemProps9.xml><?xml version="1.0" encoding="utf-8"?>
<ds:datastoreItem xmlns:ds="http://schemas.openxmlformats.org/officeDocument/2006/customXml" ds:itemID="{5BD818DC-2798-4A2D-895E-5EE5BA3D9A8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01_MM</Template>
  <TotalTime>6485</TotalTime>
  <Words>869</Words>
  <Application>Microsoft Office PowerPoint</Application>
  <PresentationFormat>Vlastní</PresentationFormat>
  <Paragraphs>116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Mott MacDonald Template 2022</vt:lpstr>
      <vt:lpstr>Prezentace aplikace PowerPoint</vt:lpstr>
      <vt:lpstr>ÚVOD</vt:lpstr>
      <vt:lpstr>Prezentace aplikace PowerPoint</vt:lpstr>
      <vt:lpstr>POŽADAVKY NA STAVBY</vt:lpstr>
      <vt:lpstr>Prezentace aplikace PowerPoint</vt:lpstr>
      <vt:lpstr>APLIKACE V OBLASTI NAVRHOVÁNÍ MOSTŮ</vt:lpstr>
      <vt:lpstr>Lokalizace a uspořádání mostu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 and build upwards (Max 2 lines)</dc:title>
  <dc:creator>MottMacDonald</dc:creator>
  <cp:keywords/>
  <cp:lastModifiedBy>Michal Drahorad</cp:lastModifiedBy>
  <cp:revision>327</cp:revision>
  <cp:lastPrinted>2017-01-13T15:43:47Z</cp:lastPrinted>
  <dcterms:created xsi:type="dcterms:W3CDTF">2018-05-22T08:55:17Z</dcterms:created>
  <dcterms:modified xsi:type="dcterms:W3CDTF">2022-06-15T14:02:06Z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0x0101008875B47F10760D4E91A2F4C0E58B1A89</vt:lpwstr>
  </property>
  <property fmtid="{D5CDD505-2E9C-101B-9397-08002B2CF9AE}" pid="3" name="_dlc_DocIdItemGuid">
    <vt:lpwstr>7d4bbb7f-7aeb-4341-aa43-34a4704a0a3f</vt:lpwstr>
  </property>
  <property fmtid="{D5CDD505-2E9C-101B-9397-08002B2CF9AE}" pid="4" name="DC_Keywords">
    <vt:lpwstr/>
  </property>
  <property fmtid="{D5CDD505-2E9C-101B-9397-08002B2CF9AE}" pid="5" name="TaxKeyword">
    <vt:lpwstr/>
  </property>
  <property fmtid="{D5CDD505-2E9C-101B-9397-08002B2CF9AE}" pid="6" name="Purpose1">
    <vt:lpwstr/>
  </property>
  <property fmtid="{D5CDD505-2E9C-101B-9397-08002B2CF9AE}" pid="7" name="b8c35521773243bb8cfe66fd6c8f2ac1">
    <vt:lpwstr/>
  </property>
  <property fmtid="{D5CDD505-2E9C-101B-9397-08002B2CF9AE}" pid="8" name="n56b361ebf52464ebaebb1c326acc537">
    <vt:lpwstr/>
  </property>
  <property fmtid="{D5CDD505-2E9C-101B-9397-08002B2CF9AE}" pid="9" name="DC Readership">
    <vt:lpwstr/>
  </property>
  <property fmtid="{D5CDD505-2E9C-101B-9397-08002B2CF9AE}" pid="10" name="oa898382b8f94fd1b7bcd71a29ed53f2">
    <vt:lpwstr/>
  </property>
  <property fmtid="{D5CDD505-2E9C-101B-9397-08002B2CF9AE}" pid="11" name="CandC_Purpose">
    <vt:lpwstr/>
  </property>
  <property fmtid="{D5CDD505-2E9C-101B-9397-08002B2CF9AE}" pid="12" name="m9b0327d52e9448bb58c4313467f270b">
    <vt:lpwstr/>
  </property>
  <property fmtid="{D5CDD505-2E9C-101B-9397-08002B2CF9AE}" pid="13" name="h4be2ca529bd4b26895ece4bfd8fe3f1">
    <vt:lpwstr/>
  </property>
  <property fmtid="{D5CDD505-2E9C-101B-9397-08002B2CF9AE}" pid="14" name="i418f58ac4254a8585ae02d898c4a8cb">
    <vt:lpwstr/>
  </property>
  <property fmtid="{D5CDD505-2E9C-101B-9397-08002B2CF9AE}" pid="15" name="n19e3bf717744397a964559db1ab508b">
    <vt:lpwstr/>
  </property>
  <property fmtid="{D5CDD505-2E9C-101B-9397-08002B2CF9AE}" pid="16" name="DC Source">
    <vt:lpwstr/>
  </property>
  <property fmtid="{D5CDD505-2E9C-101B-9397-08002B2CF9AE}" pid="17" name="CandC_Applicability">
    <vt:lpwstr/>
  </property>
  <property fmtid="{D5CDD505-2E9C-101B-9397-08002B2CF9AE}" pid="18" name="ae9bb53e23dd4ea8b7168af87e1050c3">
    <vt:lpwstr/>
  </property>
  <property fmtid="{D5CDD505-2E9C-101B-9397-08002B2CF9AE}" pid="19" name="DC Keywords">
    <vt:lpwstr/>
  </property>
  <property fmtid="{D5CDD505-2E9C-101B-9397-08002B2CF9AE}" pid="20" name="Our_Purpose">
    <vt:lpwstr/>
  </property>
  <property fmtid="{D5CDD505-2E9C-101B-9397-08002B2CF9AE}" pid="21" name="TemplafyTimeStamp">
    <vt:lpwstr>2022-04-29T14:38:30.7244347Z</vt:lpwstr>
  </property>
  <property fmtid="{D5CDD505-2E9C-101B-9397-08002B2CF9AE}" pid="22" name="SavedOnce">
    <vt:lpwstr>true</vt:lpwstr>
  </property>
  <property fmtid="{D5CDD505-2E9C-101B-9397-08002B2CF9AE}" pid="23" name="TemplafyTenantId">
    <vt:lpwstr>mottmac</vt:lpwstr>
  </property>
  <property fmtid="{D5CDD505-2E9C-101B-9397-08002B2CF9AE}" pid="24" name="TemplafyTemplateId">
    <vt:lpwstr>636839342700919221</vt:lpwstr>
  </property>
  <property fmtid="{D5CDD505-2E9C-101B-9397-08002B2CF9AE}" pid="25" name="TemplafyUserProfileId">
    <vt:lpwstr>636953136993055042</vt:lpwstr>
  </property>
  <property fmtid="{D5CDD505-2E9C-101B-9397-08002B2CF9AE}" pid="26" name="TemplafyLanguageCode">
    <vt:lpwstr>cs-CZ</vt:lpwstr>
  </property>
</Properties>
</file>