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1" r:id="rId5"/>
  </p:sldMasterIdLst>
  <p:notesMasterIdLst>
    <p:notesMasterId r:id="rId32"/>
  </p:notesMasterIdLst>
  <p:sldIdLst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7" r:id="rId29"/>
    <p:sldId id="285" r:id="rId30"/>
    <p:sldId id="288" r:id="rId31"/>
  </p:sldIdLst>
  <p:sldSz cx="10693400" cy="6013450"/>
  <p:notesSz cx="7104063" cy="10234613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ájek Martin Ing." initials="HMI" lastIdx="1" clrIdx="0">
    <p:extLst>
      <p:ext uri="{19B8F6BF-5375-455C-9EA6-DF929625EA0E}">
        <p15:presenceInfo xmlns:p15="http://schemas.microsoft.com/office/powerpoint/2012/main" userId="Hájek Martin Ing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2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" y="42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8498" cy="5133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4512" y="2"/>
            <a:ext cx="3077443" cy="5133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682DD-8784-4EAB-A7D6-C4AD5B94AC7F}" type="datetimeFigureOut">
              <a:rPr lang="cs-CZ" smtClean="0"/>
              <a:t>31.05.2022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81113"/>
            <a:ext cx="6138863" cy="3452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828" y="4925476"/>
            <a:ext cx="5682407" cy="4031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262"/>
            <a:ext cx="3078498" cy="5133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4512" y="9721262"/>
            <a:ext cx="3077443" cy="5133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94465-D098-490D-B13A-28749A8CEB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620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299" y="209270"/>
            <a:ext cx="6715125" cy="604519"/>
          </a:xfrm>
          <a:prstGeom prst="rect">
            <a:avLst/>
          </a:prstGeom>
        </p:spPr>
        <p:txBody>
          <a:bodyPr lIns="0" tIns="0" rIns="0" bIns="0"/>
          <a:lstStyle>
            <a:lvl1pPr>
              <a:defRPr sz="3800" b="1" i="0" u="heavy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383093"/>
            <a:ext cx="4651629" cy="3968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383093"/>
            <a:ext cx="4651629" cy="3968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" y="0"/>
            <a:ext cx="10680700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6489700" y="0"/>
            <a:ext cx="420370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krátký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1406525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3006725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</p:spTree>
    <p:extLst>
      <p:ext uri="{BB962C8B-B14F-4D97-AF65-F5344CB8AC3E}">
        <p14:creationId xmlns:p14="http://schemas.microsoft.com/office/powerpoint/2010/main" val="1097034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lder 3"/>
          <p:cNvSpPr>
            <a:spLocks noGrp="1"/>
          </p:cNvSpPr>
          <p:nvPr>
            <p:ph sz="half" idx="15"/>
          </p:nvPr>
        </p:nvSpPr>
        <p:spPr>
          <a:xfrm rot="16200000">
            <a:off x="-223987" y="223980"/>
            <a:ext cx="5368931" cy="4920957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7937499" y="1692274"/>
            <a:ext cx="2755901" cy="1981200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546100" y="-1"/>
            <a:ext cx="2895600" cy="23971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rm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2" name="Holder 3"/>
          <p:cNvSpPr>
            <a:spLocks noGrp="1" noChangeAspect="1"/>
          </p:cNvSpPr>
          <p:nvPr>
            <p:ph sz="half" idx="12"/>
          </p:nvPr>
        </p:nvSpPr>
        <p:spPr>
          <a:xfrm>
            <a:off x="7937500" y="0"/>
            <a:ext cx="2755900" cy="1578344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Holder 3"/>
          <p:cNvSpPr>
            <a:spLocks noGrp="1" noChangeAspect="1"/>
          </p:cNvSpPr>
          <p:nvPr>
            <p:ph sz="half" idx="13"/>
          </p:nvPr>
        </p:nvSpPr>
        <p:spPr>
          <a:xfrm rot="16200000">
            <a:off x="3744764" y="1252388"/>
            <a:ext cx="5368927" cy="2864143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Holder 3"/>
          <p:cNvSpPr>
            <a:spLocks noGrp="1" noChangeAspect="1"/>
          </p:cNvSpPr>
          <p:nvPr>
            <p:ph sz="half" idx="14"/>
          </p:nvPr>
        </p:nvSpPr>
        <p:spPr>
          <a:xfrm>
            <a:off x="7937500" y="3787404"/>
            <a:ext cx="2755900" cy="1578344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09850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546100" y="-1"/>
            <a:ext cx="2895600" cy="23971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rm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5" name="Holder 3"/>
          <p:cNvSpPr>
            <a:spLocks noGrp="1" noChangeAspect="1"/>
          </p:cNvSpPr>
          <p:nvPr>
            <p:ph sz="half" idx="15"/>
          </p:nvPr>
        </p:nvSpPr>
        <p:spPr>
          <a:xfrm rot="16200000">
            <a:off x="2662233" y="-2662241"/>
            <a:ext cx="5368933" cy="10693400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7011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-5280" y="0"/>
            <a:ext cx="466618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4813300" y="339725"/>
            <a:ext cx="5638799" cy="50292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63129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-5280" y="0"/>
            <a:ext cx="466618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124200" cy="17875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4889500" y="492125"/>
            <a:ext cx="5638800" cy="3733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95049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-5280" y="1962150"/>
            <a:ext cx="4615380" cy="340677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124200" cy="17875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4747694" y="492125"/>
            <a:ext cx="5945706" cy="12954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První úroveň - podnadpis</a:t>
            </a:r>
          </a:p>
          <a:p>
            <a:pPr lvl="1"/>
            <a:r>
              <a:rPr lang="cs-CZ" dirty="0"/>
              <a:t>Druhá úroveň – prostý text – aktualizuje se tabulátorem</a:t>
            </a:r>
          </a:p>
        </p:txBody>
      </p:sp>
      <p:sp>
        <p:nvSpPr>
          <p:cNvPr id="9" name="Holder 3"/>
          <p:cNvSpPr>
            <a:spLocks noGrp="1"/>
          </p:cNvSpPr>
          <p:nvPr>
            <p:ph sz="half" idx="13"/>
          </p:nvPr>
        </p:nvSpPr>
        <p:spPr>
          <a:xfrm>
            <a:off x="4747694" y="1962150"/>
            <a:ext cx="5945705" cy="340677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80340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546100" y="1962150"/>
            <a:ext cx="4064000" cy="340677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4064000" cy="17875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</a:t>
            </a:r>
            <a:endParaRPr/>
          </a:p>
        </p:txBody>
      </p:sp>
      <p:sp>
        <p:nvSpPr>
          <p:cNvPr id="9" name="Holder 3"/>
          <p:cNvSpPr>
            <a:spLocks noGrp="1"/>
          </p:cNvSpPr>
          <p:nvPr>
            <p:ph sz="half" idx="13"/>
          </p:nvPr>
        </p:nvSpPr>
        <p:spPr>
          <a:xfrm>
            <a:off x="4752975" y="0"/>
            <a:ext cx="5940424" cy="5368926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772910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-5280" y="1962150"/>
            <a:ext cx="4615380" cy="340677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124200" cy="17875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4747694" y="492125"/>
            <a:ext cx="5945706" cy="12954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První úroveň - podnadpis</a:t>
            </a:r>
          </a:p>
          <a:p>
            <a:pPr lvl="1"/>
            <a:r>
              <a:rPr lang="cs-CZ" dirty="0"/>
              <a:t>Druhá úroveň – prostý text – aktualizuje se tabulátorem</a:t>
            </a:r>
          </a:p>
        </p:txBody>
      </p:sp>
      <p:sp>
        <p:nvSpPr>
          <p:cNvPr id="9" name="Holder 3"/>
          <p:cNvSpPr>
            <a:spLocks noGrp="1"/>
          </p:cNvSpPr>
          <p:nvPr>
            <p:ph sz="half" idx="13"/>
          </p:nvPr>
        </p:nvSpPr>
        <p:spPr>
          <a:xfrm>
            <a:off x="4747694" y="1962150"/>
            <a:ext cx="5945705" cy="340677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2677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6489700" y="-1"/>
            <a:ext cx="420370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krátký</a:t>
            </a:r>
            <a:endParaRPr/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082" y="3692525"/>
            <a:ext cx="5638817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 – ideálně pro delší texty</a:t>
            </a:r>
          </a:p>
        </p:txBody>
      </p:sp>
      <p:sp>
        <p:nvSpPr>
          <p:cNvPr id="12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1415765"/>
            <a:ext cx="5636687" cy="18957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099783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6351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 na </a:t>
            </a:r>
            <a:br>
              <a:rPr lang="cs-CZ"/>
            </a:br>
            <a:r>
              <a:rPr lang="cs-CZ"/>
              <a:t>2 řádky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2016125"/>
            <a:ext cx="5638800" cy="17525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3997326"/>
            <a:ext cx="5638800" cy="102759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  <p:sp>
        <p:nvSpPr>
          <p:cNvPr id="12" name="Obdélník 11"/>
          <p:cNvSpPr/>
          <p:nvPr userDrawn="1"/>
        </p:nvSpPr>
        <p:spPr>
          <a:xfrm>
            <a:off x="7785100" y="0"/>
            <a:ext cx="2908299" cy="5368925"/>
          </a:xfrm>
          <a:prstGeom prst="rect">
            <a:avLst/>
          </a:prstGeom>
          <a:solidFill>
            <a:srgbClr val="E4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8166100" y="720724"/>
            <a:ext cx="2286000" cy="430419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Citace, motto, nějaké důležité upozornění atd.</a:t>
            </a:r>
          </a:p>
        </p:txBody>
      </p:sp>
    </p:spTree>
    <p:extLst>
      <p:ext uri="{BB962C8B-B14F-4D97-AF65-F5344CB8AC3E}">
        <p14:creationId xmlns:p14="http://schemas.microsoft.com/office/powerpoint/2010/main" val="194934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lder 3"/>
          <p:cNvSpPr>
            <a:spLocks noGrp="1"/>
          </p:cNvSpPr>
          <p:nvPr>
            <p:ph sz="half" idx="15"/>
          </p:nvPr>
        </p:nvSpPr>
        <p:spPr>
          <a:xfrm rot="16200000">
            <a:off x="-223987" y="223980"/>
            <a:ext cx="5368931" cy="4920957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7937499" y="1692274"/>
            <a:ext cx="2755901" cy="1981200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546100" y="-1"/>
            <a:ext cx="2895600" cy="23971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rm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2" name="Holder 3"/>
          <p:cNvSpPr>
            <a:spLocks noGrp="1" noChangeAspect="1"/>
          </p:cNvSpPr>
          <p:nvPr>
            <p:ph sz="half" idx="12"/>
          </p:nvPr>
        </p:nvSpPr>
        <p:spPr>
          <a:xfrm>
            <a:off x="7937500" y="0"/>
            <a:ext cx="2755900" cy="1578344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Holder 3"/>
          <p:cNvSpPr>
            <a:spLocks noGrp="1" noChangeAspect="1"/>
          </p:cNvSpPr>
          <p:nvPr>
            <p:ph sz="half" idx="13"/>
          </p:nvPr>
        </p:nvSpPr>
        <p:spPr>
          <a:xfrm rot="16200000">
            <a:off x="3744764" y="1252388"/>
            <a:ext cx="5368927" cy="2864143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Holder 3"/>
          <p:cNvSpPr>
            <a:spLocks noGrp="1" noChangeAspect="1"/>
          </p:cNvSpPr>
          <p:nvPr>
            <p:ph sz="half" idx="14"/>
          </p:nvPr>
        </p:nvSpPr>
        <p:spPr>
          <a:xfrm>
            <a:off x="7937500" y="3787404"/>
            <a:ext cx="2755900" cy="1578344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6351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 na </a:t>
            </a:r>
            <a:br>
              <a:rPr lang="cs-CZ"/>
            </a:br>
            <a:r>
              <a:rPr lang="cs-CZ"/>
              <a:t>2 řádky</a:t>
            </a:r>
            <a:endParaRPr/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2016126"/>
            <a:ext cx="6705599" cy="30087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  <p:sp>
        <p:nvSpPr>
          <p:cNvPr id="12" name="Obdélník 11"/>
          <p:cNvSpPr/>
          <p:nvPr userDrawn="1"/>
        </p:nvSpPr>
        <p:spPr>
          <a:xfrm>
            <a:off x="7785100" y="0"/>
            <a:ext cx="2908299" cy="5368925"/>
          </a:xfrm>
          <a:prstGeom prst="rect">
            <a:avLst/>
          </a:prstGeom>
          <a:solidFill>
            <a:srgbClr val="E4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8166100" y="720724"/>
            <a:ext cx="2286000" cy="430419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Citace, motto, nějaké důležité upozornění atd.</a:t>
            </a:r>
          </a:p>
        </p:txBody>
      </p:sp>
    </p:spTree>
    <p:extLst>
      <p:ext uri="{BB962C8B-B14F-4D97-AF65-F5344CB8AC3E}">
        <p14:creationId xmlns:p14="http://schemas.microsoft.com/office/powerpoint/2010/main" val="3385887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6351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 na </a:t>
            </a:r>
            <a:br>
              <a:rPr lang="cs-CZ"/>
            </a:br>
            <a:r>
              <a:rPr lang="cs-CZ"/>
              <a:t>2 řádky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2016126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3616326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  <p:sp>
        <p:nvSpPr>
          <p:cNvPr id="12" name="Obdélník 11"/>
          <p:cNvSpPr/>
          <p:nvPr userDrawn="1"/>
        </p:nvSpPr>
        <p:spPr>
          <a:xfrm>
            <a:off x="7785100" y="0"/>
            <a:ext cx="2908299" cy="5368925"/>
          </a:xfrm>
          <a:prstGeom prst="rect">
            <a:avLst/>
          </a:prstGeom>
          <a:solidFill>
            <a:srgbClr val="E4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8166100" y="720724"/>
            <a:ext cx="2286000" cy="430419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Citace, motto, nějaké důležité upozornění atd.</a:t>
            </a:r>
          </a:p>
        </p:txBody>
      </p:sp>
    </p:spTree>
    <p:extLst>
      <p:ext uri="{BB962C8B-B14F-4D97-AF65-F5344CB8AC3E}">
        <p14:creationId xmlns:p14="http://schemas.microsoft.com/office/powerpoint/2010/main" val="676682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6489700" y="0"/>
            <a:ext cx="420370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krátký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1406525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3006725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</p:spTree>
    <p:extLst>
      <p:ext uri="{BB962C8B-B14F-4D97-AF65-F5344CB8AC3E}">
        <p14:creationId xmlns:p14="http://schemas.microsoft.com/office/powerpoint/2010/main" val="2255977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3" name="Obdélník 2"/>
          <p:cNvSpPr/>
          <p:nvPr userDrawn="1"/>
        </p:nvSpPr>
        <p:spPr>
          <a:xfrm>
            <a:off x="4127500" y="-1"/>
            <a:ext cx="6565900" cy="536892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4219575" y="0"/>
            <a:ext cx="6473825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krátký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9643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0" y="1"/>
            <a:ext cx="10693400" cy="4133850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krátký</a:t>
            </a:r>
            <a:endParaRPr/>
          </a:p>
        </p:txBody>
      </p:sp>
      <p:sp>
        <p:nvSpPr>
          <p:cNvPr id="6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4229099"/>
            <a:ext cx="9331326" cy="104775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První úroveň - podnadpis</a:t>
            </a:r>
          </a:p>
          <a:p>
            <a:pPr lvl="1"/>
            <a:r>
              <a:rPr lang="cs-CZ" dirty="0"/>
              <a:t>Druhá úroveň – prostý text</a:t>
            </a:r>
          </a:p>
        </p:txBody>
      </p:sp>
    </p:spTree>
    <p:extLst>
      <p:ext uri="{BB962C8B-B14F-4D97-AF65-F5344CB8AC3E}">
        <p14:creationId xmlns:p14="http://schemas.microsoft.com/office/powerpoint/2010/main" val="3283912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0" y="1"/>
            <a:ext cx="5210175" cy="4133850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krátký</a:t>
            </a:r>
            <a:endParaRPr/>
          </a:p>
        </p:txBody>
      </p:sp>
      <p:sp>
        <p:nvSpPr>
          <p:cNvPr id="6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4229099"/>
            <a:ext cx="9331326" cy="104775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První úroveň - podnadpis</a:t>
            </a:r>
          </a:p>
          <a:p>
            <a:pPr lvl="1"/>
            <a:r>
              <a:rPr lang="cs-CZ" dirty="0"/>
              <a:t>Druhá úroveň – prostý text</a:t>
            </a:r>
          </a:p>
        </p:txBody>
      </p:sp>
      <p:sp>
        <p:nvSpPr>
          <p:cNvPr id="7" name="Holder 3"/>
          <p:cNvSpPr>
            <a:spLocks noGrp="1"/>
          </p:cNvSpPr>
          <p:nvPr>
            <p:ph sz="half" idx="13"/>
          </p:nvPr>
        </p:nvSpPr>
        <p:spPr>
          <a:xfrm>
            <a:off x="5334000" y="1"/>
            <a:ext cx="5372100" cy="4133850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739548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299" y="209270"/>
            <a:ext cx="6715125" cy="604519"/>
          </a:xfrm>
          <a:prstGeom prst="rect">
            <a:avLst/>
          </a:prstGeom>
        </p:spPr>
        <p:txBody>
          <a:bodyPr lIns="0" tIns="0" rIns="0" bIns="0"/>
          <a:lstStyle>
            <a:lvl1pPr>
              <a:defRPr sz="3800" b="1" i="0" u="heavy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383093"/>
            <a:ext cx="4651629" cy="3968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383093"/>
            <a:ext cx="4651629" cy="3968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99641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lder 3"/>
          <p:cNvSpPr>
            <a:spLocks noGrp="1"/>
          </p:cNvSpPr>
          <p:nvPr>
            <p:ph sz="half" idx="15"/>
          </p:nvPr>
        </p:nvSpPr>
        <p:spPr>
          <a:xfrm rot="16200000">
            <a:off x="-223987" y="223980"/>
            <a:ext cx="5368931" cy="4920957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7937499" y="1692274"/>
            <a:ext cx="2755901" cy="1981200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546100" y="-1"/>
            <a:ext cx="2895600" cy="23971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rm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2" name="Holder 3"/>
          <p:cNvSpPr>
            <a:spLocks noGrp="1" noChangeAspect="1"/>
          </p:cNvSpPr>
          <p:nvPr>
            <p:ph sz="half" idx="12"/>
          </p:nvPr>
        </p:nvSpPr>
        <p:spPr>
          <a:xfrm>
            <a:off x="7937500" y="0"/>
            <a:ext cx="2755900" cy="1578344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Holder 3"/>
          <p:cNvSpPr>
            <a:spLocks noGrp="1" noChangeAspect="1"/>
          </p:cNvSpPr>
          <p:nvPr>
            <p:ph sz="half" idx="13"/>
          </p:nvPr>
        </p:nvSpPr>
        <p:spPr>
          <a:xfrm rot="16200000">
            <a:off x="3744764" y="1252388"/>
            <a:ext cx="5368927" cy="2864143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Holder 3"/>
          <p:cNvSpPr>
            <a:spLocks noGrp="1" noChangeAspect="1"/>
          </p:cNvSpPr>
          <p:nvPr>
            <p:ph sz="half" idx="14"/>
          </p:nvPr>
        </p:nvSpPr>
        <p:spPr>
          <a:xfrm>
            <a:off x="7937500" y="3787404"/>
            <a:ext cx="2755900" cy="1578344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43461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546100" y="-1"/>
            <a:ext cx="2895600" cy="23971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rm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5" name="Holder 3"/>
          <p:cNvSpPr>
            <a:spLocks noGrp="1" noChangeAspect="1"/>
          </p:cNvSpPr>
          <p:nvPr>
            <p:ph sz="half" idx="15"/>
          </p:nvPr>
        </p:nvSpPr>
        <p:spPr>
          <a:xfrm rot="16200000">
            <a:off x="2662233" y="-2662241"/>
            <a:ext cx="5368933" cy="10693400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997673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-5280" y="0"/>
            <a:ext cx="466618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4813300" y="339725"/>
            <a:ext cx="5638799" cy="50292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1785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546100" y="-1"/>
            <a:ext cx="2895600" cy="23971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rm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5" name="Holder 3"/>
          <p:cNvSpPr>
            <a:spLocks noGrp="1" noChangeAspect="1"/>
          </p:cNvSpPr>
          <p:nvPr>
            <p:ph sz="half" idx="15"/>
          </p:nvPr>
        </p:nvSpPr>
        <p:spPr>
          <a:xfrm rot="16200000">
            <a:off x="2662233" y="-2662241"/>
            <a:ext cx="5368933" cy="10693400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252709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8" y="0"/>
            <a:ext cx="10688721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-5280" y="0"/>
            <a:ext cx="466618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124200" cy="17875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4889500" y="492125"/>
            <a:ext cx="5638800" cy="3733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20771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6489700" y="-1"/>
            <a:ext cx="420370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krátký</a:t>
            </a:r>
            <a:endParaRPr/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082" y="3692525"/>
            <a:ext cx="5638817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 – ideálně pro delší texty</a:t>
            </a:r>
          </a:p>
        </p:txBody>
      </p:sp>
      <p:sp>
        <p:nvSpPr>
          <p:cNvPr id="12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1415765"/>
            <a:ext cx="5636687" cy="18957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15723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6351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 na </a:t>
            </a:r>
            <a:br>
              <a:rPr lang="cs-CZ"/>
            </a:br>
            <a:r>
              <a:rPr lang="cs-CZ"/>
              <a:t>2 řádky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2016125"/>
            <a:ext cx="5638800" cy="17525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3997326"/>
            <a:ext cx="5638800" cy="102759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  <p:sp>
        <p:nvSpPr>
          <p:cNvPr id="12" name="Obdélník 11"/>
          <p:cNvSpPr/>
          <p:nvPr userDrawn="1"/>
        </p:nvSpPr>
        <p:spPr>
          <a:xfrm>
            <a:off x="7785100" y="0"/>
            <a:ext cx="2908299" cy="5368925"/>
          </a:xfrm>
          <a:prstGeom prst="rect">
            <a:avLst/>
          </a:prstGeom>
          <a:solidFill>
            <a:srgbClr val="E4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8166100" y="720724"/>
            <a:ext cx="2286000" cy="430419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Citace, motto, nějaké důležité upozornění atd.</a:t>
            </a:r>
          </a:p>
        </p:txBody>
      </p:sp>
    </p:spTree>
    <p:extLst>
      <p:ext uri="{BB962C8B-B14F-4D97-AF65-F5344CB8AC3E}">
        <p14:creationId xmlns:p14="http://schemas.microsoft.com/office/powerpoint/2010/main" val="1517379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6351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 na </a:t>
            </a:r>
            <a:br>
              <a:rPr lang="cs-CZ"/>
            </a:br>
            <a:r>
              <a:rPr lang="cs-CZ"/>
              <a:t>2 řádky</a:t>
            </a:r>
            <a:endParaRPr/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2016126"/>
            <a:ext cx="6705599" cy="30087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  <p:sp>
        <p:nvSpPr>
          <p:cNvPr id="12" name="Obdélník 11"/>
          <p:cNvSpPr/>
          <p:nvPr userDrawn="1"/>
        </p:nvSpPr>
        <p:spPr>
          <a:xfrm>
            <a:off x="7785100" y="0"/>
            <a:ext cx="2908299" cy="5368925"/>
          </a:xfrm>
          <a:prstGeom prst="rect">
            <a:avLst/>
          </a:prstGeom>
          <a:solidFill>
            <a:srgbClr val="E4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8166100" y="720724"/>
            <a:ext cx="2286000" cy="430419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Citace, motto, nějaké důležité upozornění atd.</a:t>
            </a:r>
          </a:p>
        </p:txBody>
      </p:sp>
    </p:spTree>
    <p:extLst>
      <p:ext uri="{BB962C8B-B14F-4D97-AF65-F5344CB8AC3E}">
        <p14:creationId xmlns:p14="http://schemas.microsoft.com/office/powerpoint/2010/main" val="3084961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" y="0"/>
            <a:ext cx="10680700" cy="5368925"/>
          </a:xfrm>
          <a:prstGeom prst="rect">
            <a:avLst/>
          </a:prstGeom>
        </p:spPr>
      </p:pic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6351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 na </a:t>
            </a:r>
            <a:br>
              <a:rPr lang="cs-CZ"/>
            </a:br>
            <a:r>
              <a:rPr lang="cs-CZ"/>
              <a:t>2 řádky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2016126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3616326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  <p:sp>
        <p:nvSpPr>
          <p:cNvPr id="12" name="Obdélník 11"/>
          <p:cNvSpPr/>
          <p:nvPr userDrawn="1"/>
        </p:nvSpPr>
        <p:spPr>
          <a:xfrm>
            <a:off x="7785100" y="0"/>
            <a:ext cx="2908299" cy="5368925"/>
          </a:xfrm>
          <a:prstGeom prst="rect">
            <a:avLst/>
          </a:prstGeom>
          <a:solidFill>
            <a:srgbClr val="E4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8166100" y="720724"/>
            <a:ext cx="2286000" cy="430419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Citace, motto, nějaké důležité upozornění atd.</a:t>
            </a:r>
          </a:p>
        </p:txBody>
      </p:sp>
    </p:spTree>
    <p:extLst>
      <p:ext uri="{BB962C8B-B14F-4D97-AF65-F5344CB8AC3E}">
        <p14:creationId xmlns:p14="http://schemas.microsoft.com/office/powerpoint/2010/main" val="4045463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" y="0"/>
            <a:ext cx="10680700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6489700" y="0"/>
            <a:ext cx="420370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krátký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1406525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3006725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</p:spTree>
    <p:extLst>
      <p:ext uri="{BB962C8B-B14F-4D97-AF65-F5344CB8AC3E}">
        <p14:creationId xmlns:p14="http://schemas.microsoft.com/office/powerpoint/2010/main" val="1974654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older 3"/>
          <p:cNvSpPr>
            <a:spLocks noGrp="1"/>
          </p:cNvSpPr>
          <p:nvPr>
            <p:ph sz="half" idx="15"/>
          </p:nvPr>
        </p:nvSpPr>
        <p:spPr>
          <a:xfrm rot="16200000">
            <a:off x="-223987" y="223980"/>
            <a:ext cx="5368931" cy="4920957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7937499" y="1692274"/>
            <a:ext cx="2755901" cy="1981200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546100" y="-1"/>
            <a:ext cx="2895600" cy="23971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rm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2" name="Holder 3"/>
          <p:cNvSpPr>
            <a:spLocks noGrp="1" noChangeAspect="1"/>
          </p:cNvSpPr>
          <p:nvPr>
            <p:ph sz="half" idx="12"/>
          </p:nvPr>
        </p:nvSpPr>
        <p:spPr>
          <a:xfrm>
            <a:off x="7937500" y="0"/>
            <a:ext cx="2755900" cy="1578344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Holder 3"/>
          <p:cNvSpPr>
            <a:spLocks noGrp="1" noChangeAspect="1"/>
          </p:cNvSpPr>
          <p:nvPr>
            <p:ph sz="half" idx="13"/>
          </p:nvPr>
        </p:nvSpPr>
        <p:spPr>
          <a:xfrm rot="16200000">
            <a:off x="3744764" y="1252388"/>
            <a:ext cx="5368927" cy="2864143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Holder 3"/>
          <p:cNvSpPr>
            <a:spLocks noGrp="1" noChangeAspect="1"/>
          </p:cNvSpPr>
          <p:nvPr>
            <p:ph sz="half" idx="14"/>
          </p:nvPr>
        </p:nvSpPr>
        <p:spPr>
          <a:xfrm>
            <a:off x="7937500" y="3787404"/>
            <a:ext cx="2755900" cy="1578344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18763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/>
          </p:nvPr>
        </p:nvSpPr>
        <p:spPr>
          <a:xfrm>
            <a:off x="546100" y="-1"/>
            <a:ext cx="2895600" cy="23971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rm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5" name="Holder 3"/>
          <p:cNvSpPr>
            <a:spLocks noGrp="1" noChangeAspect="1"/>
          </p:cNvSpPr>
          <p:nvPr>
            <p:ph sz="half" idx="15"/>
          </p:nvPr>
        </p:nvSpPr>
        <p:spPr>
          <a:xfrm rot="16200000">
            <a:off x="2662233" y="-2662241"/>
            <a:ext cx="5368933" cy="10693400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238476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-5280" y="0"/>
            <a:ext cx="466618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4813300" y="339725"/>
            <a:ext cx="5638799" cy="50292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253209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-5280" y="0"/>
            <a:ext cx="466618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124200" cy="17875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4889500" y="492125"/>
            <a:ext cx="5638800" cy="3733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6147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-5280" y="0"/>
            <a:ext cx="466618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4813300" y="339725"/>
            <a:ext cx="5638799" cy="50292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201833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-5280" y="1962150"/>
            <a:ext cx="4615380" cy="340677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124200" cy="17875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4747694" y="492125"/>
            <a:ext cx="5945706" cy="12954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První úroveň - podnadpis</a:t>
            </a:r>
          </a:p>
          <a:p>
            <a:pPr lvl="1"/>
            <a:r>
              <a:rPr lang="cs-CZ" dirty="0"/>
              <a:t>Druhá úroveň – prostý text – aktualizuje se tabulátorem</a:t>
            </a:r>
          </a:p>
        </p:txBody>
      </p:sp>
      <p:sp>
        <p:nvSpPr>
          <p:cNvPr id="9" name="Holder 3"/>
          <p:cNvSpPr>
            <a:spLocks noGrp="1"/>
          </p:cNvSpPr>
          <p:nvPr>
            <p:ph sz="half" idx="13"/>
          </p:nvPr>
        </p:nvSpPr>
        <p:spPr>
          <a:xfrm>
            <a:off x="4747694" y="1962150"/>
            <a:ext cx="5945705" cy="340677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88237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546100" y="1962150"/>
            <a:ext cx="4064000" cy="340677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4064000" cy="17875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</a:t>
            </a:r>
            <a:endParaRPr/>
          </a:p>
        </p:txBody>
      </p:sp>
      <p:sp>
        <p:nvSpPr>
          <p:cNvPr id="9" name="Holder 3"/>
          <p:cNvSpPr>
            <a:spLocks noGrp="1"/>
          </p:cNvSpPr>
          <p:nvPr>
            <p:ph sz="half" idx="13"/>
          </p:nvPr>
        </p:nvSpPr>
        <p:spPr>
          <a:xfrm>
            <a:off x="4752975" y="0"/>
            <a:ext cx="5940424" cy="5368926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233980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-5280" y="1962150"/>
            <a:ext cx="4615380" cy="340677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124200" cy="17875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4747694" y="492125"/>
            <a:ext cx="5945706" cy="12954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První úroveň - podnadpis</a:t>
            </a:r>
          </a:p>
          <a:p>
            <a:pPr lvl="1"/>
            <a:r>
              <a:rPr lang="cs-CZ" dirty="0"/>
              <a:t>Druhá úroveň – prostý text – aktualizuje se tabulátorem</a:t>
            </a:r>
          </a:p>
        </p:txBody>
      </p:sp>
      <p:sp>
        <p:nvSpPr>
          <p:cNvPr id="9" name="Holder 3"/>
          <p:cNvSpPr>
            <a:spLocks noGrp="1"/>
          </p:cNvSpPr>
          <p:nvPr>
            <p:ph sz="half" idx="13"/>
          </p:nvPr>
        </p:nvSpPr>
        <p:spPr>
          <a:xfrm>
            <a:off x="4747694" y="1962150"/>
            <a:ext cx="5945705" cy="340677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92731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6489700" y="-1"/>
            <a:ext cx="420370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krátký</a:t>
            </a:r>
            <a:endParaRPr/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082" y="3692525"/>
            <a:ext cx="5638817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 – ideálně pro delší texty</a:t>
            </a:r>
          </a:p>
        </p:txBody>
      </p:sp>
      <p:sp>
        <p:nvSpPr>
          <p:cNvPr id="12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1415765"/>
            <a:ext cx="5636687" cy="18957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19090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6351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 na </a:t>
            </a:r>
            <a:br>
              <a:rPr lang="cs-CZ"/>
            </a:br>
            <a:r>
              <a:rPr lang="cs-CZ"/>
              <a:t>2 řádky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2016125"/>
            <a:ext cx="5638800" cy="17525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3997326"/>
            <a:ext cx="5638800" cy="102759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  <p:sp>
        <p:nvSpPr>
          <p:cNvPr id="12" name="Obdélník 11"/>
          <p:cNvSpPr/>
          <p:nvPr userDrawn="1"/>
        </p:nvSpPr>
        <p:spPr>
          <a:xfrm>
            <a:off x="7785100" y="0"/>
            <a:ext cx="2908299" cy="5368925"/>
          </a:xfrm>
          <a:prstGeom prst="rect">
            <a:avLst/>
          </a:prstGeom>
          <a:solidFill>
            <a:srgbClr val="E4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8166100" y="720724"/>
            <a:ext cx="2286000" cy="430419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Citace, motto, nějaké důležité upozornění atd.</a:t>
            </a:r>
          </a:p>
        </p:txBody>
      </p:sp>
    </p:spTree>
    <p:extLst>
      <p:ext uri="{BB962C8B-B14F-4D97-AF65-F5344CB8AC3E}">
        <p14:creationId xmlns:p14="http://schemas.microsoft.com/office/powerpoint/2010/main" val="38696671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6351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 na </a:t>
            </a:r>
            <a:br>
              <a:rPr lang="cs-CZ"/>
            </a:br>
            <a:r>
              <a:rPr lang="cs-CZ"/>
              <a:t>2 řádky</a:t>
            </a:r>
            <a:endParaRPr/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2016126"/>
            <a:ext cx="6705599" cy="30087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  <p:sp>
        <p:nvSpPr>
          <p:cNvPr id="12" name="Obdélník 11"/>
          <p:cNvSpPr/>
          <p:nvPr userDrawn="1"/>
        </p:nvSpPr>
        <p:spPr>
          <a:xfrm>
            <a:off x="7785100" y="0"/>
            <a:ext cx="2908299" cy="5368925"/>
          </a:xfrm>
          <a:prstGeom prst="rect">
            <a:avLst/>
          </a:prstGeom>
          <a:solidFill>
            <a:srgbClr val="E4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8166100" y="720724"/>
            <a:ext cx="2286000" cy="430419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Citace, motto, nějaké důležité upozornění atd.</a:t>
            </a:r>
          </a:p>
        </p:txBody>
      </p:sp>
    </p:spTree>
    <p:extLst>
      <p:ext uri="{BB962C8B-B14F-4D97-AF65-F5344CB8AC3E}">
        <p14:creationId xmlns:p14="http://schemas.microsoft.com/office/powerpoint/2010/main" val="41549554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6351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 na </a:t>
            </a:r>
            <a:br>
              <a:rPr lang="cs-CZ"/>
            </a:br>
            <a:r>
              <a:rPr lang="cs-CZ"/>
              <a:t>2 řádky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2016126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3616326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  <p:sp>
        <p:nvSpPr>
          <p:cNvPr id="12" name="Obdélník 11"/>
          <p:cNvSpPr/>
          <p:nvPr userDrawn="1"/>
        </p:nvSpPr>
        <p:spPr>
          <a:xfrm>
            <a:off x="7785100" y="0"/>
            <a:ext cx="2908299" cy="5368925"/>
          </a:xfrm>
          <a:prstGeom prst="rect">
            <a:avLst/>
          </a:prstGeom>
          <a:solidFill>
            <a:srgbClr val="E4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8166100" y="720724"/>
            <a:ext cx="2286000" cy="430419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Citace, motto, nějaké důležité upozornění atd.</a:t>
            </a:r>
          </a:p>
        </p:txBody>
      </p:sp>
    </p:spTree>
    <p:extLst>
      <p:ext uri="{BB962C8B-B14F-4D97-AF65-F5344CB8AC3E}">
        <p14:creationId xmlns:p14="http://schemas.microsoft.com/office/powerpoint/2010/main" val="10635074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6489700" y="0"/>
            <a:ext cx="420370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krátký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1406525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3006725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</p:spTree>
    <p:extLst>
      <p:ext uri="{BB962C8B-B14F-4D97-AF65-F5344CB8AC3E}">
        <p14:creationId xmlns:p14="http://schemas.microsoft.com/office/powerpoint/2010/main" val="924073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3" name="Obdélník 2"/>
          <p:cNvSpPr/>
          <p:nvPr userDrawn="1"/>
        </p:nvSpPr>
        <p:spPr>
          <a:xfrm>
            <a:off x="4127500" y="-1"/>
            <a:ext cx="6565900" cy="536892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4219575" y="0"/>
            <a:ext cx="6473825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krátký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0839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0" y="1"/>
            <a:ext cx="10693400" cy="4133850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krátký</a:t>
            </a:r>
            <a:endParaRPr/>
          </a:p>
        </p:txBody>
      </p:sp>
      <p:sp>
        <p:nvSpPr>
          <p:cNvPr id="6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4229099"/>
            <a:ext cx="9331326" cy="104775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První úroveň - podnadpis</a:t>
            </a:r>
          </a:p>
          <a:p>
            <a:pPr lvl="1"/>
            <a:r>
              <a:rPr lang="cs-CZ" dirty="0"/>
              <a:t>Druhá úroveň – prostý text</a:t>
            </a:r>
          </a:p>
        </p:txBody>
      </p:sp>
    </p:spTree>
    <p:extLst>
      <p:ext uri="{BB962C8B-B14F-4D97-AF65-F5344CB8AC3E}">
        <p14:creationId xmlns:p14="http://schemas.microsoft.com/office/powerpoint/2010/main" val="290786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8" y="0"/>
            <a:ext cx="10688721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-5280" y="0"/>
            <a:ext cx="466618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124200" cy="17875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4889500" y="492125"/>
            <a:ext cx="5638800" cy="37338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208723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" y="0"/>
            <a:ext cx="10680700" cy="5368925"/>
          </a:xfrm>
          <a:prstGeom prst="rect">
            <a:avLst/>
          </a:prstGeom>
        </p:spPr>
      </p:pic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0" y="1"/>
            <a:ext cx="5210175" cy="4133850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krátký</a:t>
            </a:r>
            <a:endParaRPr/>
          </a:p>
        </p:txBody>
      </p:sp>
      <p:sp>
        <p:nvSpPr>
          <p:cNvPr id="6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4229099"/>
            <a:ext cx="9331326" cy="104775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První úroveň - podnadpis</a:t>
            </a:r>
          </a:p>
          <a:p>
            <a:pPr lvl="1"/>
            <a:r>
              <a:rPr lang="cs-CZ" dirty="0"/>
              <a:t>Druhá úroveň – prostý text</a:t>
            </a:r>
          </a:p>
        </p:txBody>
      </p:sp>
      <p:sp>
        <p:nvSpPr>
          <p:cNvPr id="7" name="Holder 3"/>
          <p:cNvSpPr>
            <a:spLocks noGrp="1"/>
          </p:cNvSpPr>
          <p:nvPr>
            <p:ph sz="half" idx="13"/>
          </p:nvPr>
        </p:nvSpPr>
        <p:spPr>
          <a:xfrm>
            <a:off x="5334000" y="1"/>
            <a:ext cx="5372100" cy="4133850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98439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3"/>
          <p:cNvSpPr>
            <a:spLocks noGrp="1"/>
          </p:cNvSpPr>
          <p:nvPr>
            <p:ph sz="half" idx="11"/>
          </p:nvPr>
        </p:nvSpPr>
        <p:spPr>
          <a:xfrm>
            <a:off x="6489700" y="-1"/>
            <a:ext cx="4203700" cy="5368925"/>
          </a:xfrm>
          <a:prstGeom prst="rect">
            <a:avLst/>
          </a:prstGeom>
          <a:ln w="28575">
            <a:noFill/>
          </a:ln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025525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krátký</a:t>
            </a:r>
            <a:endParaRPr/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082" y="3692525"/>
            <a:ext cx="5638817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 – ideálně pro delší texty</a:t>
            </a:r>
          </a:p>
        </p:txBody>
      </p:sp>
      <p:sp>
        <p:nvSpPr>
          <p:cNvPr id="12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1415765"/>
            <a:ext cx="5636687" cy="18957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 indent="0">
              <a:lnSpc>
                <a:spcPct val="100000"/>
              </a:lnSpc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0000" indent="-285750">
              <a:lnSpc>
                <a:spcPct val="150000"/>
              </a:lnSpc>
              <a:buFont typeface="Arial" panose="020B0604020202020204" pitchFamily="34" charset="0"/>
              <a:buChar char="-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8494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6351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 na </a:t>
            </a:r>
            <a:br>
              <a:rPr lang="cs-CZ"/>
            </a:br>
            <a:r>
              <a:rPr lang="cs-CZ"/>
              <a:t>2 řádky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2016125"/>
            <a:ext cx="5638800" cy="17525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 – aktualizuje se tabulátorem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 – aktualizuje se tabulátorem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3997326"/>
            <a:ext cx="5638800" cy="102759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  <p:sp>
        <p:nvSpPr>
          <p:cNvPr id="12" name="Obdélník 11"/>
          <p:cNvSpPr/>
          <p:nvPr userDrawn="1"/>
        </p:nvSpPr>
        <p:spPr>
          <a:xfrm>
            <a:off x="7785100" y="0"/>
            <a:ext cx="2908299" cy="5368925"/>
          </a:xfrm>
          <a:prstGeom prst="rect">
            <a:avLst/>
          </a:prstGeom>
          <a:solidFill>
            <a:srgbClr val="E4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8166100" y="720724"/>
            <a:ext cx="2286000" cy="430419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Citace, motto, nějaké důležité upozornění atd.</a:t>
            </a:r>
          </a:p>
        </p:txBody>
      </p:sp>
    </p:spTree>
    <p:extLst>
      <p:ext uri="{BB962C8B-B14F-4D97-AF65-F5344CB8AC3E}">
        <p14:creationId xmlns:p14="http://schemas.microsoft.com/office/powerpoint/2010/main" val="141943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6351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 na </a:t>
            </a:r>
            <a:br>
              <a:rPr lang="cs-CZ"/>
            </a:br>
            <a:r>
              <a:rPr lang="cs-CZ"/>
              <a:t>2 řádky</a:t>
            </a:r>
            <a:endParaRPr/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2016126"/>
            <a:ext cx="6705599" cy="30087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  <p:sp>
        <p:nvSpPr>
          <p:cNvPr id="12" name="Obdélník 11"/>
          <p:cNvSpPr/>
          <p:nvPr userDrawn="1"/>
        </p:nvSpPr>
        <p:spPr>
          <a:xfrm>
            <a:off x="7785100" y="0"/>
            <a:ext cx="2908299" cy="5368925"/>
          </a:xfrm>
          <a:prstGeom prst="rect">
            <a:avLst/>
          </a:prstGeom>
          <a:solidFill>
            <a:srgbClr val="E4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8166100" y="720724"/>
            <a:ext cx="2286000" cy="430419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Citace, motto, nějaké důležité upozornění atd.</a:t>
            </a:r>
          </a:p>
        </p:txBody>
      </p:sp>
    </p:spTree>
    <p:extLst>
      <p:ext uri="{BB962C8B-B14F-4D97-AF65-F5344CB8AC3E}">
        <p14:creationId xmlns:p14="http://schemas.microsoft.com/office/powerpoint/2010/main" val="76871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" y="0"/>
            <a:ext cx="10680700" cy="5368925"/>
          </a:xfrm>
          <a:prstGeom prst="rect">
            <a:avLst/>
          </a:prstGeom>
        </p:spPr>
      </p:pic>
      <p:sp>
        <p:nvSpPr>
          <p:cNvPr id="11" name="Holder 2"/>
          <p:cNvSpPr>
            <a:spLocks noGrp="1"/>
          </p:cNvSpPr>
          <p:nvPr>
            <p:ph type="title" hasCustomPrompt="1"/>
          </p:nvPr>
        </p:nvSpPr>
        <p:spPr>
          <a:xfrm>
            <a:off x="546100" y="-1"/>
            <a:ext cx="3581400" cy="1635126"/>
          </a:xfrm>
          <a:prstGeom prst="rect">
            <a:avLst/>
          </a:prstGeom>
          <a:solidFill>
            <a:srgbClr val="E40520"/>
          </a:solidFill>
        </p:spPr>
        <p:txBody>
          <a:bodyPr lIns="180000" tIns="324000" rIns="180000" bIns="288000" anchor="b" anchorCtr="0">
            <a:noAutofit/>
          </a:bodyPr>
          <a:lstStyle>
            <a:lvl1pPr>
              <a:defRPr sz="3800" b="1" i="0" u="none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cs-CZ"/>
              <a:t>Nadpis  na </a:t>
            </a:r>
            <a:br>
              <a:rPr lang="cs-CZ"/>
            </a:br>
            <a:r>
              <a:rPr lang="cs-CZ"/>
              <a:t>2 řádky</a:t>
            </a:r>
            <a:endParaRPr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2016126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První úroveň - podnadpis</a:t>
            </a:r>
          </a:p>
          <a:p>
            <a:pPr lvl="1"/>
            <a:r>
              <a:rPr lang="cs-CZ"/>
              <a:t>Druhá úroveň – prostý text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9" name="Zástupný symbol pro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3616326"/>
            <a:ext cx="5638800" cy="14085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180000"/>
          <a:lstStyle>
            <a:lvl1pPr>
              <a:lnSpc>
                <a:spcPct val="100000"/>
              </a:lnSpc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40000"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cs-CZ"/>
              <a:t>Prostý text</a:t>
            </a:r>
          </a:p>
        </p:txBody>
      </p:sp>
      <p:sp>
        <p:nvSpPr>
          <p:cNvPr id="12" name="Obdélník 11"/>
          <p:cNvSpPr/>
          <p:nvPr userDrawn="1"/>
        </p:nvSpPr>
        <p:spPr>
          <a:xfrm>
            <a:off x="7785100" y="0"/>
            <a:ext cx="2908299" cy="5368925"/>
          </a:xfrm>
          <a:prstGeom prst="rect">
            <a:avLst/>
          </a:prstGeom>
          <a:solidFill>
            <a:srgbClr val="E4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8166100" y="720724"/>
            <a:ext cx="2286000" cy="430419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Citace, motto, nějaké důležité upozornění atd.</a:t>
            </a:r>
          </a:p>
        </p:txBody>
      </p:sp>
    </p:spTree>
    <p:extLst>
      <p:ext uri="{BB962C8B-B14F-4D97-AF65-F5344CB8AC3E}">
        <p14:creationId xmlns:p14="http://schemas.microsoft.com/office/powerpoint/2010/main" val="316516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4.sv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5388292"/>
            <a:ext cx="10693400" cy="625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12" y="5521325"/>
            <a:ext cx="2026288" cy="364319"/>
          </a:xfrm>
          <a:prstGeom prst="rect">
            <a:avLst/>
          </a:prstGeom>
        </p:spPr>
      </p:pic>
      <p:sp>
        <p:nvSpPr>
          <p:cNvPr id="13" name="Obdélník 12"/>
          <p:cNvSpPr/>
          <p:nvPr userDrawn="1"/>
        </p:nvSpPr>
        <p:spPr>
          <a:xfrm>
            <a:off x="0" y="5368925"/>
            <a:ext cx="2070100" cy="45719"/>
          </a:xfrm>
          <a:prstGeom prst="rect">
            <a:avLst/>
          </a:prstGeom>
          <a:solidFill>
            <a:srgbClr val="E4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7" r:id="rId3"/>
    <p:sldLayoutId id="2147483666" r:id="rId4"/>
    <p:sldLayoutId id="2147483672" r:id="rId5"/>
    <p:sldLayoutId id="2147483671" r:id="rId6"/>
    <p:sldLayoutId id="2147483669" r:id="rId7"/>
    <p:sldLayoutId id="2147483673" r:id="rId8"/>
    <p:sldLayoutId id="2147483670" r:id="rId9"/>
    <p:sldLayoutId id="2147483668" r:id="rId10"/>
    <p:sldLayoutId id="2147483676" r:id="rId11"/>
    <p:sldLayoutId id="2147483677" r:id="rId12"/>
    <p:sldLayoutId id="2147483678" r:id="rId13"/>
    <p:sldLayoutId id="2147483679" r:id="rId14"/>
    <p:sldLayoutId id="2147483686" r:id="rId15"/>
    <p:sldLayoutId id="2147483688" r:id="rId16"/>
    <p:sldLayoutId id="2147483687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9" r:id="rId24"/>
    <p:sldLayoutId id="2147483690" r:id="rId25"/>
  </p:sldLayoutIdLst>
  <p:hf sldNum="0"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5388292"/>
            <a:ext cx="10693400" cy="625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12" y="5521325"/>
            <a:ext cx="2026288" cy="364319"/>
          </a:xfrm>
          <a:prstGeom prst="rect">
            <a:avLst/>
          </a:prstGeom>
        </p:spPr>
      </p:pic>
      <p:sp>
        <p:nvSpPr>
          <p:cNvPr id="13" name="Obdélník 12"/>
          <p:cNvSpPr/>
          <p:nvPr userDrawn="1"/>
        </p:nvSpPr>
        <p:spPr>
          <a:xfrm>
            <a:off x="0" y="5368925"/>
            <a:ext cx="2070100" cy="45719"/>
          </a:xfrm>
          <a:prstGeom prst="rect">
            <a:avLst/>
          </a:prstGeom>
          <a:solidFill>
            <a:srgbClr val="E4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3DFD6606-D3DC-D540-8E25-4DACE03F3711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61556" y="5474297"/>
            <a:ext cx="599721" cy="41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0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</p:sldLayoutIdLst>
  <p:hf sldNum="0"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half" idx="11"/>
          </p:nvPr>
        </p:nvSpPr>
        <p:spPr>
          <a:xfrm>
            <a:off x="9358009" y="74003"/>
            <a:ext cx="1254867" cy="285505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Mosty 2022</a:t>
            </a:r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6498887" y="2675106"/>
            <a:ext cx="3423326" cy="1614792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A120C3C-144F-441C-8047-ADDC8F114CDE}"/>
              </a:ext>
            </a:extLst>
          </p:cNvPr>
          <p:cNvSpPr/>
          <p:nvPr/>
        </p:nvSpPr>
        <p:spPr>
          <a:xfrm>
            <a:off x="546082" y="1406524"/>
            <a:ext cx="45719" cy="457200"/>
          </a:xfrm>
          <a:prstGeom prst="rect">
            <a:avLst/>
          </a:prstGeom>
          <a:solidFill>
            <a:srgbClr val="E40520"/>
          </a:solidFill>
          <a:ln>
            <a:solidFill>
              <a:srgbClr val="E40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CBD8F2C-14FC-4636-A8FA-71D8AD675444}"/>
              </a:ext>
            </a:extLst>
          </p:cNvPr>
          <p:cNvSpPr/>
          <p:nvPr/>
        </p:nvSpPr>
        <p:spPr>
          <a:xfrm>
            <a:off x="546082" y="3701766"/>
            <a:ext cx="45719" cy="457200"/>
          </a:xfrm>
          <a:prstGeom prst="rect">
            <a:avLst/>
          </a:prstGeom>
          <a:solidFill>
            <a:srgbClr val="E40520"/>
          </a:solidFill>
          <a:ln>
            <a:solidFill>
              <a:srgbClr val="E40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34B8F52-41EE-4460-8234-B131AC77E860}"/>
              </a:ext>
            </a:extLst>
          </p:cNvPr>
          <p:cNvSpPr/>
          <p:nvPr/>
        </p:nvSpPr>
        <p:spPr>
          <a:xfrm>
            <a:off x="6498887" y="-1"/>
            <a:ext cx="45719" cy="457200"/>
          </a:xfrm>
          <a:prstGeom prst="rect">
            <a:avLst/>
          </a:prstGeom>
          <a:solidFill>
            <a:srgbClr val="E40520"/>
          </a:solidFill>
          <a:ln>
            <a:solidFill>
              <a:srgbClr val="E40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 descr="Obsah obrázku příroda&#10;&#10;Popis byl vytvořen automaticky">
            <a:extLst>
              <a:ext uri="{FF2B5EF4-FFF2-40B4-BE49-F238E27FC236}">
                <a16:creationId xmlns:a16="http://schemas.microsoft.com/office/drawing/2014/main" id="{06C38075-6E7A-4434-9E29-ECC697113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57" y="512761"/>
            <a:ext cx="3693773" cy="4813437"/>
          </a:xfrm>
          <a:prstGeom prst="rect">
            <a:avLst/>
          </a:prstGeom>
        </p:spPr>
      </p:pic>
      <p:pic>
        <p:nvPicPr>
          <p:cNvPr id="24" name="Obrázek 23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6C558C41-CB2E-40F5-A1E4-5418570D8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06"/>
            <a:ext cx="8030182" cy="5326200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7B10A370-EC02-41B1-AF89-AB8A37AFDDCA}"/>
              </a:ext>
            </a:extLst>
          </p:cNvPr>
          <p:cNvSpPr txBox="1"/>
          <p:nvPr/>
        </p:nvSpPr>
        <p:spPr>
          <a:xfrm>
            <a:off x="1" y="0"/>
            <a:ext cx="80301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MO – úsek Křimická (Chebská) – Karlovarská v Plzni</a:t>
            </a:r>
            <a:br>
              <a:rPr lang="cs-CZ" sz="2400" b="1" dirty="0"/>
            </a:br>
            <a:r>
              <a:rPr lang="cs-CZ" sz="2400" b="1" dirty="0"/>
              <a:t>Mostní estakáda přes inundační území řeky Mže</a:t>
            </a:r>
          </a:p>
        </p:txBody>
      </p:sp>
      <p:sp>
        <p:nvSpPr>
          <p:cNvPr id="30" name="Nadpis 29">
            <a:extLst>
              <a:ext uri="{FF2B5EF4-FFF2-40B4-BE49-F238E27FC236}">
                <a16:creationId xmlns:a16="http://schemas.microsoft.com/office/drawing/2014/main" id="{7D3EB45C-28CF-472A-BFBB-BB96FE62D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030182" cy="1394516"/>
          </a:xfr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cs-CZ" sz="2400" b="1" dirty="0"/>
              <a:t>MO – úsek Křimická (Chebská) – Karlovarská v Plzni</a:t>
            </a:r>
            <a:br>
              <a:rPr lang="cs-CZ" sz="2400" b="1" dirty="0"/>
            </a:br>
            <a:r>
              <a:rPr lang="cs-CZ" sz="2400" b="1" dirty="0"/>
              <a:t>Mostní estakáda přes inundační území řeky Mže</a:t>
            </a:r>
            <a:br>
              <a:rPr lang="cs-CZ" sz="1800" b="1" dirty="0"/>
            </a:br>
            <a:r>
              <a:rPr lang="cs-CZ" sz="1600" dirty="0"/>
              <a:t>Petr Koukolík, Štěpán Kohoutek, Maroš </a:t>
            </a:r>
            <a:r>
              <a:rPr lang="cs-CZ" sz="1600" dirty="0" err="1"/>
              <a:t>Hreš</a:t>
            </a:r>
            <a:r>
              <a:rPr lang="cs-CZ" sz="1600" dirty="0"/>
              <a:t>, Pavel Heller</a:t>
            </a:r>
          </a:p>
        </p:txBody>
      </p:sp>
    </p:spTree>
    <p:extLst>
      <p:ext uri="{BB962C8B-B14F-4D97-AF65-F5344CB8AC3E}">
        <p14:creationId xmlns:p14="http://schemas.microsoft.com/office/powerpoint/2010/main" val="3730898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8F2480E-BC65-46D4-98AD-D3BBF110E1C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25354" y="-1"/>
            <a:ext cx="1268046" cy="35169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6E6DC99-4D99-4353-AFD8-08EA4E2D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2344366" cy="583324"/>
          </a:xfrm>
        </p:spPr>
        <p:txBody>
          <a:bodyPr/>
          <a:lstStyle/>
          <a:p>
            <a:r>
              <a:rPr lang="cs-CZ" sz="1800" dirty="0"/>
              <a:t>Realizace – část B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8E46B6-C132-4547-88BF-35B1F5825F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6C0E39-8AD3-4E72-A354-83A2697BC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8387" y="31561"/>
            <a:ext cx="2836072" cy="583324"/>
          </a:xfrm>
        </p:spPr>
        <p:txBody>
          <a:bodyPr/>
          <a:lstStyle/>
          <a:p>
            <a:r>
              <a:rPr lang="cs-CZ" dirty="0"/>
              <a:t>NOSNÁ KONSTRUKCE</a:t>
            </a:r>
          </a:p>
          <a:p>
            <a:endParaRPr lang="cs-CZ" dirty="0"/>
          </a:p>
        </p:txBody>
      </p:sp>
      <p:pic>
        <p:nvPicPr>
          <p:cNvPr id="7" name="Obrázek 6" descr="Obsah obrázku kámen&#10;&#10;Popis byl vytvořen automaticky">
            <a:extLst>
              <a:ext uri="{FF2B5EF4-FFF2-40B4-BE49-F238E27FC236}">
                <a16:creationId xmlns:a16="http://schemas.microsoft.com/office/drawing/2014/main" id="{0E48AFC6-473F-46E3-BE7C-2351E45AD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1093" y="1307980"/>
            <a:ext cx="4528350" cy="3396263"/>
          </a:xfrm>
          <a:prstGeom prst="rect">
            <a:avLst/>
          </a:prstGeom>
        </p:spPr>
      </p:pic>
      <p:pic>
        <p:nvPicPr>
          <p:cNvPr id="9" name="Obrázek 8" descr="Obsah obrázku obloha, stopa, exteriér, budova&#10;&#10;Popis byl vytvořen automaticky">
            <a:extLst>
              <a:ext uri="{FF2B5EF4-FFF2-40B4-BE49-F238E27FC236}">
                <a16:creationId xmlns:a16="http://schemas.microsoft.com/office/drawing/2014/main" id="{D4DEF215-2D11-4148-AFFF-197F07A9A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01" y="482931"/>
            <a:ext cx="3051685" cy="2262656"/>
          </a:xfrm>
          <a:prstGeom prst="rect">
            <a:avLst/>
          </a:prstGeom>
        </p:spPr>
      </p:pic>
      <p:pic>
        <p:nvPicPr>
          <p:cNvPr id="11" name="Obrázek 10" descr="Obsah obrázku obloha, exteriér, tráva&#10;&#10;Popis byl vytvořen automaticky">
            <a:extLst>
              <a:ext uri="{FF2B5EF4-FFF2-40B4-BE49-F238E27FC236}">
                <a16:creationId xmlns:a16="http://schemas.microsoft.com/office/drawing/2014/main" id="{DC1FB22D-FFF1-43DD-BEEE-5692027F5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66" y="2733746"/>
            <a:ext cx="3544293" cy="2627898"/>
          </a:xfrm>
          <a:prstGeom prst="rect">
            <a:avLst/>
          </a:prstGeom>
        </p:spPr>
      </p:pic>
      <p:pic>
        <p:nvPicPr>
          <p:cNvPr id="13" name="Obrázek 12" descr="Obsah obrázku země, obloha, exteriér, písečné&#10;&#10;Popis byl vytvořen automaticky">
            <a:extLst>
              <a:ext uri="{FF2B5EF4-FFF2-40B4-BE49-F238E27FC236}">
                <a16:creationId xmlns:a16="http://schemas.microsoft.com/office/drawing/2014/main" id="{588F0DA5-4508-4D68-8EF4-E29D29BCA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23"/>
            <a:ext cx="2165930" cy="3850542"/>
          </a:xfrm>
          <a:prstGeom prst="rect">
            <a:avLst/>
          </a:prstGeom>
        </p:spPr>
      </p:pic>
      <p:pic>
        <p:nvPicPr>
          <p:cNvPr id="17" name="Obrázek 16" descr="Obsah obrázku obloha, exteriér, vlak, stopa&#10;&#10;Popis byl vytvořen automaticky">
            <a:extLst>
              <a:ext uri="{FF2B5EF4-FFF2-40B4-BE49-F238E27FC236}">
                <a16:creationId xmlns:a16="http://schemas.microsoft.com/office/drawing/2014/main" id="{6FE72668-FC76-464C-BC91-7A3156F380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73" y="472032"/>
            <a:ext cx="3235186" cy="2156790"/>
          </a:xfrm>
          <a:prstGeom prst="rect">
            <a:avLst/>
          </a:prstGeom>
        </p:spPr>
      </p:pic>
      <p:pic>
        <p:nvPicPr>
          <p:cNvPr id="19" name="Obrázek 18" descr="Obsah obrázku exteriér, obloha, pobřeží&#10;&#10;Popis byl vytvořen automaticky">
            <a:extLst>
              <a:ext uri="{FF2B5EF4-FFF2-40B4-BE49-F238E27FC236}">
                <a16:creationId xmlns:a16="http://schemas.microsoft.com/office/drawing/2014/main" id="{7D174DCA-527C-437F-A998-FD57CF9D22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984"/>
            <a:ext cx="3365490" cy="224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6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D057B18-99F5-4C8C-A997-BDE05169C76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19896" y="-1"/>
            <a:ext cx="1273503" cy="236484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880DA41-2E70-4B3B-9C17-A5FF9D0C6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2286000" cy="536127"/>
          </a:xfrm>
        </p:spPr>
        <p:txBody>
          <a:bodyPr/>
          <a:lstStyle/>
          <a:p>
            <a:r>
              <a:rPr lang="cs-CZ" sz="1800" dirty="0"/>
              <a:t>Estakáda - část C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EF4591-5724-45E7-91A9-573B4FB0B6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7831" y="4348263"/>
            <a:ext cx="1468876" cy="27237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6BF458C-EE40-4FC9-97B7-F0A4ED4DD0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617" y="1098558"/>
            <a:ext cx="1908289" cy="536127"/>
          </a:xfrm>
        </p:spPr>
        <p:txBody>
          <a:bodyPr/>
          <a:lstStyle/>
          <a:p>
            <a:r>
              <a:rPr lang="cs-CZ" sz="1800" dirty="0"/>
              <a:t>dl.190m, LB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472C2F-0C51-4CA7-8594-39FB7C89CA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48" y="298156"/>
            <a:ext cx="7444055" cy="23592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47C4A1C-63F9-4374-90F6-3757D8669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00" y="3026100"/>
            <a:ext cx="2888174" cy="214432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31D302E-3059-4B9A-B0C4-D6D5F6AC86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51" y="3006725"/>
            <a:ext cx="2727367" cy="23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49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26A01B4-479D-4BCA-B8A9-C558915824D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35662" y="-2"/>
            <a:ext cx="1257737" cy="370491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DD24B21-F53B-4CBA-A5FB-00C6FB8A9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256818" cy="672306"/>
          </a:xfrm>
        </p:spPr>
        <p:txBody>
          <a:bodyPr/>
          <a:lstStyle/>
          <a:p>
            <a:r>
              <a:rPr lang="cs-CZ" sz="1800" dirty="0"/>
              <a:t>Estakáda - část C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87FB314-EBCA-4763-9C58-F8D0F3EA5F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2AB8A94-2BC3-45E2-9C16-1098038E4B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45326" y="132440"/>
            <a:ext cx="2824732" cy="476097"/>
          </a:xfrm>
        </p:spPr>
        <p:txBody>
          <a:bodyPr/>
          <a:lstStyle/>
          <a:p>
            <a:r>
              <a:rPr lang="cs-CZ" dirty="0"/>
              <a:t>NK – postup výstavby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4082D71-F364-407B-AAC2-77076285D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9013"/>
            <a:ext cx="2824615" cy="10004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458EF65-1F4C-489D-87A4-7C86EF963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2071571"/>
            <a:ext cx="2845679" cy="100048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F0FA5CE-14C1-448D-BA5C-D7755BABC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16"/>
            <a:ext cx="2847029" cy="100131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B322048-1012-49A5-BC62-694EF80699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38131"/>
            <a:ext cx="2885091" cy="100301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2FB9B22-0CD0-4B44-A86A-4B969A2C1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31" y="1023120"/>
            <a:ext cx="2921567" cy="102271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0730641-B826-4193-B6D4-A4C9FCE8B9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35" y="2089370"/>
            <a:ext cx="2911363" cy="103317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517A8CA-230F-4544-A1D1-57FC230A6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35" y="3150015"/>
            <a:ext cx="2911363" cy="1031039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D7492275-8D36-4EA5-B3A5-99BB399280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31" y="4151328"/>
            <a:ext cx="2921567" cy="1020649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81CB7F51-BB40-4585-9C6B-B9FD73F504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58" y="1023119"/>
            <a:ext cx="2938429" cy="102271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9298B587-D9EF-4E71-9CCB-4774306C7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58" y="2071572"/>
            <a:ext cx="2929133" cy="1022714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05AB71F7-659C-4415-BA7B-6D0E460B81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58" y="3119316"/>
            <a:ext cx="2929133" cy="10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42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52F1947-746A-4D6C-BEE4-C58C76879F4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09722" y="-1"/>
            <a:ext cx="1283677" cy="320432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EAE43A6-1187-474F-9BF6-4A282601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2354095" cy="476656"/>
          </a:xfrm>
        </p:spPr>
        <p:txBody>
          <a:bodyPr/>
          <a:lstStyle/>
          <a:p>
            <a:r>
              <a:rPr lang="cs-CZ" sz="1800" dirty="0"/>
              <a:t>Realizace – část C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B814473-403D-448A-85AE-1D19A4C13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EBBDA7E-D1D3-4E5F-B207-1E0DC61325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87950" y="15455"/>
            <a:ext cx="7697466" cy="869216"/>
          </a:xfrm>
        </p:spPr>
        <p:txBody>
          <a:bodyPr/>
          <a:lstStyle/>
          <a:p>
            <a:r>
              <a:rPr lang="cs-CZ" dirty="0"/>
              <a:t>ZAHÁJENÍ – 09/2020 </a:t>
            </a:r>
          </a:p>
          <a:p>
            <a:r>
              <a:rPr lang="cs-CZ" dirty="0"/>
              <a:t>Hlubinné založení - šablona pro piloty, piloty, </a:t>
            </a:r>
            <a:r>
              <a:rPr lang="cs-CZ" dirty="0" err="1"/>
              <a:t>larsenová</a:t>
            </a:r>
            <a:r>
              <a:rPr lang="cs-CZ" dirty="0"/>
              <a:t> jímka </a:t>
            </a:r>
            <a:r>
              <a:rPr lang="cs-CZ" dirty="0" err="1"/>
              <a:t>vč.vyztužení</a:t>
            </a:r>
            <a:r>
              <a:rPr lang="cs-CZ" dirty="0"/>
              <a:t>, výkop</a:t>
            </a:r>
          </a:p>
          <a:p>
            <a:endParaRPr lang="cs-CZ" dirty="0"/>
          </a:p>
        </p:txBody>
      </p:sp>
      <p:pic>
        <p:nvPicPr>
          <p:cNvPr id="7" name="Obrázek 6" descr="Obsah obrázku strom, exteriér, hora&#10;&#10;Popis byl vytvořen automaticky">
            <a:extLst>
              <a:ext uri="{FF2B5EF4-FFF2-40B4-BE49-F238E27FC236}">
                <a16:creationId xmlns:a16="http://schemas.microsoft.com/office/drawing/2014/main" id="{D67B06D5-EF2A-4BD7-8389-1A753224C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144"/>
            <a:ext cx="3729202" cy="2796903"/>
          </a:xfrm>
          <a:prstGeom prst="rect">
            <a:avLst/>
          </a:prstGeom>
        </p:spPr>
      </p:pic>
      <p:pic>
        <p:nvPicPr>
          <p:cNvPr id="9" name="Obrázek 8" descr="Obsah obrázku země, exteriér, obloha, kámen&#10;&#10;Popis byl vytvořen automaticky">
            <a:extLst>
              <a:ext uri="{FF2B5EF4-FFF2-40B4-BE49-F238E27FC236}">
                <a16:creationId xmlns:a16="http://schemas.microsoft.com/office/drawing/2014/main" id="{65AEBCD7-F3B4-496D-9821-48F796429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" y="476656"/>
            <a:ext cx="2950010" cy="2212508"/>
          </a:xfrm>
          <a:prstGeom prst="rect">
            <a:avLst/>
          </a:prstGeom>
        </p:spPr>
      </p:pic>
      <p:pic>
        <p:nvPicPr>
          <p:cNvPr id="11" name="Obrázek 10" descr="Obsah obrázku voda, exteriér, obloha, řeka&#10;&#10;Popis byl vytvořen automaticky">
            <a:extLst>
              <a:ext uri="{FF2B5EF4-FFF2-40B4-BE49-F238E27FC236}">
                <a16:creationId xmlns:a16="http://schemas.microsoft.com/office/drawing/2014/main" id="{4FD99588-0555-4313-A9DB-510FC113F9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73" y="949110"/>
            <a:ext cx="2229977" cy="4831617"/>
          </a:xfrm>
          <a:prstGeom prst="rect">
            <a:avLst/>
          </a:prstGeom>
        </p:spPr>
      </p:pic>
      <p:pic>
        <p:nvPicPr>
          <p:cNvPr id="13" name="Obrázek 12" descr="Obsah obrázku obloha, exteriér, doprava, bagr&#10;&#10;Popis byl vytvořen automaticky">
            <a:extLst>
              <a:ext uri="{FF2B5EF4-FFF2-40B4-BE49-F238E27FC236}">
                <a16:creationId xmlns:a16="http://schemas.microsoft.com/office/drawing/2014/main" id="{1A2C71BE-6FAA-4F80-BBEC-78450AA562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21" y="949110"/>
            <a:ext cx="3312201" cy="2484151"/>
          </a:xfrm>
          <a:prstGeom prst="rect">
            <a:avLst/>
          </a:prstGeom>
        </p:spPr>
      </p:pic>
      <p:pic>
        <p:nvPicPr>
          <p:cNvPr id="15" name="Obrázek 14" descr="Obsah obrázku země, exteriér, skála, kámen&#10;&#10;Popis byl vytvořen automaticky">
            <a:extLst>
              <a:ext uri="{FF2B5EF4-FFF2-40B4-BE49-F238E27FC236}">
                <a16:creationId xmlns:a16="http://schemas.microsoft.com/office/drawing/2014/main" id="{34CFB9CB-DCB9-44C3-BCAF-132315714B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31" y="3171872"/>
            <a:ext cx="3204427" cy="240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16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B7A660A4-2C07-4D5E-A1FE-B308C3A273A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33168" y="-1"/>
            <a:ext cx="1260231" cy="468924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A47D478-7A9E-4C7E-8B65-13E3FB9E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2354095" cy="468924"/>
          </a:xfrm>
        </p:spPr>
        <p:txBody>
          <a:bodyPr/>
          <a:lstStyle/>
          <a:p>
            <a:r>
              <a:rPr lang="cs-CZ" sz="1800" dirty="0"/>
              <a:t>Realizace – část C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B5E553-4773-469F-BF0B-C7BF50BADD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1285" y="942189"/>
            <a:ext cx="1978287" cy="524391"/>
          </a:xfrm>
        </p:spPr>
        <p:txBody>
          <a:bodyPr/>
          <a:lstStyle/>
          <a:p>
            <a:r>
              <a:rPr lang="cs-CZ" dirty="0"/>
              <a:t>Pilíř P34 + P35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B6E0D40-1F2F-41A5-8023-969FF240D6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8325" y="118630"/>
            <a:ext cx="4493847" cy="677870"/>
          </a:xfrm>
        </p:spPr>
        <p:txBody>
          <a:bodyPr/>
          <a:lstStyle/>
          <a:p>
            <a:r>
              <a:rPr lang="cs-CZ" dirty="0"/>
              <a:t>Základy - podkladní beton, ubourání hlav pilot, armatura základu, ŽB základ</a:t>
            </a:r>
          </a:p>
          <a:p>
            <a:endParaRPr lang="cs-CZ" dirty="0"/>
          </a:p>
        </p:txBody>
      </p:sp>
      <p:pic>
        <p:nvPicPr>
          <p:cNvPr id="7" name="Obrázek 6" descr="Obsah obrázku plot, exteriér&#10;&#10;Popis byl vytvořen automaticky">
            <a:extLst>
              <a:ext uri="{FF2B5EF4-FFF2-40B4-BE49-F238E27FC236}">
                <a16:creationId xmlns:a16="http://schemas.microsoft.com/office/drawing/2014/main" id="{9B73BACB-1BB5-4DFE-B611-ECEC9A1C6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2" y="791665"/>
            <a:ext cx="2832607" cy="1593341"/>
          </a:xfrm>
          <a:prstGeom prst="rect">
            <a:avLst/>
          </a:prstGeom>
        </p:spPr>
      </p:pic>
      <p:pic>
        <p:nvPicPr>
          <p:cNvPr id="9" name="Obrázek 8" descr="Obsah obrázku exteriér, obloha, strom, čára&#10;&#10;Popis byl vytvořen automaticky">
            <a:extLst>
              <a:ext uri="{FF2B5EF4-FFF2-40B4-BE49-F238E27FC236}">
                <a16:creationId xmlns:a16="http://schemas.microsoft.com/office/drawing/2014/main" id="{0D6CA9DD-8992-44FA-9FED-0A27F0452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79" y="796500"/>
            <a:ext cx="2832606" cy="2124454"/>
          </a:xfrm>
          <a:prstGeom prst="rect">
            <a:avLst/>
          </a:prstGeom>
        </p:spPr>
      </p:pic>
      <p:pic>
        <p:nvPicPr>
          <p:cNvPr id="13" name="Obrázek 12" descr="Obsah obrázku exteriér, budova&#10;&#10;Popis byl vytvořen automaticky">
            <a:extLst>
              <a:ext uri="{FF2B5EF4-FFF2-40B4-BE49-F238E27FC236}">
                <a16:creationId xmlns:a16="http://schemas.microsoft.com/office/drawing/2014/main" id="{6FA97D50-E0EB-4B77-B0C7-7F024319B8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" y="2707748"/>
            <a:ext cx="2786744" cy="2090060"/>
          </a:xfrm>
          <a:prstGeom prst="rect">
            <a:avLst/>
          </a:prstGeom>
        </p:spPr>
      </p:pic>
      <p:pic>
        <p:nvPicPr>
          <p:cNvPr id="15" name="Obrázek 14" descr="Obsah obrázku exteriér&#10;&#10;Popis byl vytvořen automaticky">
            <a:extLst>
              <a:ext uri="{FF2B5EF4-FFF2-40B4-BE49-F238E27FC236}">
                <a16:creationId xmlns:a16="http://schemas.microsoft.com/office/drawing/2014/main" id="{CDE792B9-ED1C-4ADD-A2D9-ADAFDE158A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80" y="3506900"/>
            <a:ext cx="3290998" cy="1851187"/>
          </a:xfrm>
          <a:prstGeom prst="rect">
            <a:avLst/>
          </a:prstGeom>
        </p:spPr>
      </p:pic>
      <p:pic>
        <p:nvPicPr>
          <p:cNvPr id="17" name="Obrázek 16" descr="Obsah obrázku budova, exteriér, dřevěné, kámen&#10;&#10;Popis byl vytvořen automaticky">
            <a:extLst>
              <a:ext uri="{FF2B5EF4-FFF2-40B4-BE49-F238E27FC236}">
                <a16:creationId xmlns:a16="http://schemas.microsoft.com/office/drawing/2014/main" id="{1105D9DD-EA88-4510-8531-C3AA9EEAB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350" y="1021275"/>
            <a:ext cx="2820050" cy="2115038"/>
          </a:xfrm>
          <a:prstGeom prst="rect">
            <a:avLst/>
          </a:prstGeom>
        </p:spPr>
      </p:pic>
      <p:pic>
        <p:nvPicPr>
          <p:cNvPr id="19" name="Obrázek 18" descr="Obsah obrázku exteriér&#10;&#10;Popis byl vytvořen automaticky">
            <a:extLst>
              <a:ext uri="{FF2B5EF4-FFF2-40B4-BE49-F238E27FC236}">
                <a16:creationId xmlns:a16="http://schemas.microsoft.com/office/drawing/2014/main" id="{498FFDB9-1B7E-41EC-9EDB-D489F1A471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347" y="3243048"/>
            <a:ext cx="2820052" cy="2115039"/>
          </a:xfrm>
          <a:prstGeom prst="rect">
            <a:avLst/>
          </a:prstGeom>
        </p:spPr>
      </p:pic>
      <p:pic>
        <p:nvPicPr>
          <p:cNvPr id="21" name="Obrázek 20" descr="Obsah obrázku exteriér&#10;&#10;Popis byl vytvořen automaticky">
            <a:extLst>
              <a:ext uri="{FF2B5EF4-FFF2-40B4-BE49-F238E27FC236}">
                <a16:creationId xmlns:a16="http://schemas.microsoft.com/office/drawing/2014/main" id="{811FA751-024C-41B7-9976-D047023150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07" y="1612270"/>
            <a:ext cx="1536181" cy="273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99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866D10D-1356-454B-B52A-7A3996C312C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19896" y="-1"/>
            <a:ext cx="1273503" cy="252249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A5B661C-2575-4E84-A20C-34A3C87D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383277" cy="544750"/>
          </a:xfrm>
        </p:spPr>
        <p:txBody>
          <a:bodyPr/>
          <a:lstStyle/>
          <a:p>
            <a:r>
              <a:rPr lang="cs-CZ" sz="1800" dirty="0"/>
              <a:t>Realizace – část C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FF057BD-B28D-4D4A-9136-638F77BD4A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A870F27-5367-4BB1-A263-5861DF75D7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56234" y="343710"/>
            <a:ext cx="3963512" cy="452449"/>
          </a:xfrm>
        </p:spPr>
        <p:txBody>
          <a:bodyPr/>
          <a:lstStyle/>
          <a:p>
            <a:r>
              <a:rPr lang="cs-CZ" dirty="0"/>
              <a:t>Spodní stavba – pilíř P34 – 3 takty</a:t>
            </a:r>
          </a:p>
          <a:p>
            <a:endParaRPr lang="cs-CZ" dirty="0"/>
          </a:p>
        </p:txBody>
      </p:sp>
      <p:pic>
        <p:nvPicPr>
          <p:cNvPr id="7" name="Obrázek 6" descr="Obsah obrázku obloha, exteriér&#10;&#10;Popis byl vytvořen automaticky">
            <a:extLst>
              <a:ext uri="{FF2B5EF4-FFF2-40B4-BE49-F238E27FC236}">
                <a16:creationId xmlns:a16="http://schemas.microsoft.com/office/drawing/2014/main" id="{3B9D3BA6-978C-42B2-8442-04AC7B9C2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" y="796159"/>
            <a:ext cx="2803335" cy="1576876"/>
          </a:xfrm>
          <a:prstGeom prst="rect">
            <a:avLst/>
          </a:prstGeom>
        </p:spPr>
      </p:pic>
      <p:pic>
        <p:nvPicPr>
          <p:cNvPr id="9" name="Obrázek 8" descr="Obsah obrázku exteriér&#10;&#10;Popis byl vytvořen automaticky">
            <a:extLst>
              <a:ext uri="{FF2B5EF4-FFF2-40B4-BE49-F238E27FC236}">
                <a16:creationId xmlns:a16="http://schemas.microsoft.com/office/drawing/2014/main" id="{F5E9AB3B-0FD1-412D-9152-6C511854E7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" y="3006725"/>
            <a:ext cx="2803335" cy="2102502"/>
          </a:xfrm>
          <a:prstGeom prst="rect">
            <a:avLst/>
          </a:prstGeom>
        </p:spPr>
      </p:pic>
      <p:pic>
        <p:nvPicPr>
          <p:cNvPr id="11" name="Obrázek 10" descr="Obsah obrázku exteriér, loď&#10;&#10;Popis byl vytvořen automaticky">
            <a:extLst>
              <a:ext uri="{FF2B5EF4-FFF2-40B4-BE49-F238E27FC236}">
                <a16:creationId xmlns:a16="http://schemas.microsoft.com/office/drawing/2014/main" id="{F7538128-C376-4F01-8D67-4C5C229D9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52" y="796159"/>
            <a:ext cx="2424248" cy="4309776"/>
          </a:xfrm>
          <a:prstGeom prst="rect">
            <a:avLst/>
          </a:prstGeom>
        </p:spPr>
      </p:pic>
      <p:pic>
        <p:nvPicPr>
          <p:cNvPr id="17" name="Obrázek 16" descr="Obsah obrázku exteriér, obloha, věž&#10;&#10;Popis byl vytvořen automaticky">
            <a:extLst>
              <a:ext uri="{FF2B5EF4-FFF2-40B4-BE49-F238E27FC236}">
                <a16:creationId xmlns:a16="http://schemas.microsoft.com/office/drawing/2014/main" id="{0CF60037-9773-4FFF-B0A4-4F398AF8CC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864" y="796159"/>
            <a:ext cx="2636033" cy="4686280"/>
          </a:xfrm>
          <a:prstGeom prst="rect">
            <a:avLst/>
          </a:prstGeom>
        </p:spPr>
      </p:pic>
      <p:pic>
        <p:nvPicPr>
          <p:cNvPr id="19" name="Obrázek 18" descr="Obsah obrázku obloha, exteriér, budova, struktura&#10;&#10;Popis byl vytvořen automaticky">
            <a:extLst>
              <a:ext uri="{FF2B5EF4-FFF2-40B4-BE49-F238E27FC236}">
                <a16:creationId xmlns:a16="http://schemas.microsoft.com/office/drawing/2014/main" id="{9319CFC8-9247-4006-AACF-E50EB77A6E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93" y="796159"/>
            <a:ext cx="2424248" cy="43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09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04A7FAC-2F36-4CCC-94CE-016B04259E6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12014" y="-1"/>
            <a:ext cx="1281386" cy="268015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1892296-587F-40A2-85D7-78EC3FE4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2354095" cy="591972"/>
          </a:xfrm>
        </p:spPr>
        <p:txBody>
          <a:bodyPr/>
          <a:lstStyle/>
          <a:p>
            <a:r>
              <a:rPr lang="cs-CZ" sz="1800" dirty="0"/>
              <a:t>Realizace – část C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4975303-E337-4819-9F4A-927E3CC2AF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E0E8EAA-751E-4916-8497-D3CA304F24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54094" y="22174"/>
            <a:ext cx="2192916" cy="591972"/>
          </a:xfrm>
        </p:spPr>
        <p:txBody>
          <a:bodyPr/>
          <a:lstStyle/>
          <a:p>
            <a:r>
              <a:rPr lang="cs-CZ" dirty="0"/>
              <a:t>NK – zárodek P34 </a:t>
            </a:r>
          </a:p>
          <a:p>
            <a:endParaRPr lang="cs-CZ" dirty="0"/>
          </a:p>
        </p:txBody>
      </p:sp>
      <p:pic>
        <p:nvPicPr>
          <p:cNvPr id="7" name="Obrázek 6" descr="Obsah obrázku exteriér, obloha, země, budova&#10;&#10;Popis byl vytvořen automaticky">
            <a:extLst>
              <a:ext uri="{FF2B5EF4-FFF2-40B4-BE49-F238E27FC236}">
                <a16:creationId xmlns:a16="http://schemas.microsoft.com/office/drawing/2014/main" id="{5DA3B611-1161-433A-A9C9-C0E59AE37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972"/>
            <a:ext cx="1529254" cy="2718673"/>
          </a:xfrm>
          <a:prstGeom prst="rect">
            <a:avLst/>
          </a:prstGeom>
        </p:spPr>
      </p:pic>
      <p:pic>
        <p:nvPicPr>
          <p:cNvPr id="17" name="Obrázek 16" descr="Obsah obrázku exteriér, obloha, budova, věž&#10;&#10;Popis byl vytvořen automaticky">
            <a:extLst>
              <a:ext uri="{FF2B5EF4-FFF2-40B4-BE49-F238E27FC236}">
                <a16:creationId xmlns:a16="http://schemas.microsoft.com/office/drawing/2014/main" id="{73162978-A321-4B61-A486-0802090B2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46" y="591972"/>
            <a:ext cx="3097694" cy="1742452"/>
          </a:xfrm>
          <a:prstGeom prst="rect">
            <a:avLst/>
          </a:prstGeom>
        </p:spPr>
      </p:pic>
      <p:pic>
        <p:nvPicPr>
          <p:cNvPr id="23" name="Obrázek 22" descr="Obsah obrázku obloha, exteriér, tráva, den&#10;&#10;Popis byl vytvořen automaticky">
            <a:extLst>
              <a:ext uri="{FF2B5EF4-FFF2-40B4-BE49-F238E27FC236}">
                <a16:creationId xmlns:a16="http://schemas.microsoft.com/office/drawing/2014/main" id="{67E9F64D-382C-4CA0-8962-106319D52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40" y="421306"/>
            <a:ext cx="5990467" cy="3532154"/>
          </a:xfrm>
          <a:prstGeom prst="rect">
            <a:avLst/>
          </a:prstGeom>
        </p:spPr>
      </p:pic>
      <p:pic>
        <p:nvPicPr>
          <p:cNvPr id="25" name="Obrázek 24" descr="Obsah obrázku exteriér, země, obloha, budova&#10;&#10;Popis byl vytvořen automaticky">
            <a:extLst>
              <a:ext uri="{FF2B5EF4-FFF2-40B4-BE49-F238E27FC236}">
                <a16:creationId xmlns:a16="http://schemas.microsoft.com/office/drawing/2014/main" id="{AC017498-EBAB-45B9-BBFB-A9B64129D5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41" y="1182001"/>
            <a:ext cx="2431333" cy="4322370"/>
          </a:xfrm>
          <a:prstGeom prst="rect">
            <a:avLst/>
          </a:prstGeom>
        </p:spPr>
      </p:pic>
      <p:pic>
        <p:nvPicPr>
          <p:cNvPr id="29" name="Obrázek 28" descr="Obsah obrázku tráva, exteriér, obloha&#10;&#10;Popis byl vytvořen automaticky">
            <a:extLst>
              <a:ext uri="{FF2B5EF4-FFF2-40B4-BE49-F238E27FC236}">
                <a16:creationId xmlns:a16="http://schemas.microsoft.com/office/drawing/2014/main" id="{F5A40A8A-2811-4357-9439-B3E90EBE43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90" y="2989488"/>
            <a:ext cx="4470902" cy="2514882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3722DFC4-281A-40E0-B76D-3A7F9E53B4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733472"/>
            <a:ext cx="4625638" cy="26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19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2278BB2-35D2-4210-8620-6070E616071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51428" y="-1"/>
            <a:ext cx="1241972" cy="260132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7F3837E-536F-4470-80C8-CF63067A2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363821" cy="547042"/>
          </a:xfrm>
        </p:spPr>
        <p:txBody>
          <a:bodyPr/>
          <a:lstStyle/>
          <a:p>
            <a:r>
              <a:rPr lang="cs-CZ" sz="1800" dirty="0"/>
              <a:t>Realizace – část C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2A6714-74E7-4AD8-80B2-38B2FFD6E0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2521DE1-E197-4B56-83BD-AF4C9B2AED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8993" y="31010"/>
            <a:ext cx="2242897" cy="547042"/>
          </a:xfrm>
        </p:spPr>
        <p:txBody>
          <a:bodyPr/>
          <a:lstStyle/>
          <a:p>
            <a:r>
              <a:rPr lang="cs-CZ" dirty="0"/>
              <a:t>NK – vahadlo P34 </a:t>
            </a:r>
          </a:p>
          <a:p>
            <a:endParaRPr lang="cs-CZ" dirty="0"/>
          </a:p>
        </p:txBody>
      </p:sp>
      <p:pic>
        <p:nvPicPr>
          <p:cNvPr id="7" name="Obrázek 6" descr="Obsah obrázku obloha, tráva, exteriér&#10;&#10;Popis byl vytvořen automaticky">
            <a:extLst>
              <a:ext uri="{FF2B5EF4-FFF2-40B4-BE49-F238E27FC236}">
                <a16:creationId xmlns:a16="http://schemas.microsoft.com/office/drawing/2014/main" id="{875CE6F1-97D0-4674-9FB4-DBBEA9B1A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614"/>
            <a:ext cx="2635164" cy="1953829"/>
          </a:xfrm>
          <a:prstGeom prst="rect">
            <a:avLst/>
          </a:prstGeom>
        </p:spPr>
      </p:pic>
      <p:pic>
        <p:nvPicPr>
          <p:cNvPr id="13" name="Obrázek 12" descr="Obsah obrázku obloha, exteriér, jeřáb&#10;&#10;Popis byl vytvořen automaticky">
            <a:extLst>
              <a:ext uri="{FF2B5EF4-FFF2-40B4-BE49-F238E27FC236}">
                <a16:creationId xmlns:a16="http://schemas.microsoft.com/office/drawing/2014/main" id="{53E03125-8B70-447F-A37A-F3F0FE941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17" y="1025523"/>
            <a:ext cx="3473473" cy="1953829"/>
          </a:xfrm>
          <a:prstGeom prst="rect">
            <a:avLst/>
          </a:prstGeom>
        </p:spPr>
      </p:pic>
      <p:pic>
        <p:nvPicPr>
          <p:cNvPr id="15" name="Obrázek 14" descr="Obsah obrázku obloha, exteriér, tráva&#10;&#10;Popis byl vytvořen automaticky">
            <a:extLst>
              <a:ext uri="{FF2B5EF4-FFF2-40B4-BE49-F238E27FC236}">
                <a16:creationId xmlns:a16="http://schemas.microsoft.com/office/drawing/2014/main" id="{4BF8246A-9A15-4E48-BED1-09B478981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613" y="725613"/>
            <a:ext cx="3473474" cy="1953829"/>
          </a:xfrm>
          <a:prstGeom prst="rect">
            <a:avLst/>
          </a:prstGeom>
        </p:spPr>
      </p:pic>
      <p:pic>
        <p:nvPicPr>
          <p:cNvPr id="17" name="Obrázek 16" descr="Obsah obrázku obloha, exteriér, tráva, doprava&#10;&#10;Popis byl vytvořen automaticky">
            <a:extLst>
              <a:ext uri="{FF2B5EF4-FFF2-40B4-BE49-F238E27FC236}">
                <a16:creationId xmlns:a16="http://schemas.microsoft.com/office/drawing/2014/main" id="{2E913E11-86DD-464C-8026-A46DCA4951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79" y="1025522"/>
            <a:ext cx="3473473" cy="1953829"/>
          </a:xfrm>
          <a:prstGeom prst="rect">
            <a:avLst/>
          </a:prstGeom>
        </p:spPr>
      </p:pic>
      <p:pic>
        <p:nvPicPr>
          <p:cNvPr id="19" name="Obrázek 18" descr="Obsah obrázku exteriér, tráva, obloha, objekt v exteriéru&#10;&#10;Popis byl vytvořen automaticky">
            <a:extLst>
              <a:ext uri="{FF2B5EF4-FFF2-40B4-BE49-F238E27FC236}">
                <a16:creationId xmlns:a16="http://schemas.microsoft.com/office/drawing/2014/main" id="{08CA71F0-0391-4115-9944-F5A4DB3CAB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916"/>
            <a:ext cx="3906253" cy="2197267"/>
          </a:xfrm>
          <a:prstGeom prst="rect">
            <a:avLst/>
          </a:prstGeom>
        </p:spPr>
      </p:pic>
      <p:pic>
        <p:nvPicPr>
          <p:cNvPr id="23" name="Obrázek 22" descr="Obsah obrázku obloha, exteriér, jeřáb, cestování&#10;&#10;Popis byl vytvořen automaticky">
            <a:extLst>
              <a:ext uri="{FF2B5EF4-FFF2-40B4-BE49-F238E27FC236}">
                <a16:creationId xmlns:a16="http://schemas.microsoft.com/office/drawing/2014/main" id="{3E5B657F-15B4-41C9-A1F9-89246ECC51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30" y="3001579"/>
            <a:ext cx="3938591" cy="2215458"/>
          </a:xfrm>
          <a:prstGeom prst="rect">
            <a:avLst/>
          </a:prstGeom>
        </p:spPr>
      </p:pic>
      <p:pic>
        <p:nvPicPr>
          <p:cNvPr id="25" name="Obrázek 24" descr="Obsah obrázku obloha, exteriér, budova, most&#10;&#10;Popis byl vytvořen automaticky">
            <a:extLst>
              <a:ext uri="{FF2B5EF4-FFF2-40B4-BE49-F238E27FC236}">
                <a16:creationId xmlns:a16="http://schemas.microsoft.com/office/drawing/2014/main" id="{B80892EC-DA4D-4EB1-9878-8FD62189C8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197" y="3001580"/>
            <a:ext cx="2953943" cy="221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67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10FA854-19F5-44D1-A65E-B89992E4BA3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55284" y="-1"/>
            <a:ext cx="1238115" cy="223737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129C8AF-0B66-4DAD-B442-E58F8A8E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2344367" cy="447712"/>
          </a:xfrm>
        </p:spPr>
        <p:txBody>
          <a:bodyPr/>
          <a:lstStyle/>
          <a:p>
            <a:r>
              <a:rPr lang="cs-CZ" sz="1800" dirty="0"/>
              <a:t>Realizace – část C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712C0A-D54C-4309-AA2D-8B21D27EFA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862A59C-35F8-4997-89F1-812E9F24E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2969" y="57567"/>
            <a:ext cx="4013519" cy="428370"/>
          </a:xfrm>
        </p:spPr>
        <p:txBody>
          <a:bodyPr/>
          <a:lstStyle/>
          <a:p>
            <a:r>
              <a:rPr lang="cs-CZ" dirty="0"/>
              <a:t>Spodní stavba – pilíř P35 – 4 takty</a:t>
            </a:r>
          </a:p>
          <a:p>
            <a:endParaRPr lang="cs-CZ" dirty="0"/>
          </a:p>
        </p:txBody>
      </p:sp>
      <p:pic>
        <p:nvPicPr>
          <p:cNvPr id="7" name="Obrázek 6" descr="Obsah obrázku budova&#10;&#10;Popis byl vytvořen automaticky">
            <a:extLst>
              <a:ext uri="{FF2B5EF4-FFF2-40B4-BE49-F238E27FC236}">
                <a16:creationId xmlns:a16="http://schemas.microsoft.com/office/drawing/2014/main" id="{216F06EE-688F-48B0-96F7-BB9E98E99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712"/>
            <a:ext cx="1967502" cy="3497782"/>
          </a:xfrm>
          <a:prstGeom prst="rect">
            <a:avLst/>
          </a:prstGeom>
        </p:spPr>
      </p:pic>
      <p:pic>
        <p:nvPicPr>
          <p:cNvPr id="11" name="Obrázek 10" descr="Obsah obrázku obloha, exteriér, země, staré&#10;&#10;Popis byl vytvořen automaticky">
            <a:extLst>
              <a:ext uri="{FF2B5EF4-FFF2-40B4-BE49-F238E27FC236}">
                <a16:creationId xmlns:a16="http://schemas.microsoft.com/office/drawing/2014/main" id="{3EA49367-EE99-41BF-AE61-8E9C0B659F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12" y="2320925"/>
            <a:ext cx="2241974" cy="2989298"/>
          </a:xfrm>
          <a:prstGeom prst="rect">
            <a:avLst/>
          </a:prstGeom>
        </p:spPr>
      </p:pic>
      <p:pic>
        <p:nvPicPr>
          <p:cNvPr id="13" name="Obrázek 12" descr="Obsah obrázku exteriér, obloha, silnice&#10;&#10;Popis byl vytvořen automaticky">
            <a:extLst>
              <a:ext uri="{FF2B5EF4-FFF2-40B4-BE49-F238E27FC236}">
                <a16:creationId xmlns:a16="http://schemas.microsoft.com/office/drawing/2014/main" id="{D69FDB66-E199-4449-9B7A-3C43AA9A1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86" y="453454"/>
            <a:ext cx="2078680" cy="3695430"/>
          </a:xfrm>
          <a:prstGeom prst="rect">
            <a:avLst/>
          </a:prstGeom>
        </p:spPr>
      </p:pic>
      <p:pic>
        <p:nvPicPr>
          <p:cNvPr id="15" name="Obrázek 14" descr="Obsah obrázku exteriér, země, obloha, špína&#10;&#10;Popis byl vytvořen automaticky">
            <a:extLst>
              <a:ext uri="{FF2B5EF4-FFF2-40B4-BE49-F238E27FC236}">
                <a16:creationId xmlns:a16="http://schemas.microsoft.com/office/drawing/2014/main" id="{5FF70D79-7BA1-4E82-8031-5ADD82816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66" y="1347822"/>
            <a:ext cx="2228851" cy="3962401"/>
          </a:xfrm>
          <a:prstGeom prst="rect">
            <a:avLst/>
          </a:prstGeom>
        </p:spPr>
      </p:pic>
      <p:pic>
        <p:nvPicPr>
          <p:cNvPr id="17" name="Obrázek 16" descr="Obsah obrázku obloha, exteriér, země, špína&#10;&#10;Popis byl vytvořen automaticky">
            <a:extLst>
              <a:ext uri="{FF2B5EF4-FFF2-40B4-BE49-F238E27FC236}">
                <a16:creationId xmlns:a16="http://schemas.microsoft.com/office/drawing/2014/main" id="{2B4D91BD-24AF-4940-82A8-9AD295789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548" y="434421"/>
            <a:ext cx="2228851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79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9EB1AFB-119F-42F1-BD33-B78240CBB00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56614" y="-1"/>
            <a:ext cx="1236785" cy="226647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8C8315E-37EB-4779-9522-7F8E31E19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361064" cy="496112"/>
          </a:xfrm>
        </p:spPr>
        <p:txBody>
          <a:bodyPr/>
          <a:lstStyle/>
          <a:p>
            <a:r>
              <a:rPr lang="cs-CZ" sz="1800" dirty="0"/>
              <a:t>Realizace – část C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ED031F3-159C-4349-95A4-D49609E64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0D06F1C-0F4A-4695-A923-F3F5326247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87936" y="55297"/>
            <a:ext cx="2361064" cy="342697"/>
          </a:xfrm>
        </p:spPr>
        <p:txBody>
          <a:bodyPr/>
          <a:lstStyle/>
          <a:p>
            <a:r>
              <a:rPr lang="cs-CZ" dirty="0"/>
              <a:t>NK – zárodek P35 </a:t>
            </a:r>
          </a:p>
          <a:p>
            <a:endParaRPr lang="cs-CZ" dirty="0"/>
          </a:p>
        </p:txBody>
      </p:sp>
      <p:pic>
        <p:nvPicPr>
          <p:cNvPr id="7" name="Obrázek 6" descr="Obsah obrázku obloha, exteriér, země, den&#10;&#10;Popis byl vytvořen automaticky">
            <a:extLst>
              <a:ext uri="{FF2B5EF4-FFF2-40B4-BE49-F238E27FC236}">
                <a16:creationId xmlns:a16="http://schemas.microsoft.com/office/drawing/2014/main" id="{F76D2EB3-4B38-4936-AA04-4F23116B67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112"/>
            <a:ext cx="1926803" cy="3425427"/>
          </a:xfrm>
          <a:prstGeom prst="rect">
            <a:avLst/>
          </a:prstGeom>
        </p:spPr>
      </p:pic>
      <p:pic>
        <p:nvPicPr>
          <p:cNvPr id="9" name="Obrázek 8" descr="Obsah obrázku obloha, exteriér, den&#10;&#10;Popis byl vytvořen automaticky">
            <a:extLst>
              <a:ext uri="{FF2B5EF4-FFF2-40B4-BE49-F238E27FC236}">
                <a16:creationId xmlns:a16="http://schemas.microsoft.com/office/drawing/2014/main" id="{909EDEE3-DDD0-426F-B130-5BC0CBEF4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08" y="496111"/>
            <a:ext cx="4278520" cy="2406668"/>
          </a:xfrm>
          <a:prstGeom prst="rect">
            <a:avLst/>
          </a:prstGeom>
        </p:spPr>
      </p:pic>
      <p:pic>
        <p:nvPicPr>
          <p:cNvPr id="11" name="Obrázek 10" descr="Obsah obrázku obloha, exteriér&#10;&#10;Popis byl vytvořen automaticky">
            <a:extLst>
              <a:ext uri="{FF2B5EF4-FFF2-40B4-BE49-F238E27FC236}">
                <a16:creationId xmlns:a16="http://schemas.microsoft.com/office/drawing/2014/main" id="{BF74F511-59DC-48F0-9972-33165722AB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33" y="496112"/>
            <a:ext cx="2283267" cy="4059141"/>
          </a:xfrm>
          <a:prstGeom prst="rect">
            <a:avLst/>
          </a:prstGeom>
        </p:spPr>
      </p:pic>
      <p:pic>
        <p:nvPicPr>
          <p:cNvPr id="13" name="Obrázek 12" descr="Obsah obrázku obloha, země, exteriér, špína&#10;&#10;Popis byl vytvořen automaticky">
            <a:extLst>
              <a:ext uri="{FF2B5EF4-FFF2-40B4-BE49-F238E27FC236}">
                <a16:creationId xmlns:a16="http://schemas.microsoft.com/office/drawing/2014/main" id="{F0EC3727-F46F-4733-B45A-3C5023503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780"/>
            <a:ext cx="4319080" cy="2429483"/>
          </a:xfrm>
          <a:prstGeom prst="rect">
            <a:avLst/>
          </a:prstGeom>
        </p:spPr>
      </p:pic>
      <p:pic>
        <p:nvPicPr>
          <p:cNvPr id="15" name="Obrázek 14" descr="Obsah obrázku obloha, exteriér, jeřáb, cestování&#10;&#10;Popis byl vytvořen automaticky">
            <a:extLst>
              <a:ext uri="{FF2B5EF4-FFF2-40B4-BE49-F238E27FC236}">
                <a16:creationId xmlns:a16="http://schemas.microsoft.com/office/drawing/2014/main" id="{F240859F-C7A8-4FD2-A50F-309157215E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80" y="2902781"/>
            <a:ext cx="4319079" cy="24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89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EA05A44-4EF9-4190-80E9-7DCD50975ADF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4892430" cy="5265683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6436597A-0768-43FA-A1F5-0DFBA2062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659467" cy="587022"/>
          </a:xfrm>
        </p:spPr>
        <p:txBody>
          <a:bodyPr/>
          <a:lstStyle/>
          <a:p>
            <a:r>
              <a:rPr lang="cs-CZ" sz="1800" dirty="0"/>
              <a:t>Úvod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1D8B238-DB01-42C5-877B-D0EC2327E7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2432" y="3126377"/>
            <a:ext cx="4892430" cy="2344257"/>
          </a:xfrm>
        </p:spPr>
        <p:txBody>
          <a:bodyPr/>
          <a:lstStyle/>
          <a:p>
            <a:endParaRPr lang="cs-CZ" sz="1400" dirty="0"/>
          </a:p>
          <a:p>
            <a:r>
              <a:rPr lang="cs-CZ" sz="1200" dirty="0"/>
              <a:t>Zahájení stavby: </a:t>
            </a:r>
            <a:r>
              <a:rPr lang="cs-CZ" sz="1400" dirty="0"/>
              <a:t>04/2020</a:t>
            </a:r>
          </a:p>
          <a:p>
            <a:endParaRPr lang="cs-CZ" sz="1400" dirty="0"/>
          </a:p>
          <a:p>
            <a:r>
              <a:rPr lang="cs-CZ" sz="1200" dirty="0"/>
              <a:t>Dokončení stavby:</a:t>
            </a:r>
            <a:r>
              <a:rPr lang="cs-CZ" sz="1400" dirty="0"/>
              <a:t> 03/2023</a:t>
            </a:r>
          </a:p>
          <a:p>
            <a:endParaRPr lang="cs-CZ" sz="1400" dirty="0"/>
          </a:p>
          <a:p>
            <a:r>
              <a:rPr lang="cs-CZ" sz="1200" dirty="0"/>
              <a:t>Smlouva: </a:t>
            </a:r>
            <a:r>
              <a:rPr lang="cs-CZ" sz="1400" dirty="0"/>
              <a:t>měřený kontrakt</a:t>
            </a:r>
          </a:p>
          <a:p>
            <a:endParaRPr lang="cs-CZ" sz="1400" dirty="0"/>
          </a:p>
          <a:p>
            <a:r>
              <a:rPr lang="cs-CZ" sz="1200" dirty="0"/>
              <a:t>Předmět díla: </a:t>
            </a:r>
          </a:p>
          <a:p>
            <a:r>
              <a:rPr lang="cs-CZ" sz="1400" dirty="0"/>
              <a:t>komunikace dl.3,5km, estakáda dl.1,22 km, 3 okružní křižovatky, 4 mosty. 3 biokoridory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9F0B53F-7D66-47BE-A85F-AC2309DFE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2432" y="461108"/>
            <a:ext cx="5800968" cy="2274209"/>
          </a:xfrm>
        </p:spPr>
        <p:txBody>
          <a:bodyPr/>
          <a:lstStyle/>
          <a:p>
            <a:r>
              <a:rPr lang="cs-CZ" sz="1200" dirty="0"/>
              <a:t>Investor:</a:t>
            </a:r>
            <a:r>
              <a:rPr lang="cs-CZ" sz="1200" b="0" dirty="0"/>
              <a:t> 	</a:t>
            </a:r>
            <a:r>
              <a:rPr lang="cs-CZ" sz="1400" dirty="0"/>
              <a:t>- Správa a údržba silnic Plzeňského kraje </a:t>
            </a:r>
          </a:p>
          <a:p>
            <a:r>
              <a:rPr lang="cs-CZ" sz="1400" dirty="0"/>
              <a:t>                	- statutární město Plzeň</a:t>
            </a:r>
          </a:p>
          <a:p>
            <a:endParaRPr lang="cs-CZ" sz="1200" b="0" dirty="0"/>
          </a:p>
          <a:p>
            <a:r>
              <a:rPr lang="cs-CZ" sz="1200" dirty="0"/>
              <a:t>Generální zhotovitel stavby:   </a:t>
            </a:r>
          </a:p>
          <a:p>
            <a:r>
              <a:rPr lang="cs-CZ" sz="1200" b="0" dirty="0"/>
              <a:t>	</a:t>
            </a:r>
            <a:r>
              <a:rPr lang="cs-CZ" sz="1400" dirty="0"/>
              <a:t>Společnost MO Křimická – Karlovarská</a:t>
            </a:r>
          </a:p>
          <a:p>
            <a:r>
              <a:rPr lang="cs-CZ" sz="1400" dirty="0"/>
              <a:t>	sdružení METROSTAV a.s. a BERGER BOHEMIA a.s.</a:t>
            </a:r>
          </a:p>
          <a:p>
            <a:endParaRPr lang="cs-CZ" sz="1400" dirty="0"/>
          </a:p>
          <a:p>
            <a:r>
              <a:rPr lang="cs-CZ" sz="1200" dirty="0" err="1"/>
              <a:t>Tds</a:t>
            </a:r>
            <a:r>
              <a:rPr lang="cs-CZ" sz="1200" dirty="0"/>
              <a:t>:</a:t>
            </a:r>
            <a:r>
              <a:rPr lang="cs-CZ" sz="1200" b="0" dirty="0"/>
              <a:t>	</a:t>
            </a:r>
            <a:r>
              <a:rPr lang="cs-CZ" sz="1400" dirty="0"/>
              <a:t>- INGEM, WORING (MOSTY)</a:t>
            </a:r>
          </a:p>
          <a:p>
            <a:endParaRPr lang="cs-CZ" sz="1400" dirty="0"/>
          </a:p>
          <a:p>
            <a:r>
              <a:rPr lang="cs-CZ" sz="1200" dirty="0"/>
              <a:t>Projektant:</a:t>
            </a:r>
            <a:r>
              <a:rPr lang="cs-CZ" sz="1200" b="0" dirty="0"/>
              <a:t>	</a:t>
            </a:r>
            <a:r>
              <a:rPr lang="cs-CZ" sz="1400" dirty="0"/>
              <a:t>- TUBES </a:t>
            </a:r>
            <a:r>
              <a:rPr lang="cs-CZ" sz="1400" dirty="0" err="1"/>
              <a:t>spol.s</a:t>
            </a:r>
            <a:r>
              <a:rPr lang="cs-CZ" sz="1400" dirty="0"/>
              <a:t> r.o.</a:t>
            </a:r>
          </a:p>
          <a:p>
            <a:r>
              <a:rPr lang="cs-CZ" sz="1400" dirty="0"/>
              <a:t>	- V-CON, s.r.o.</a:t>
            </a:r>
          </a:p>
          <a:p>
            <a:endParaRPr lang="cs-CZ" sz="1200" b="0" dirty="0"/>
          </a:p>
          <a:p>
            <a:r>
              <a:rPr lang="cs-CZ" sz="1200" dirty="0"/>
              <a:t>Zhotovitel mostní estakády část B a C:  </a:t>
            </a:r>
            <a:r>
              <a:rPr lang="cs-CZ" sz="1400" dirty="0"/>
              <a:t>METROSTAV a.s. divize 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765D2EB-91BE-420E-8665-E2D555DD4B11}"/>
              </a:ext>
            </a:extLst>
          </p:cNvPr>
          <p:cNvSpPr txBox="1"/>
          <p:nvPr/>
        </p:nvSpPr>
        <p:spPr>
          <a:xfrm>
            <a:off x="9261231" y="0"/>
            <a:ext cx="1432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</p:txBody>
      </p:sp>
    </p:spTree>
    <p:extLst>
      <p:ext uri="{BB962C8B-B14F-4D97-AF65-F5344CB8AC3E}">
        <p14:creationId xmlns:p14="http://schemas.microsoft.com/office/powerpoint/2010/main" val="75992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1064D4E-5318-4598-924E-35E2B13055C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51428" y="-1"/>
            <a:ext cx="1241972" cy="228601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5232EA2-BC0A-475D-AB50-208858AF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2383278" cy="659551"/>
          </a:xfrm>
        </p:spPr>
        <p:txBody>
          <a:bodyPr/>
          <a:lstStyle/>
          <a:p>
            <a:r>
              <a:rPr lang="cs-CZ" sz="1800" dirty="0"/>
              <a:t>Realizace – část C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D4AE906-8ADC-40F9-B7E7-D9BDC35A1A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4D03EE2-3B06-412B-B6F1-97D86B27D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8352" y="298360"/>
            <a:ext cx="2296587" cy="428801"/>
          </a:xfrm>
        </p:spPr>
        <p:txBody>
          <a:bodyPr/>
          <a:lstStyle/>
          <a:p>
            <a:r>
              <a:rPr lang="cs-CZ" dirty="0"/>
              <a:t>NK – vahadlo P35 </a:t>
            </a:r>
          </a:p>
          <a:p>
            <a:endParaRPr lang="cs-CZ" dirty="0"/>
          </a:p>
        </p:txBody>
      </p:sp>
      <p:pic>
        <p:nvPicPr>
          <p:cNvPr id="7" name="Obrázek 6" descr="Obsah obrázku obloha, exteriér, tráva, budova&#10;&#10;Popis byl vytvořen automaticky">
            <a:extLst>
              <a:ext uri="{FF2B5EF4-FFF2-40B4-BE49-F238E27FC236}">
                <a16:creationId xmlns:a16="http://schemas.microsoft.com/office/drawing/2014/main" id="{E2906BEF-060F-45F0-92AF-FA4C0D6164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549"/>
            <a:ext cx="3661137" cy="2059389"/>
          </a:xfrm>
          <a:prstGeom prst="rect">
            <a:avLst/>
          </a:prstGeom>
        </p:spPr>
      </p:pic>
      <p:pic>
        <p:nvPicPr>
          <p:cNvPr id="9" name="Obrázek 8" descr="Obsah obrázku exteriér, obloha, řeka, jeřáb&#10;&#10;Popis byl vytvořen automaticky">
            <a:extLst>
              <a:ext uri="{FF2B5EF4-FFF2-40B4-BE49-F238E27FC236}">
                <a16:creationId xmlns:a16="http://schemas.microsoft.com/office/drawing/2014/main" id="{99079D7C-94F4-45D3-BE3B-B8F9D58D6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79" y="659548"/>
            <a:ext cx="3503886" cy="2059389"/>
          </a:xfrm>
          <a:prstGeom prst="rect">
            <a:avLst/>
          </a:prstGeom>
        </p:spPr>
      </p:pic>
      <p:pic>
        <p:nvPicPr>
          <p:cNvPr id="11" name="Obrázek 10" descr="Obsah obrázku exteriér, doprava, jeřáb&#10;&#10;Popis byl vytvořen automaticky">
            <a:extLst>
              <a:ext uri="{FF2B5EF4-FFF2-40B4-BE49-F238E27FC236}">
                <a16:creationId xmlns:a16="http://schemas.microsoft.com/office/drawing/2014/main" id="{642670C6-60C1-4E85-910E-044CEB91B6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69" y="654727"/>
            <a:ext cx="3706431" cy="2059389"/>
          </a:xfrm>
          <a:prstGeom prst="rect">
            <a:avLst/>
          </a:prstGeom>
        </p:spPr>
      </p:pic>
      <p:pic>
        <p:nvPicPr>
          <p:cNvPr id="13" name="Obrázek 12" descr="Obsah obrázku strom, exteriér, sníh, věž&#10;&#10;Popis byl vytvořen automaticky">
            <a:extLst>
              <a:ext uri="{FF2B5EF4-FFF2-40B4-BE49-F238E27FC236}">
                <a16:creationId xmlns:a16="http://schemas.microsoft.com/office/drawing/2014/main" id="{8F7CFBDD-8649-4A89-B7EF-89B7D17B94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5221"/>
            <a:ext cx="3661136" cy="2208679"/>
          </a:xfrm>
          <a:prstGeom prst="rect">
            <a:avLst/>
          </a:prstGeom>
        </p:spPr>
      </p:pic>
      <p:pic>
        <p:nvPicPr>
          <p:cNvPr id="17" name="Obrázek 16" descr="Obsah obrázku exteriér, obloha&#10;&#10;Popis byl vytvořen automaticky">
            <a:extLst>
              <a:ext uri="{FF2B5EF4-FFF2-40B4-BE49-F238E27FC236}">
                <a16:creationId xmlns:a16="http://schemas.microsoft.com/office/drawing/2014/main" id="{31D0575B-F364-4139-9C7B-B5B9C79CB3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136" y="3145221"/>
            <a:ext cx="3338754" cy="2208679"/>
          </a:xfrm>
          <a:prstGeom prst="rect">
            <a:avLst/>
          </a:prstGeom>
        </p:spPr>
      </p:pic>
      <p:pic>
        <p:nvPicPr>
          <p:cNvPr id="19" name="Obrázek 18" descr="Obsah obrázku obloha, exteriér, strom, jeřáb&#10;&#10;Popis byl vytvořen automaticky">
            <a:extLst>
              <a:ext uri="{FF2B5EF4-FFF2-40B4-BE49-F238E27FC236}">
                <a16:creationId xmlns:a16="http://schemas.microsoft.com/office/drawing/2014/main" id="{DB7FAAA7-1781-4958-B75F-57F259504A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90" y="3145065"/>
            <a:ext cx="3693510" cy="2208836"/>
          </a:xfrm>
          <a:prstGeom prst="rect">
            <a:avLst/>
          </a:prstGeom>
        </p:spPr>
      </p:pic>
      <p:pic>
        <p:nvPicPr>
          <p:cNvPr id="21" name="Obrázek 20" descr="Obsah obrázku obloha, exteriér, doprava, jeřáb&#10;&#10;Popis byl vytvořen automaticky">
            <a:extLst>
              <a:ext uri="{FF2B5EF4-FFF2-40B4-BE49-F238E27FC236}">
                <a16:creationId xmlns:a16="http://schemas.microsoft.com/office/drawing/2014/main" id="{4EDE9230-D2B7-465F-A119-A58DD856E2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24" y="2162264"/>
            <a:ext cx="2848603" cy="160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4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D0984D0-2CF6-4451-9805-EDFC9487B0A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27778" y="-1"/>
            <a:ext cx="1265621" cy="236484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F3DC08C-F610-46E0-BD61-6A55517AF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2344366" cy="525295"/>
          </a:xfrm>
        </p:spPr>
        <p:txBody>
          <a:bodyPr/>
          <a:lstStyle/>
          <a:p>
            <a:r>
              <a:rPr lang="cs-CZ" sz="1800" dirty="0"/>
              <a:t>Realizace – část C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2DF12B4-CB97-4761-A720-38B9BD159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A99C460-D12F-42FA-9FAF-C1132C0462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48646" y="47783"/>
            <a:ext cx="6994187" cy="429726"/>
          </a:xfrm>
        </p:spPr>
        <p:txBody>
          <a:bodyPr/>
          <a:lstStyle/>
          <a:p>
            <a:r>
              <a:rPr lang="cs-CZ" dirty="0"/>
              <a:t>NK – propojení vahadel, NK s pilířem P33 a s opěrou O36 </a:t>
            </a:r>
          </a:p>
          <a:p>
            <a:endParaRPr lang="cs-CZ" dirty="0"/>
          </a:p>
        </p:txBody>
      </p:sp>
      <p:pic>
        <p:nvPicPr>
          <p:cNvPr id="9" name="Obrázek 8" descr="Obsah obrázku obloha, exteriér, den&#10;&#10;Popis byl vytvořen automaticky">
            <a:extLst>
              <a:ext uri="{FF2B5EF4-FFF2-40B4-BE49-F238E27FC236}">
                <a16:creationId xmlns:a16="http://schemas.microsoft.com/office/drawing/2014/main" id="{2A8E1D06-6085-4D95-8E51-841E521F6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1025523"/>
            <a:ext cx="5345289" cy="3065354"/>
          </a:xfrm>
          <a:prstGeom prst="rect">
            <a:avLst/>
          </a:prstGeom>
        </p:spPr>
      </p:pic>
      <p:pic>
        <p:nvPicPr>
          <p:cNvPr id="13" name="Obrázek 12" descr="Obsah obrázku tráva, obloha, exteriér, budova&#10;&#10;Popis byl vytvořen automaticky">
            <a:extLst>
              <a:ext uri="{FF2B5EF4-FFF2-40B4-BE49-F238E27FC236}">
                <a16:creationId xmlns:a16="http://schemas.microsoft.com/office/drawing/2014/main" id="{D84DD525-1A47-44AB-960B-DDFE2A75D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118"/>
            <a:ext cx="4738501" cy="2665407"/>
          </a:xfrm>
          <a:prstGeom prst="rect">
            <a:avLst/>
          </a:prstGeom>
        </p:spPr>
      </p:pic>
      <p:pic>
        <p:nvPicPr>
          <p:cNvPr id="15" name="Obrázek 14" descr="Obsah obrázku obloha, exteriér, strom, den&#10;&#10;Popis byl vytvořen automaticky">
            <a:extLst>
              <a:ext uri="{FF2B5EF4-FFF2-40B4-BE49-F238E27FC236}">
                <a16:creationId xmlns:a16="http://schemas.microsoft.com/office/drawing/2014/main" id="{4C0C410B-239A-4471-9AB9-05B71853FC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82" y="1025522"/>
            <a:ext cx="3791014" cy="1995124"/>
          </a:xfrm>
          <a:prstGeom prst="rect">
            <a:avLst/>
          </a:prstGeom>
        </p:spPr>
      </p:pic>
      <p:pic>
        <p:nvPicPr>
          <p:cNvPr id="17" name="Obrázek 16" descr="Obsah obrázku obloha, exteriér, budova, kámen&#10;&#10;Popis byl vytvořen automaticky">
            <a:extLst>
              <a:ext uri="{FF2B5EF4-FFF2-40B4-BE49-F238E27FC236}">
                <a16:creationId xmlns:a16="http://schemas.microsoft.com/office/drawing/2014/main" id="{72A0D433-8025-42DB-AE30-9CDABC866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26" y="2973602"/>
            <a:ext cx="4190622" cy="2375066"/>
          </a:xfrm>
          <a:prstGeom prst="rect">
            <a:avLst/>
          </a:prstGeom>
        </p:spPr>
      </p:pic>
      <p:pic>
        <p:nvPicPr>
          <p:cNvPr id="19" name="Obrázek 18" descr="Obsah obrázku obloha, tráva, exteriér&#10;&#10;Popis byl vytvořen automaticky">
            <a:extLst>
              <a:ext uri="{FF2B5EF4-FFF2-40B4-BE49-F238E27FC236}">
                <a16:creationId xmlns:a16="http://schemas.microsoft.com/office/drawing/2014/main" id="{A54B0070-1AEA-45E7-999D-E27B9BFCA6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3603"/>
            <a:ext cx="3166755" cy="2375066"/>
          </a:xfrm>
          <a:prstGeom prst="rect">
            <a:avLst/>
          </a:prstGeom>
        </p:spPr>
      </p:pic>
      <p:pic>
        <p:nvPicPr>
          <p:cNvPr id="21" name="Obrázek 20" descr="Obsah obrázku exteriér, obloha, budova&#10;&#10;Popis byl vytvořen automaticky">
            <a:extLst>
              <a:ext uri="{FF2B5EF4-FFF2-40B4-BE49-F238E27FC236}">
                <a16:creationId xmlns:a16="http://schemas.microsoft.com/office/drawing/2014/main" id="{5740A6C6-3C12-4D6B-94CA-6717632CBD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996" y="2973602"/>
            <a:ext cx="3720993" cy="23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39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6D7D4E9-F0CC-4470-B66A-A9A45280AC7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55284" y="-1"/>
            <a:ext cx="1238115" cy="286789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B651E1D-038E-48A1-97D9-C3CF17D1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062926" cy="544750"/>
          </a:xfrm>
        </p:spPr>
        <p:txBody>
          <a:bodyPr/>
          <a:lstStyle/>
          <a:p>
            <a:r>
              <a:rPr lang="cs-CZ" sz="1800" dirty="0"/>
              <a:t>Realizace - příslušenství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D246741-A0EA-4FAB-BE81-4C2FC1C9F1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33C74F9-F76A-45F1-9DAE-7EA5C324B7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87782" y="75225"/>
            <a:ext cx="5749214" cy="303886"/>
          </a:xfrm>
        </p:spPr>
        <p:txBody>
          <a:bodyPr/>
          <a:lstStyle/>
          <a:p>
            <a:r>
              <a:rPr lang="cs-CZ" sz="1600" dirty="0"/>
              <a:t>ŘÍMSY, IZOLACE, DREN.PROUŽEK, OCHRANA IZOL.-LA </a:t>
            </a:r>
          </a:p>
          <a:p>
            <a:endParaRPr lang="cs-CZ" dirty="0"/>
          </a:p>
        </p:txBody>
      </p:sp>
      <p:pic>
        <p:nvPicPr>
          <p:cNvPr id="9" name="Obrázek 8" descr="Obsah obrázku papírnictví, obálka&#10;&#10;Popis byl vytvořen automaticky">
            <a:extLst>
              <a:ext uri="{FF2B5EF4-FFF2-40B4-BE49-F238E27FC236}">
                <a16:creationId xmlns:a16="http://schemas.microsoft.com/office/drawing/2014/main" id="{E7822091-BFF4-4C5B-A656-6F0774D3B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0102" y="3205901"/>
            <a:ext cx="2465260" cy="1848945"/>
          </a:xfrm>
          <a:prstGeom prst="rect">
            <a:avLst/>
          </a:prstGeom>
        </p:spPr>
      </p:pic>
      <p:pic>
        <p:nvPicPr>
          <p:cNvPr id="13" name="Obrázek 12" descr="Obsah obrázku tráva, obloha, exteriér, směr&#10;&#10;Popis byl vytvořen automaticky">
            <a:extLst>
              <a:ext uri="{FF2B5EF4-FFF2-40B4-BE49-F238E27FC236}">
                <a16:creationId xmlns:a16="http://schemas.microsoft.com/office/drawing/2014/main" id="{F6160EAE-01FD-4D50-9A21-3ADD8A01D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2" y="774432"/>
            <a:ext cx="1647496" cy="1221527"/>
          </a:xfrm>
          <a:prstGeom prst="rect">
            <a:avLst/>
          </a:prstGeom>
        </p:spPr>
      </p:pic>
      <p:pic>
        <p:nvPicPr>
          <p:cNvPr id="15" name="Obrázek 14" descr="Obsah obrázku exteriér, obloha, země&#10;&#10;Popis byl vytvořen automaticky">
            <a:extLst>
              <a:ext uri="{FF2B5EF4-FFF2-40B4-BE49-F238E27FC236}">
                <a16:creationId xmlns:a16="http://schemas.microsoft.com/office/drawing/2014/main" id="{6998C482-9F27-4AF7-BA88-1174D20696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2" y="2103379"/>
            <a:ext cx="1647497" cy="2928883"/>
          </a:xfrm>
          <a:prstGeom prst="rect">
            <a:avLst/>
          </a:prstGeom>
        </p:spPr>
      </p:pic>
      <p:pic>
        <p:nvPicPr>
          <p:cNvPr id="17" name="Obrázek 16" descr="Obsah obrázku exteriér, stopa, oranžová&#10;&#10;Popis byl vytvořen automaticky">
            <a:extLst>
              <a:ext uri="{FF2B5EF4-FFF2-40B4-BE49-F238E27FC236}">
                <a16:creationId xmlns:a16="http://schemas.microsoft.com/office/drawing/2014/main" id="{D8F700D9-23F3-4539-B8BE-E04A1F9A6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61" y="544750"/>
            <a:ext cx="1277694" cy="2271456"/>
          </a:xfrm>
          <a:prstGeom prst="rect">
            <a:avLst/>
          </a:prstGeom>
        </p:spPr>
      </p:pic>
      <p:pic>
        <p:nvPicPr>
          <p:cNvPr id="19" name="Obrázek 18" descr="Obsah obrázku exteriér, obloha, země, směr&#10;&#10;Popis byl vytvořen automaticky">
            <a:extLst>
              <a:ext uri="{FF2B5EF4-FFF2-40B4-BE49-F238E27FC236}">
                <a16:creationId xmlns:a16="http://schemas.microsoft.com/office/drawing/2014/main" id="{EA9B4FB5-04F5-46AD-98CC-AE8A7E12CB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926" y="544750"/>
            <a:ext cx="3062926" cy="2270991"/>
          </a:xfrm>
          <a:prstGeom prst="rect">
            <a:avLst/>
          </a:prstGeom>
        </p:spPr>
      </p:pic>
      <p:pic>
        <p:nvPicPr>
          <p:cNvPr id="25" name="Obrázek 24" descr="Obsah obrázku exteriér&#10;&#10;Popis byl vytvořen automaticky">
            <a:extLst>
              <a:ext uri="{FF2B5EF4-FFF2-40B4-BE49-F238E27FC236}">
                <a16:creationId xmlns:a16="http://schemas.microsoft.com/office/drawing/2014/main" id="{5E047985-59D1-44CC-9FEA-8EED218E7B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4089" y="1973589"/>
            <a:ext cx="3287011" cy="1848944"/>
          </a:xfrm>
          <a:prstGeom prst="rect">
            <a:avLst/>
          </a:prstGeom>
        </p:spPr>
      </p:pic>
      <p:pic>
        <p:nvPicPr>
          <p:cNvPr id="27" name="Obrázek 26" descr="Obsah obrázku exteriér, obloha, směr, beton&#10;&#10;Popis byl vytvořen automaticky">
            <a:extLst>
              <a:ext uri="{FF2B5EF4-FFF2-40B4-BE49-F238E27FC236}">
                <a16:creationId xmlns:a16="http://schemas.microsoft.com/office/drawing/2014/main" id="{3F0556E8-446A-4EE7-9DBD-CF3493ED3D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89" y="544750"/>
            <a:ext cx="3062926" cy="2270991"/>
          </a:xfrm>
          <a:prstGeom prst="rect">
            <a:avLst/>
          </a:prstGeom>
        </p:spPr>
      </p:pic>
      <p:pic>
        <p:nvPicPr>
          <p:cNvPr id="29" name="Obrázek 28" descr="Obsah obrázku exteriér, obloha, tráva, silnice&#10;&#10;Popis byl vytvořen automaticky">
            <a:extLst>
              <a:ext uri="{FF2B5EF4-FFF2-40B4-BE49-F238E27FC236}">
                <a16:creationId xmlns:a16="http://schemas.microsoft.com/office/drawing/2014/main" id="{EDAB5CDC-2AE5-4212-826A-B71C6A34E6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30" y="2897278"/>
            <a:ext cx="3287631" cy="2465724"/>
          </a:xfrm>
          <a:prstGeom prst="rect">
            <a:avLst/>
          </a:prstGeom>
        </p:spPr>
      </p:pic>
      <p:pic>
        <p:nvPicPr>
          <p:cNvPr id="31" name="Obrázek 30" descr="Obsah obrázku obloha, exteriér, silnice, země&#10;&#10;Popis byl vytvořen automaticky">
            <a:extLst>
              <a:ext uri="{FF2B5EF4-FFF2-40B4-BE49-F238E27FC236}">
                <a16:creationId xmlns:a16="http://schemas.microsoft.com/office/drawing/2014/main" id="{506A482A-E913-4318-9B0A-E30703D4B2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49" y="2898843"/>
            <a:ext cx="3524867" cy="2483507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0EAFE416-064C-484C-9D2B-85AB876D3D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01" y="4375715"/>
            <a:ext cx="1319842" cy="97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35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81D8004-2818-4BE1-AA13-4A05B74882F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40090" y="-1"/>
            <a:ext cx="1253309" cy="287384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35C637E-D0D6-487B-A459-B646E2287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3044758" cy="564205"/>
          </a:xfrm>
        </p:spPr>
        <p:txBody>
          <a:bodyPr/>
          <a:lstStyle/>
          <a:p>
            <a:r>
              <a:rPr lang="cs-CZ" sz="1800" dirty="0"/>
              <a:t>Realizace - příslušenství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74F624-373F-45DD-9E80-35EFBFB988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771807-D3EA-4DC4-AF04-A8A25DE0DD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4757" y="118188"/>
            <a:ext cx="6468894" cy="446016"/>
          </a:xfrm>
        </p:spPr>
        <p:txBody>
          <a:bodyPr/>
          <a:lstStyle/>
          <a:p>
            <a:r>
              <a:rPr lang="cs-CZ" sz="1600" dirty="0"/>
              <a:t>MDZ, PŘECHOD OBLAST O36, ODVODNĚNÍ, TERÉNNÍ ÚPRAVY</a:t>
            </a:r>
          </a:p>
        </p:txBody>
      </p:sp>
      <p:pic>
        <p:nvPicPr>
          <p:cNvPr id="7" name="Obrázek 6" descr="Obsah obrázku země, exteriér, špína, písečné&#10;&#10;Popis byl vytvořen automaticky">
            <a:extLst>
              <a:ext uri="{FF2B5EF4-FFF2-40B4-BE49-F238E27FC236}">
                <a16:creationId xmlns:a16="http://schemas.microsoft.com/office/drawing/2014/main" id="{D227E8D9-94DA-4C12-A6C0-D67C1FDB0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169" y="3179145"/>
            <a:ext cx="2940231" cy="2180020"/>
          </a:xfrm>
          <a:prstGeom prst="rect">
            <a:avLst/>
          </a:prstGeom>
        </p:spPr>
      </p:pic>
      <p:pic>
        <p:nvPicPr>
          <p:cNvPr id="9" name="Obrázek 8" descr="Obsah obrázku obloha, exteriér, pobřeží, den&#10;&#10;Popis byl vytvořen automaticky">
            <a:extLst>
              <a:ext uri="{FF2B5EF4-FFF2-40B4-BE49-F238E27FC236}">
                <a16:creationId xmlns:a16="http://schemas.microsoft.com/office/drawing/2014/main" id="{2C252695-0541-426E-92A8-35FA82492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65" y="600386"/>
            <a:ext cx="3266680" cy="2450011"/>
          </a:xfrm>
          <a:prstGeom prst="rect">
            <a:avLst/>
          </a:prstGeom>
        </p:spPr>
      </p:pic>
      <p:pic>
        <p:nvPicPr>
          <p:cNvPr id="11" name="Obrázek 10" descr="Obsah obrázku budova&#10;&#10;Popis byl vytvořen automaticky">
            <a:extLst>
              <a:ext uri="{FF2B5EF4-FFF2-40B4-BE49-F238E27FC236}">
                <a16:creationId xmlns:a16="http://schemas.microsoft.com/office/drawing/2014/main" id="{5BC65A5C-E01B-4CF3-95BE-BE2FFBEDDA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2263" y="857527"/>
            <a:ext cx="2118935" cy="1589201"/>
          </a:xfrm>
          <a:prstGeom prst="rect">
            <a:avLst/>
          </a:prstGeom>
        </p:spPr>
      </p:pic>
      <p:pic>
        <p:nvPicPr>
          <p:cNvPr id="13" name="Obrázek 12" descr="Obsah obrázku exteriér, obloha, země&#10;&#10;Popis byl vytvořen automaticky">
            <a:extLst>
              <a:ext uri="{FF2B5EF4-FFF2-40B4-BE49-F238E27FC236}">
                <a16:creationId xmlns:a16="http://schemas.microsoft.com/office/drawing/2014/main" id="{4232C76D-F717-4F47-B7D5-4E06204543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50" y="592660"/>
            <a:ext cx="2825247" cy="2118935"/>
          </a:xfrm>
          <a:prstGeom prst="rect">
            <a:avLst/>
          </a:prstGeom>
        </p:spPr>
      </p:pic>
      <p:pic>
        <p:nvPicPr>
          <p:cNvPr id="17" name="Obrázek 16" descr="Obsah obrázku exteriér, země, prázdné, beton&#10;&#10;Popis byl vytvořen automaticky">
            <a:extLst>
              <a:ext uri="{FF2B5EF4-FFF2-40B4-BE49-F238E27FC236}">
                <a16:creationId xmlns:a16="http://schemas.microsoft.com/office/drawing/2014/main" id="{29C73549-85A4-4220-ABEE-5BCA5E6EF2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54" y="600386"/>
            <a:ext cx="2833554" cy="2125166"/>
          </a:xfrm>
          <a:prstGeom prst="rect">
            <a:avLst/>
          </a:prstGeom>
        </p:spPr>
      </p:pic>
      <p:pic>
        <p:nvPicPr>
          <p:cNvPr id="19" name="Obrázek 18" descr="Obsah obrázku exteriér, skála, kámen, stoh&#10;&#10;Popis byl vytvořen automaticky">
            <a:extLst>
              <a:ext uri="{FF2B5EF4-FFF2-40B4-BE49-F238E27FC236}">
                <a16:creationId xmlns:a16="http://schemas.microsoft.com/office/drawing/2014/main" id="{FB1C953E-9B9D-434F-B8DF-32D76CBA7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80" y="3186871"/>
            <a:ext cx="2940231" cy="2180019"/>
          </a:xfrm>
          <a:prstGeom prst="rect">
            <a:avLst/>
          </a:prstGeom>
        </p:spPr>
      </p:pic>
      <p:pic>
        <p:nvPicPr>
          <p:cNvPr id="21" name="Obrázek 20" descr="Obsah obrázku exteriér, země, špína, kámen&#10;&#10;Popis byl vytvořen automaticky">
            <a:extLst>
              <a:ext uri="{FF2B5EF4-FFF2-40B4-BE49-F238E27FC236}">
                <a16:creationId xmlns:a16="http://schemas.microsoft.com/office/drawing/2014/main" id="{3415BD7F-465D-4E5B-8418-80706C380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97" y="3190507"/>
            <a:ext cx="2940231" cy="2180019"/>
          </a:xfrm>
          <a:prstGeom prst="rect">
            <a:avLst/>
          </a:prstGeom>
        </p:spPr>
      </p:pic>
      <p:pic>
        <p:nvPicPr>
          <p:cNvPr id="23" name="Obrázek 22" descr="Obsah obrázku země, exteriér, špína&#10;&#10;Popis byl vytvořen automaticky">
            <a:extLst>
              <a:ext uri="{FF2B5EF4-FFF2-40B4-BE49-F238E27FC236}">
                <a16:creationId xmlns:a16="http://schemas.microsoft.com/office/drawing/2014/main" id="{2B8823C0-EED7-42D8-9425-1835848F10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6" y="3179146"/>
            <a:ext cx="2940231" cy="21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36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8CF80DD-1364-4F11-B74C-4BA30FD8BA6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48800" y="-1"/>
            <a:ext cx="1244600" cy="269967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3AB7099-9356-4FC9-9D19-B86207D30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454331" cy="513807"/>
          </a:xfrm>
        </p:spPr>
        <p:txBody>
          <a:bodyPr/>
          <a:lstStyle/>
          <a:p>
            <a:r>
              <a:rPr lang="cs-CZ" sz="1800" dirty="0"/>
              <a:t>Realizace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016C61-2922-46FC-BA4F-BAD68B7049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4CB174B-C45E-41C3-9269-F8D3F4D72C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Obsah obrázku obloha, exteriér, budova&#10;&#10;Popis byl vytvořen automaticky">
            <a:extLst>
              <a:ext uri="{FF2B5EF4-FFF2-40B4-BE49-F238E27FC236}">
                <a16:creationId xmlns:a16="http://schemas.microsoft.com/office/drawing/2014/main" id="{D020019E-B229-4DDC-9E3D-2BAAA3A14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953" y="392369"/>
            <a:ext cx="3718447" cy="4957929"/>
          </a:xfrm>
          <a:prstGeom prst="rect">
            <a:avLst/>
          </a:prstGeom>
        </p:spPr>
      </p:pic>
      <p:pic>
        <p:nvPicPr>
          <p:cNvPr id="9" name="Obrázek 8" descr="Obsah obrázku země, obloha, exteriér, budova&#10;&#10;Popis byl vytvořen automaticky">
            <a:extLst>
              <a:ext uri="{FF2B5EF4-FFF2-40B4-BE49-F238E27FC236}">
                <a16:creationId xmlns:a16="http://schemas.microsoft.com/office/drawing/2014/main" id="{2801A6F7-6EB8-4139-BAB4-C81C93448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707"/>
            <a:ext cx="3612444" cy="4816592"/>
          </a:xfrm>
          <a:prstGeom prst="rect">
            <a:avLst/>
          </a:prstGeom>
        </p:spPr>
      </p:pic>
      <p:pic>
        <p:nvPicPr>
          <p:cNvPr id="11" name="Obrázek 10" descr="Obsah obrázku tráva, obloha, exteriér, příroda&#10;&#10;Popis byl vytvořen automaticky">
            <a:extLst>
              <a:ext uri="{FF2B5EF4-FFF2-40B4-BE49-F238E27FC236}">
                <a16:creationId xmlns:a16="http://schemas.microsoft.com/office/drawing/2014/main" id="{B54753A3-D4D1-4DFD-A1E5-297863C73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1" y="134982"/>
            <a:ext cx="4150619" cy="2767079"/>
          </a:xfrm>
          <a:prstGeom prst="rect">
            <a:avLst/>
          </a:prstGeom>
        </p:spPr>
      </p:pic>
      <p:pic>
        <p:nvPicPr>
          <p:cNvPr id="15" name="Obrázek 14" descr="Obsah obrázku exteriér, obloha&#10;&#10;Popis byl vytvořen automaticky">
            <a:extLst>
              <a:ext uri="{FF2B5EF4-FFF2-40B4-BE49-F238E27FC236}">
                <a16:creationId xmlns:a16="http://schemas.microsoft.com/office/drawing/2014/main" id="{105956BF-D3B9-4582-AC73-C3365C8359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29" y="2883367"/>
            <a:ext cx="3493911" cy="246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57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D3B5C52-542C-49F2-B42E-27157F1DB5A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12224" y="-1"/>
            <a:ext cx="1281176" cy="25603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827185A-6738-4620-B976-07C510DC8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90"/>
            <a:ext cx="1457325" cy="519685"/>
          </a:xfrm>
        </p:spPr>
        <p:txBody>
          <a:bodyPr/>
          <a:lstStyle/>
          <a:p>
            <a:r>
              <a:rPr lang="cs-CZ" sz="1800" dirty="0"/>
              <a:t>Realizace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84A2F18-A6AC-492B-B72D-DEAB17E2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451" y="5342615"/>
            <a:ext cx="3138497" cy="362235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F815214-57BC-460C-9A83-19E86AAB81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" name="Obrázek 10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706F99E8-9567-41CA-9C72-953050734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4" y="523875"/>
            <a:ext cx="9561910" cy="481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7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E2D4CE4-DDEC-45E0-8579-8BE0BBBA4BA8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F2D2DE7-4778-42B1-BF49-2D378278F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0E6993-5175-4D18-B4BA-5715EEE6D3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0063DB0-2863-410F-A441-260A8F3121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334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D2960CB-FE62-459F-BD23-717C07AD12AA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604"/>
            <a:ext cx="7567470" cy="3705617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2E4144D9-6DC3-425D-AA99-F7D599FD3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2325510" cy="543911"/>
          </a:xfrm>
        </p:spPr>
        <p:txBody>
          <a:bodyPr/>
          <a:lstStyle/>
          <a:p>
            <a:r>
              <a:rPr lang="cs-CZ" sz="1800" dirty="0"/>
              <a:t>Estakáda - část B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767466-F261-4B2C-B8B1-518D2B269A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81" y="4840014"/>
            <a:ext cx="5451108" cy="433552"/>
          </a:xfrm>
        </p:spPr>
        <p:txBody>
          <a:bodyPr/>
          <a:lstStyle/>
          <a:p>
            <a:r>
              <a:rPr lang="cs-CZ" sz="1200" dirty="0"/>
              <a:t>16 polí,  dl.513m, </a:t>
            </a:r>
            <a:r>
              <a:rPr lang="cs-CZ" sz="1200" dirty="0" err="1"/>
              <a:t>jednotrám.předp.kce</a:t>
            </a:r>
            <a:endParaRPr lang="cs-CZ" sz="12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DF0EDD4-1830-4C5A-BF40-D298B2EF82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6930" y="102477"/>
            <a:ext cx="1568670" cy="44143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96D5F36-4711-47B1-AE62-3188E4DBC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61" y="2486578"/>
            <a:ext cx="2744664" cy="257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81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DA3115B-7311-4636-8151-51581086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368732" cy="566057"/>
          </a:xfrm>
        </p:spPr>
        <p:txBody>
          <a:bodyPr/>
          <a:lstStyle/>
          <a:p>
            <a:r>
              <a:rPr lang="cs-CZ" sz="1800" dirty="0"/>
              <a:t>Realizace – část B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44538B-B9F5-49A7-95F2-E48874219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8234" y="0"/>
            <a:ext cx="1565166" cy="449317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19952B2-7930-48F0-910D-D58F6F885A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1616" y="117619"/>
            <a:ext cx="5849941" cy="1025525"/>
          </a:xfrm>
        </p:spPr>
        <p:txBody>
          <a:bodyPr/>
          <a:lstStyle/>
          <a:p>
            <a:r>
              <a:rPr lang="cs-CZ" dirty="0"/>
              <a:t>ZAHÁJENÍ – 07/2020 </a:t>
            </a:r>
          </a:p>
          <a:p>
            <a:r>
              <a:rPr lang="cs-CZ" dirty="0"/>
              <a:t>Hlubinné založení - šablona pro piloty, piloty, </a:t>
            </a:r>
            <a:r>
              <a:rPr lang="cs-CZ" dirty="0" err="1"/>
              <a:t>larsenová</a:t>
            </a:r>
            <a:r>
              <a:rPr lang="cs-CZ" dirty="0"/>
              <a:t> jímka, výkop</a:t>
            </a:r>
          </a:p>
        </p:txBody>
      </p:sp>
      <p:pic>
        <p:nvPicPr>
          <p:cNvPr id="11" name="Zástupný obsah 10" descr="Obsah obrázku obloha, exteriér, doprava&#10;&#10;Popis byl vytvořen automaticky">
            <a:extLst>
              <a:ext uri="{FF2B5EF4-FFF2-40B4-BE49-F238E27FC236}">
                <a16:creationId xmlns:a16="http://schemas.microsoft.com/office/drawing/2014/main" id="{0ABE7EC3-3EF9-4264-B36F-78CEEDA54D4D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" y="630381"/>
            <a:ext cx="2687660" cy="2015745"/>
          </a:xfrm>
        </p:spPr>
      </p:pic>
      <p:pic>
        <p:nvPicPr>
          <p:cNvPr id="13" name="Obrázek 12" descr="Obsah obrázku exteriér&#10;&#10;Popis byl vytvořen automaticky">
            <a:extLst>
              <a:ext uri="{FF2B5EF4-FFF2-40B4-BE49-F238E27FC236}">
                <a16:creationId xmlns:a16="http://schemas.microsoft.com/office/drawing/2014/main" id="{6C7535D8-7BF2-47AC-8F05-06A054917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2748" y="2681952"/>
            <a:ext cx="3025941" cy="2269456"/>
          </a:xfrm>
          <a:prstGeom prst="rect">
            <a:avLst/>
          </a:prstGeom>
        </p:spPr>
      </p:pic>
      <p:pic>
        <p:nvPicPr>
          <p:cNvPr id="15" name="Obrázek 14" descr="Obsah obrázku exteriér, země, skála, hora&#10;&#10;Popis byl vytvořen automaticky">
            <a:extLst>
              <a:ext uri="{FF2B5EF4-FFF2-40B4-BE49-F238E27FC236}">
                <a16:creationId xmlns:a16="http://schemas.microsoft.com/office/drawing/2014/main" id="{BDF437A2-3CEE-45CF-A524-68570EB18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371" y="1143144"/>
            <a:ext cx="2879071" cy="2048592"/>
          </a:xfrm>
          <a:prstGeom prst="rect">
            <a:avLst/>
          </a:prstGeom>
        </p:spPr>
      </p:pic>
      <p:pic>
        <p:nvPicPr>
          <p:cNvPr id="17" name="Obrázek 16" descr="Obsah obrázku exteriér, obloha, hora, skála&#10;&#10;Popis byl vytvořen automaticky">
            <a:extLst>
              <a:ext uri="{FF2B5EF4-FFF2-40B4-BE49-F238E27FC236}">
                <a16:creationId xmlns:a16="http://schemas.microsoft.com/office/drawing/2014/main" id="{D4DEDE70-A822-47B1-83E9-D2A78DE4DF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6" y="2169354"/>
            <a:ext cx="2520381" cy="316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2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A773ABF-8414-4DB4-9B54-EF10E6097C77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814"/>
            <a:ext cx="2265162" cy="3020216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9404F6-69E0-4895-98A9-C661565FA1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9" y="1"/>
            <a:ext cx="1549399" cy="472966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5E339B4-7BDB-4463-B180-389B7EFA11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10361" y="649244"/>
            <a:ext cx="6033319" cy="607507"/>
          </a:xfrm>
        </p:spPr>
        <p:txBody>
          <a:bodyPr/>
          <a:lstStyle/>
          <a:p>
            <a:r>
              <a:rPr lang="cs-CZ" dirty="0"/>
              <a:t>Základy - podkladní beton, ubourání hlav pilot, armatura základu, ŽB základ</a:t>
            </a:r>
          </a:p>
        </p:txBody>
      </p:sp>
      <p:sp>
        <p:nvSpPr>
          <p:cNvPr id="6" name="Nadpis 2">
            <a:extLst>
              <a:ext uri="{FF2B5EF4-FFF2-40B4-BE49-F238E27FC236}">
                <a16:creationId xmlns:a16="http://schemas.microsoft.com/office/drawing/2014/main" id="{F7C811A3-F556-4305-94D3-08F0B0837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351313" cy="607507"/>
          </a:xfrm>
        </p:spPr>
        <p:txBody>
          <a:bodyPr/>
          <a:lstStyle/>
          <a:p>
            <a:r>
              <a:rPr lang="cs-CZ" sz="1800" dirty="0"/>
              <a:t>Realizace – část B</a:t>
            </a:r>
          </a:p>
        </p:txBody>
      </p:sp>
      <p:pic>
        <p:nvPicPr>
          <p:cNvPr id="10" name="Obrázek 9" descr="Obsah obrázku země, exteriér, dřevěné, zemědělský stroj&#10;&#10;Popis byl vytvořen automaticky">
            <a:extLst>
              <a:ext uri="{FF2B5EF4-FFF2-40B4-BE49-F238E27FC236}">
                <a16:creationId xmlns:a16="http://schemas.microsoft.com/office/drawing/2014/main" id="{8FECB55E-AF4D-4826-82D6-615D7984F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88" y="649244"/>
            <a:ext cx="2613873" cy="196040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B9E4A58-54F7-4244-96F1-4EE039DD9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7759" y="2990163"/>
            <a:ext cx="2661646" cy="1996235"/>
          </a:xfrm>
          <a:prstGeom prst="rect">
            <a:avLst/>
          </a:prstGeom>
        </p:spPr>
      </p:pic>
      <p:pic>
        <p:nvPicPr>
          <p:cNvPr id="16" name="Obrázek 15" descr="Obsah obrázku exteriér&#10;&#10;Popis byl vytvořen automaticky">
            <a:extLst>
              <a:ext uri="{FF2B5EF4-FFF2-40B4-BE49-F238E27FC236}">
                <a16:creationId xmlns:a16="http://schemas.microsoft.com/office/drawing/2014/main" id="{DC860B7C-6234-4B5A-BE3E-38039B597F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20" y="1294700"/>
            <a:ext cx="3246834" cy="2435126"/>
          </a:xfrm>
          <a:prstGeom prst="rect">
            <a:avLst/>
          </a:prstGeom>
        </p:spPr>
      </p:pic>
      <p:pic>
        <p:nvPicPr>
          <p:cNvPr id="18" name="Obrázek 17" descr="Obsah obrázku exteriér&#10;&#10;Popis byl vytvořen automaticky">
            <a:extLst>
              <a:ext uri="{FF2B5EF4-FFF2-40B4-BE49-F238E27FC236}">
                <a16:creationId xmlns:a16="http://schemas.microsoft.com/office/drawing/2014/main" id="{9F953D2C-97C2-4A0F-A117-4A10424CC2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833" y="1294700"/>
            <a:ext cx="1857416" cy="402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51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2AD069D-02E4-40C1-A27F-35968FBD5901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17538" y="-1"/>
            <a:ext cx="1275862" cy="35169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5F1D71B-625F-46D2-901A-C3CFA7BC8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377440" cy="558425"/>
          </a:xfrm>
        </p:spPr>
        <p:txBody>
          <a:bodyPr/>
          <a:lstStyle/>
          <a:p>
            <a:r>
              <a:rPr lang="cs-CZ" sz="1800" dirty="0"/>
              <a:t>Realizace – část B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3E8DA5-2992-490E-89EA-0EB1A30264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1AA6B29-CD1A-4C03-869E-E447E20F24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9743" y="289594"/>
            <a:ext cx="3350311" cy="558425"/>
          </a:xfrm>
        </p:spPr>
        <p:txBody>
          <a:bodyPr/>
          <a:lstStyle/>
          <a:p>
            <a:r>
              <a:rPr lang="cs-CZ" dirty="0"/>
              <a:t>Spodní stavba – základ, pilíř</a:t>
            </a:r>
          </a:p>
          <a:p>
            <a:endParaRPr lang="cs-CZ" dirty="0"/>
          </a:p>
        </p:txBody>
      </p:sp>
      <p:pic>
        <p:nvPicPr>
          <p:cNvPr id="9" name="Obrázek 8" descr="Obsah obrázku exteriér, objekt v exteriéru, zemědělský stroj, stavebnictví&#10;&#10;Popis byl vytvořen automaticky">
            <a:extLst>
              <a:ext uri="{FF2B5EF4-FFF2-40B4-BE49-F238E27FC236}">
                <a16:creationId xmlns:a16="http://schemas.microsoft.com/office/drawing/2014/main" id="{843CDBBB-1EA2-4F07-B7A9-D2D10CA4B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" y="2627611"/>
            <a:ext cx="1539931" cy="2737654"/>
          </a:xfrm>
          <a:prstGeom prst="rect">
            <a:avLst/>
          </a:prstGeom>
        </p:spPr>
      </p:pic>
      <p:pic>
        <p:nvPicPr>
          <p:cNvPr id="11" name="Obrázek 10" descr="Obsah obrázku země, exteriér, obloha, špína&#10;&#10;Popis byl vytvořen automaticky">
            <a:extLst>
              <a:ext uri="{FF2B5EF4-FFF2-40B4-BE49-F238E27FC236}">
                <a16:creationId xmlns:a16="http://schemas.microsoft.com/office/drawing/2014/main" id="{EB58B7DC-687F-4795-B493-A10BA470A9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8" y="558425"/>
            <a:ext cx="2705057" cy="2028793"/>
          </a:xfrm>
          <a:prstGeom prst="rect">
            <a:avLst/>
          </a:prstGeom>
        </p:spPr>
      </p:pic>
      <p:pic>
        <p:nvPicPr>
          <p:cNvPr id="13" name="Obrázek 12" descr="Obsah obrázku země, exteriér, beton, kámen&#10;&#10;Popis byl vytvořen automaticky">
            <a:extLst>
              <a:ext uri="{FF2B5EF4-FFF2-40B4-BE49-F238E27FC236}">
                <a16:creationId xmlns:a16="http://schemas.microsoft.com/office/drawing/2014/main" id="{E882141D-7AE7-40B3-A8FD-CA8561D03C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00" y="1024023"/>
            <a:ext cx="2517262" cy="4363440"/>
          </a:xfrm>
          <a:prstGeom prst="rect">
            <a:avLst/>
          </a:prstGeom>
        </p:spPr>
      </p:pic>
      <p:pic>
        <p:nvPicPr>
          <p:cNvPr id="15" name="Obrázek 14" descr="Obsah obrázku obloha, exteriér, loďka, továrna&#10;&#10;Popis byl vytvořen automaticky">
            <a:extLst>
              <a:ext uri="{FF2B5EF4-FFF2-40B4-BE49-F238E27FC236}">
                <a16:creationId xmlns:a16="http://schemas.microsoft.com/office/drawing/2014/main" id="{25268072-DBA7-44FB-BD95-6A35ED7693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28" y="2627610"/>
            <a:ext cx="1539931" cy="2737655"/>
          </a:xfrm>
          <a:prstGeom prst="rect">
            <a:avLst/>
          </a:prstGeom>
        </p:spPr>
      </p:pic>
      <p:pic>
        <p:nvPicPr>
          <p:cNvPr id="17" name="Obrázek 16" descr="Obsah obrázku exteriér, obloha, země, písečné&#10;&#10;Popis byl vytvořen automaticky">
            <a:extLst>
              <a:ext uri="{FF2B5EF4-FFF2-40B4-BE49-F238E27FC236}">
                <a16:creationId xmlns:a16="http://schemas.microsoft.com/office/drawing/2014/main" id="{DE6B2892-6D40-40E6-9660-3924FD9BFD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45" y="1030508"/>
            <a:ext cx="2450789" cy="4356956"/>
          </a:xfrm>
          <a:prstGeom prst="rect">
            <a:avLst/>
          </a:prstGeom>
        </p:spPr>
      </p:pic>
      <p:pic>
        <p:nvPicPr>
          <p:cNvPr id="19" name="Obrázek 18" descr="Obsah obrázku obloha, exteriér, země, budova&#10;&#10;Popis byl vytvořen automaticky">
            <a:extLst>
              <a:ext uri="{FF2B5EF4-FFF2-40B4-BE49-F238E27FC236}">
                <a16:creationId xmlns:a16="http://schemas.microsoft.com/office/drawing/2014/main" id="{8062D9AE-19BB-4438-8273-6E8EA0F8E3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55" y="1024023"/>
            <a:ext cx="2450789" cy="435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9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43F7B95-EFB6-4CD9-B14D-E4361BD37D9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17538" y="-1"/>
            <a:ext cx="1275862" cy="289170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F4AA245-C5BB-4034-BF4B-7BA690C3B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369626" cy="669602"/>
          </a:xfrm>
        </p:spPr>
        <p:txBody>
          <a:bodyPr/>
          <a:lstStyle/>
          <a:p>
            <a:r>
              <a:rPr lang="cs-CZ" sz="1800" dirty="0"/>
              <a:t>Realizace – část B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B32A48-CB4B-437A-89FB-2FC5651C4C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2112" y="144584"/>
            <a:ext cx="3274142" cy="669601"/>
          </a:xfrm>
        </p:spPr>
        <p:txBody>
          <a:bodyPr/>
          <a:lstStyle/>
          <a:p>
            <a:r>
              <a:rPr lang="cs-CZ" dirty="0" err="1"/>
              <a:t>Betonaž</a:t>
            </a:r>
            <a:r>
              <a:rPr lang="cs-CZ" dirty="0"/>
              <a:t> NK1 – 12/2020</a:t>
            </a:r>
          </a:p>
          <a:p>
            <a:r>
              <a:rPr lang="cs-CZ" dirty="0"/>
              <a:t>Betonáž NK16 – 08/2021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E53B087-0D38-4838-A86C-FF01D78837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69626" y="144584"/>
            <a:ext cx="2369626" cy="377930"/>
          </a:xfrm>
        </p:spPr>
        <p:txBody>
          <a:bodyPr/>
          <a:lstStyle/>
          <a:p>
            <a:r>
              <a:rPr lang="cs-CZ" dirty="0"/>
              <a:t>NK – spodní skruž</a:t>
            </a:r>
          </a:p>
        </p:txBody>
      </p:sp>
      <p:pic>
        <p:nvPicPr>
          <p:cNvPr id="9" name="Obrázek 8" descr="Obsah obrázku exteriér, vlak, země, obloha&#10;&#10;Popis byl vytvořen automaticky">
            <a:extLst>
              <a:ext uri="{FF2B5EF4-FFF2-40B4-BE49-F238E27FC236}">
                <a16:creationId xmlns:a16="http://schemas.microsoft.com/office/drawing/2014/main" id="{5897F788-9580-4FE6-A2B5-4941FA7434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602"/>
            <a:ext cx="4314219" cy="2426748"/>
          </a:xfrm>
          <a:prstGeom prst="rect">
            <a:avLst/>
          </a:prstGeom>
        </p:spPr>
      </p:pic>
      <p:pic>
        <p:nvPicPr>
          <p:cNvPr id="11" name="Obrázek 10" descr="Obsah obrázku obloha, exteriér, tráva, budova&#10;&#10;Popis byl vytvořen automaticky">
            <a:extLst>
              <a:ext uri="{FF2B5EF4-FFF2-40B4-BE49-F238E27FC236}">
                <a16:creationId xmlns:a16="http://schemas.microsoft.com/office/drawing/2014/main" id="{37BCB04B-AC7D-4119-8001-D08D2A4DCC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01513"/>
            <a:ext cx="4314219" cy="2426749"/>
          </a:xfrm>
          <a:prstGeom prst="rect">
            <a:avLst/>
          </a:prstGeom>
        </p:spPr>
      </p:pic>
      <p:pic>
        <p:nvPicPr>
          <p:cNvPr id="13" name="Obrázek 12" descr="Obsah obrázku exteriér, tráva, staré&#10;&#10;Popis byl vytvořen automaticky">
            <a:extLst>
              <a:ext uri="{FF2B5EF4-FFF2-40B4-BE49-F238E27FC236}">
                <a16:creationId xmlns:a16="http://schemas.microsoft.com/office/drawing/2014/main" id="{440315F3-5A21-4AF1-85D0-0F5F7E825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861" y="814185"/>
            <a:ext cx="2305539" cy="4497267"/>
          </a:xfrm>
          <a:prstGeom prst="rect">
            <a:avLst/>
          </a:prstGeom>
        </p:spPr>
      </p:pic>
      <p:pic>
        <p:nvPicPr>
          <p:cNvPr id="16" name="Obrázek 15" descr="Obsah obrázku obloha, exteriér&#10;&#10;Popis byl vytvořen automaticky">
            <a:extLst>
              <a:ext uri="{FF2B5EF4-FFF2-40B4-BE49-F238E27FC236}">
                <a16:creationId xmlns:a16="http://schemas.microsoft.com/office/drawing/2014/main" id="{C44F98F4-33E3-4DA3-8EFB-6B8793C79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49" y="814185"/>
            <a:ext cx="3980065" cy="2450125"/>
          </a:xfrm>
          <a:prstGeom prst="rect">
            <a:avLst/>
          </a:prstGeom>
        </p:spPr>
      </p:pic>
      <p:pic>
        <p:nvPicPr>
          <p:cNvPr id="18" name="Obrázek 17" descr="Obsah obrázku tráva, obloha, exteriér, země&#10;&#10;Popis byl vytvořen automaticky">
            <a:extLst>
              <a:ext uri="{FF2B5EF4-FFF2-40B4-BE49-F238E27FC236}">
                <a16:creationId xmlns:a16="http://schemas.microsoft.com/office/drawing/2014/main" id="{A6BB8A58-F86F-46A9-A279-A4322914F8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47" y="3072667"/>
            <a:ext cx="3980065" cy="22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4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2E04A04-64FB-484A-BBF1-98A3D03C483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56614" y="-1"/>
            <a:ext cx="1236785" cy="382955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2A67705-F08E-481F-9383-3826BE7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363822" cy="612474"/>
          </a:xfrm>
        </p:spPr>
        <p:txBody>
          <a:bodyPr/>
          <a:lstStyle/>
          <a:p>
            <a:r>
              <a:rPr lang="cs-CZ" sz="1800" dirty="0"/>
              <a:t>Realizace – část B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A89986C-FDEB-4674-9FD5-791B5AF870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BA019B7-1CF0-4C26-99A4-83E4980DA1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65312" y="84088"/>
            <a:ext cx="5697417" cy="444297"/>
          </a:xfrm>
        </p:spPr>
        <p:txBody>
          <a:bodyPr/>
          <a:lstStyle/>
          <a:p>
            <a:r>
              <a:rPr lang="cs-CZ" dirty="0"/>
              <a:t>NK – spodní skruž – bednění, armatura, betonáž, ošetřování betonu</a:t>
            </a:r>
          </a:p>
          <a:p>
            <a:endParaRPr lang="cs-CZ" dirty="0"/>
          </a:p>
        </p:txBody>
      </p:sp>
      <p:pic>
        <p:nvPicPr>
          <p:cNvPr id="9" name="Obrázek 8" descr="Obsah obrázku exteriér, země, stopa&#10;&#10;Popis byl vytvořen automaticky">
            <a:extLst>
              <a:ext uri="{FF2B5EF4-FFF2-40B4-BE49-F238E27FC236}">
                <a16:creationId xmlns:a16="http://schemas.microsoft.com/office/drawing/2014/main" id="{1F437250-5AD6-4C9A-949C-AFF62F9DF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422"/>
            <a:ext cx="3800328" cy="2179633"/>
          </a:xfrm>
          <a:prstGeom prst="rect">
            <a:avLst/>
          </a:prstGeom>
        </p:spPr>
      </p:pic>
      <p:pic>
        <p:nvPicPr>
          <p:cNvPr id="13" name="Obrázek 12" descr="Obsah obrázku exteriér, stopa, cestování, železnice&#10;&#10;Popis byl vytvořen automaticky">
            <a:extLst>
              <a:ext uri="{FF2B5EF4-FFF2-40B4-BE49-F238E27FC236}">
                <a16:creationId xmlns:a16="http://schemas.microsoft.com/office/drawing/2014/main" id="{7247DE6F-66A4-4298-8493-6DF8EBED8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19" y="668947"/>
            <a:ext cx="2635258" cy="4684901"/>
          </a:xfrm>
          <a:prstGeom prst="rect">
            <a:avLst/>
          </a:prstGeom>
        </p:spPr>
      </p:pic>
      <p:pic>
        <p:nvPicPr>
          <p:cNvPr id="15" name="Obrázek 14" descr="Obsah obrázku obloha, exteriér, stopa, železnice&#10;&#10;Popis byl vytvořen automaticky">
            <a:extLst>
              <a:ext uri="{FF2B5EF4-FFF2-40B4-BE49-F238E27FC236}">
                <a16:creationId xmlns:a16="http://schemas.microsoft.com/office/drawing/2014/main" id="{689726A8-8F74-4B00-8EAA-90BE26BB1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18145"/>
            <a:ext cx="3800330" cy="2421179"/>
          </a:xfrm>
          <a:prstGeom prst="rect">
            <a:avLst/>
          </a:prstGeom>
        </p:spPr>
      </p:pic>
      <p:pic>
        <p:nvPicPr>
          <p:cNvPr id="19" name="Obrázek 18" descr="Obsah obrázku exteriér, obloha, země, pobřeží&#10;&#10;Popis byl vytvořen automaticky">
            <a:extLst>
              <a:ext uri="{FF2B5EF4-FFF2-40B4-BE49-F238E27FC236}">
                <a16:creationId xmlns:a16="http://schemas.microsoft.com/office/drawing/2014/main" id="{2855DE02-87C1-42A2-92B6-25CC1DE92C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169" y="3032282"/>
            <a:ext cx="4127229" cy="2321566"/>
          </a:xfrm>
          <a:prstGeom prst="rect">
            <a:avLst/>
          </a:prstGeom>
        </p:spPr>
      </p:pic>
      <p:pic>
        <p:nvPicPr>
          <p:cNvPr id="21" name="Obrázek 20" descr="Obsah obrázku obloha, exteriér, loďka&#10;&#10;Popis byl vytvořen automaticky">
            <a:extLst>
              <a:ext uri="{FF2B5EF4-FFF2-40B4-BE49-F238E27FC236}">
                <a16:creationId xmlns:a16="http://schemas.microsoft.com/office/drawing/2014/main" id="{02D98BBD-F654-4B00-89DC-67660A6A92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169" y="651457"/>
            <a:ext cx="4127229" cy="228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24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22869E9-FE6C-4E76-9B26-E6B25DEDA73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425354" y="-1"/>
            <a:ext cx="1268046" cy="304801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Mosty 2022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78ECDEB-1293-4913-823F-97EE3E91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2354094" cy="523632"/>
          </a:xfrm>
        </p:spPr>
        <p:txBody>
          <a:bodyPr/>
          <a:lstStyle/>
          <a:p>
            <a:r>
              <a:rPr lang="cs-CZ" sz="1800" dirty="0"/>
              <a:t>Realizace – část B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CFD6F3E-EBB2-48CC-8D6D-ABFF9050CD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314B488-22DF-4988-8BEF-EA4EA231AF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41201" y="17793"/>
            <a:ext cx="4697045" cy="511134"/>
          </a:xfrm>
        </p:spPr>
        <p:txBody>
          <a:bodyPr/>
          <a:lstStyle/>
          <a:p>
            <a:r>
              <a:rPr lang="cs-CZ" dirty="0"/>
              <a:t>NK – předpětí – 12ks 19-ti lanové kabely</a:t>
            </a:r>
          </a:p>
          <a:p>
            <a:endParaRPr lang="cs-CZ" dirty="0"/>
          </a:p>
        </p:txBody>
      </p:sp>
      <p:pic>
        <p:nvPicPr>
          <p:cNvPr id="11" name="Obrázek 10" descr="Obsah obrázku dřevěné, staré, dřevo, kámen&#10;&#10;Popis byl vytvořen automaticky">
            <a:extLst>
              <a:ext uri="{FF2B5EF4-FFF2-40B4-BE49-F238E27FC236}">
                <a16:creationId xmlns:a16="http://schemas.microsoft.com/office/drawing/2014/main" id="{F1308215-171F-417C-9887-02B6E0FE1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94" y="1042907"/>
            <a:ext cx="3037146" cy="1708395"/>
          </a:xfrm>
          <a:prstGeom prst="rect">
            <a:avLst/>
          </a:prstGeom>
        </p:spPr>
      </p:pic>
      <p:pic>
        <p:nvPicPr>
          <p:cNvPr id="13" name="Obrázek 12" descr="Obsah obrázku zemědělský stroj&#10;&#10;Popis byl vytvořen automaticky">
            <a:extLst>
              <a:ext uri="{FF2B5EF4-FFF2-40B4-BE49-F238E27FC236}">
                <a16:creationId xmlns:a16="http://schemas.microsoft.com/office/drawing/2014/main" id="{C4551E20-9BF6-47E3-AEBA-E1231FA4A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10" y="3597885"/>
            <a:ext cx="3115590" cy="1752519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4352471D-C9B8-4D2B-A0D9-C1909EF30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3631"/>
            <a:ext cx="4556368" cy="236638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46CF166-C548-4F45-80CE-C7ABD260E1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40" y="647476"/>
            <a:ext cx="3115590" cy="1708395"/>
          </a:xfrm>
          <a:prstGeom prst="rect">
            <a:avLst/>
          </a:prstGeom>
        </p:spPr>
      </p:pic>
      <p:pic>
        <p:nvPicPr>
          <p:cNvPr id="25" name="Obrázek 24" descr="Obsah obrázku exteriér&#10;&#10;Popis byl vytvořen automaticky">
            <a:extLst>
              <a:ext uri="{FF2B5EF4-FFF2-40B4-BE49-F238E27FC236}">
                <a16:creationId xmlns:a16="http://schemas.microsoft.com/office/drawing/2014/main" id="{57D45882-0DF8-466F-8012-799A3C9742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29" y="3520111"/>
            <a:ext cx="1029540" cy="1830293"/>
          </a:xfrm>
          <a:prstGeom prst="rect">
            <a:avLst/>
          </a:prstGeom>
        </p:spPr>
      </p:pic>
      <p:pic>
        <p:nvPicPr>
          <p:cNvPr id="27" name="Obrázek 26" descr="Obsah obrázku exteriér&#10;&#10;Popis byl vytvořen automaticky">
            <a:extLst>
              <a:ext uri="{FF2B5EF4-FFF2-40B4-BE49-F238E27FC236}">
                <a16:creationId xmlns:a16="http://schemas.microsoft.com/office/drawing/2014/main" id="{EB5E8C20-F98E-4DFB-9144-2653908E98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3" y="3062432"/>
            <a:ext cx="3173915" cy="1785327"/>
          </a:xfrm>
          <a:prstGeom prst="rect">
            <a:avLst/>
          </a:prstGeom>
        </p:spPr>
      </p:pic>
      <p:pic>
        <p:nvPicPr>
          <p:cNvPr id="29" name="Obrázek 28" descr="Obsah obrázku země, tráva, exteriér, obloha&#10;&#10;Popis byl vytvořen automaticky">
            <a:extLst>
              <a:ext uri="{FF2B5EF4-FFF2-40B4-BE49-F238E27FC236}">
                <a16:creationId xmlns:a16="http://schemas.microsoft.com/office/drawing/2014/main" id="{424B107B-82A3-4AD2-B4B3-300AE9B481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844" y="3062432"/>
            <a:ext cx="3290156" cy="185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2854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Vlastní 3">
      <a:dk1>
        <a:srgbClr val="000000"/>
      </a:dk1>
      <a:lt1>
        <a:sysClr val="window" lastClr="FFFFFF"/>
      </a:lt1>
      <a:dk2>
        <a:srgbClr val="FF0000"/>
      </a:dk2>
      <a:lt2>
        <a:srgbClr val="FFFFFF"/>
      </a:lt2>
      <a:accent1>
        <a:srgbClr val="4F81BD"/>
      </a:accent1>
      <a:accent2>
        <a:srgbClr val="FF0000"/>
      </a:accent2>
      <a:accent3>
        <a:srgbClr val="7F7F7F"/>
      </a:accent3>
      <a:accent4>
        <a:srgbClr val="95B3D7"/>
      </a:accent4>
      <a:accent5>
        <a:srgbClr val="BFBFBF"/>
      </a:accent5>
      <a:accent6>
        <a:srgbClr val="F2F2F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pro klienta vč prologu_OPRAVA MB" id="{52484200-FF07-4CEA-BB73-E1A0D91D5EB8}" vid="{49D025DD-6595-4600-ACE3-F2EA5D7D6962}"/>
    </a:ext>
  </a:extLst>
</a:theme>
</file>

<file path=ppt/theme/theme2.xml><?xml version="1.0" encoding="utf-8"?>
<a:theme xmlns:a="http://schemas.openxmlformats.org/drawingml/2006/main" name="1_Motiv Office">
  <a:themeElements>
    <a:clrScheme name="Vlastní 3">
      <a:dk1>
        <a:srgbClr val="000000"/>
      </a:dk1>
      <a:lt1>
        <a:sysClr val="window" lastClr="FFFFFF"/>
      </a:lt1>
      <a:dk2>
        <a:srgbClr val="FF0000"/>
      </a:dk2>
      <a:lt2>
        <a:srgbClr val="FFFFFF"/>
      </a:lt2>
      <a:accent1>
        <a:srgbClr val="4F81BD"/>
      </a:accent1>
      <a:accent2>
        <a:srgbClr val="FF0000"/>
      </a:accent2>
      <a:accent3>
        <a:srgbClr val="7F7F7F"/>
      </a:accent3>
      <a:accent4>
        <a:srgbClr val="95B3D7"/>
      </a:accent4>
      <a:accent5>
        <a:srgbClr val="BFBFBF"/>
      </a:accent5>
      <a:accent6>
        <a:srgbClr val="F2F2F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pro klienta vč prologu_OPRAVA MB" id="{52484200-FF07-4CEA-BB73-E1A0D91D5EB8}" vid="{49D025DD-6595-4600-ACE3-F2EA5D7D6962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AB13B42EE029149B758F5F395250C7F" ma:contentTypeVersion="2" ma:contentTypeDescription="Vytvoří nový dokument" ma:contentTypeScope="" ma:versionID="512b7aa9b8a4ae9ca86e1dbb7ec39e92">
  <xsd:schema xmlns:xsd="http://www.w3.org/2001/XMLSchema" xmlns:xs="http://www.w3.org/2001/XMLSchema" xmlns:p="http://schemas.microsoft.com/office/2006/metadata/properties" xmlns:ns2="40e0b3a2-59a4-4173-8022-6321fcc700f9" targetNamespace="http://schemas.microsoft.com/office/2006/metadata/properties" ma:root="true" ma:fieldsID="b9abf1c36e736fda4fd62e42bdd0afe7" ns2:_="">
    <xsd:import namespace="40e0b3a2-59a4-4173-8022-6321fcc700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0b3a2-59a4-4173-8022-6321fcc700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C73AF6-4D53-436E-AF09-CB794D4632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e0b3a2-59a4-4173-8022-6321fcc700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B9E113-860E-4B89-92E6-59E60675FD63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40e0b3a2-59a4-4173-8022-6321fcc700f9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E349A0A-66D5-4739-BE1B-C2AA9D701A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Šablona prezentace Metrostav</Template>
  <TotalTime>850</TotalTime>
  <Words>506</Words>
  <Application>Microsoft Office PowerPoint</Application>
  <PresentationFormat>Vlastní</PresentationFormat>
  <Paragraphs>100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Motiv Office</vt:lpstr>
      <vt:lpstr>1_Motiv Office</vt:lpstr>
      <vt:lpstr>MO – úsek Křimická (Chebská) – Karlovarská v Plzni Mostní estakáda přes inundační území řeky Mže Petr Koukolík, Štěpán Kohoutek, Maroš Hreš, Pavel Heller</vt:lpstr>
      <vt:lpstr>Úvod</vt:lpstr>
      <vt:lpstr>Estakáda - část B </vt:lpstr>
      <vt:lpstr>Realizace – část B</vt:lpstr>
      <vt:lpstr>Realizace – část B</vt:lpstr>
      <vt:lpstr>Realizace – část B</vt:lpstr>
      <vt:lpstr>Realizace – část B</vt:lpstr>
      <vt:lpstr>Realizace – část B</vt:lpstr>
      <vt:lpstr>Realizace – část B</vt:lpstr>
      <vt:lpstr>Realizace – část B</vt:lpstr>
      <vt:lpstr>Estakáda - část C </vt:lpstr>
      <vt:lpstr>Estakáda - část C </vt:lpstr>
      <vt:lpstr>Realizace – část C</vt:lpstr>
      <vt:lpstr>Realizace – část C</vt:lpstr>
      <vt:lpstr>Realizace – část C</vt:lpstr>
      <vt:lpstr>Realizace – část C</vt:lpstr>
      <vt:lpstr>Realizace – část C</vt:lpstr>
      <vt:lpstr>Realizace – část C</vt:lpstr>
      <vt:lpstr>Realizace – část C</vt:lpstr>
      <vt:lpstr>Realizace – část C</vt:lpstr>
      <vt:lpstr>Realizace – část C</vt:lpstr>
      <vt:lpstr>Realizace - příslušenství </vt:lpstr>
      <vt:lpstr>Realizace - příslušenství </vt:lpstr>
      <vt:lpstr>Realizace</vt:lpstr>
      <vt:lpstr>Realizace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Metrostav-Konzern</dc:title>
  <dc:creator>Böserová Jana Ing.</dc:creator>
  <cp:lastModifiedBy>Koukolík Petr Ing.</cp:lastModifiedBy>
  <cp:revision>64</cp:revision>
  <cp:lastPrinted>2019-01-20T17:12:11Z</cp:lastPrinted>
  <dcterms:created xsi:type="dcterms:W3CDTF">2019-01-21T08:49:19Z</dcterms:created>
  <dcterms:modified xsi:type="dcterms:W3CDTF">2022-05-31T14:30:49Z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2018-04-10T00:00:00Z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2019-01-04T00:00:00Z</vt:filetime>
  </property>
  <property fmtid="{D5CDD505-2E9C-101B-9397-08002B2CF9AE}" pid="5" name="ContentTypeId">
    <vt:lpwstr>0x0101009AB13B42EE029149B758F5F395250C7F</vt:lpwstr>
  </property>
</Properties>
</file>