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61" r:id="rId3"/>
    <p:sldId id="281" r:id="rId4"/>
    <p:sldId id="262" r:id="rId5"/>
    <p:sldId id="327" r:id="rId6"/>
    <p:sldId id="328" r:id="rId7"/>
    <p:sldId id="334" r:id="rId8"/>
    <p:sldId id="337" r:id="rId9"/>
    <p:sldId id="330" r:id="rId10"/>
    <p:sldId id="332" r:id="rId11"/>
    <p:sldId id="333" r:id="rId12"/>
    <p:sldId id="335" r:id="rId13"/>
    <p:sldId id="336" r:id="rId14"/>
    <p:sldId id="331" r:id="rId15"/>
    <p:sldId id="260" r:id="rId16"/>
  </p:sldIdLst>
  <p:sldSz cx="9144000" cy="6858000" type="screen4x3"/>
  <p:notesSz cx="6794500" cy="9931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bel Jiří Ing." initials="EJI" lastIdx="1" clrIdx="0">
    <p:extLst>
      <p:ext uri="{19B8F6BF-5375-455C-9EA6-DF929625EA0E}">
        <p15:presenceInfo xmlns:p15="http://schemas.microsoft.com/office/powerpoint/2012/main" userId="S::jiri.elbel@sudop.cz::87a86da4-3f6e-436e-b41e-3e892970b0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0000FF"/>
    <a:srgbClr val="002C77"/>
    <a:srgbClr val="FF0066"/>
    <a:srgbClr val="61C250"/>
    <a:srgbClr val="CE7968"/>
    <a:srgbClr val="E4D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07" autoAdjust="0"/>
    <p:restoredTop sz="86359" autoAdjust="0"/>
  </p:normalViewPr>
  <p:slideViewPr>
    <p:cSldViewPr snapToGrid="0">
      <p:cViewPr varScale="1">
        <p:scale>
          <a:sx n="129" d="100"/>
          <a:sy n="129" d="100"/>
        </p:scale>
        <p:origin x="99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-1542" y="-90"/>
      </p:cViewPr>
      <p:guideLst>
        <p:guide orient="horz" pos="3128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BE1D0-6126-45D6-A5F4-51FDAA0B589D}" type="datetimeFigureOut">
              <a:rPr lang="cs-CZ" smtClean="0"/>
              <a:t>15.06.2022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8D129-9FE9-41B1-9BCF-05F33FC60CB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9792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5DD34-6B13-4468-BFF8-0EDA89A161EB}" type="datetimeFigureOut">
              <a:rPr lang="cs-CZ" smtClean="0"/>
              <a:t>15.06.2022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AD125-AEC1-4B9E-8CF5-066766ACE8F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613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1611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1223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4766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1940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7324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8181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838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0027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727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2555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362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8687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3858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8545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 (zástup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Železniční ocelové mosty na úseku Horusice – Veselí nad Lužnicí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02432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Železniční ocelové mosty na úseku </a:t>
            </a:r>
            <a:r>
              <a:rPr lang="cs-CZ" dirty="0" err="1"/>
              <a:t>Horusice</a:t>
            </a:r>
            <a:r>
              <a:rPr lang="cs-CZ" dirty="0"/>
              <a:t> – Veselí nad Lužnicí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02432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Železniční ocelové mosty na úseku </a:t>
            </a:r>
            <a:r>
              <a:rPr lang="cs-CZ" dirty="0" err="1"/>
              <a:t>Horusice</a:t>
            </a:r>
            <a:r>
              <a:rPr lang="cs-CZ" dirty="0"/>
              <a:t> – Veselí nad Lužnicí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397768" y="5301208"/>
            <a:ext cx="7772400" cy="603498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61C2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/>
              <a:t>Klepnutím lze upravit styl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5536" y="5949280"/>
            <a:ext cx="7088832" cy="432048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rgbClr val="002C77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</a:t>
            </a:r>
          </a:p>
        </p:txBody>
      </p:sp>
      <p:pic>
        <p:nvPicPr>
          <p:cNvPr id="9" name="Obrázek 8" descr="sudop_praha_logo_dvouradkove_barevne_rgb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30358" y="3672788"/>
            <a:ext cx="1930550" cy="603829"/>
          </a:xfrm>
          <a:prstGeom prst="rect">
            <a:avLst/>
          </a:prstGeom>
        </p:spPr>
      </p:pic>
      <p:sp>
        <p:nvSpPr>
          <p:cNvPr id="5" name="Podnadpis 2"/>
          <p:cNvSpPr txBox="1">
            <a:spLocks/>
          </p:cNvSpPr>
          <p:nvPr userDrawn="1"/>
        </p:nvSpPr>
        <p:spPr>
          <a:xfrm>
            <a:off x="535627" y="283778"/>
            <a:ext cx="8024936" cy="336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None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1C250"/>
              </a:buClr>
              <a:buSzTx/>
              <a:buFont typeface="Wingdings" pitchFamily="2" charset="2"/>
              <a:buNone/>
              <a:tabLst/>
              <a:defRPr/>
            </a:pPr>
            <a:r>
              <a:rPr lang="cs-CZ" sz="2000" dirty="0"/>
              <a:t>27. MEZINÁRODNÍ</a:t>
            </a:r>
            <a:r>
              <a:rPr lang="cs-CZ" sz="2000" baseline="0" dirty="0"/>
              <a:t> SYMPOZIUM MOSTY 2022</a:t>
            </a:r>
            <a:endParaRPr lang="cs-CZ" sz="20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udop_praha_logo_dvouradkove_barevne_rgb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29761" y="4149080"/>
            <a:ext cx="1930550" cy="603829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ctrTitle"/>
          </p:nvPr>
        </p:nvSpPr>
        <p:spPr>
          <a:xfrm>
            <a:off x="397768" y="5301208"/>
            <a:ext cx="7772400" cy="603498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61C2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/>
              <a:t>Klepnutím lze upravit styl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"/>
          </p:nvPr>
        </p:nvSpPr>
        <p:spPr>
          <a:xfrm>
            <a:off x="395536" y="5949280"/>
            <a:ext cx="7088832" cy="432048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rgbClr val="002C77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</a:t>
            </a:r>
          </a:p>
        </p:txBody>
      </p:sp>
      <p:sp>
        <p:nvSpPr>
          <p:cNvPr id="5" name="Podnadpis 2"/>
          <p:cNvSpPr txBox="1">
            <a:spLocks/>
          </p:cNvSpPr>
          <p:nvPr userDrawn="1"/>
        </p:nvSpPr>
        <p:spPr>
          <a:xfrm>
            <a:off x="467544" y="283778"/>
            <a:ext cx="8024936" cy="336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None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1C250"/>
              </a:buClr>
              <a:buSzTx/>
              <a:buFont typeface="Wingdings" pitchFamily="2" charset="2"/>
              <a:buNone/>
              <a:tabLst/>
              <a:defRPr/>
            </a:pPr>
            <a:r>
              <a:rPr lang="cs-CZ" sz="2000" dirty="0"/>
              <a:t>27. MEZINÁRODNÍ</a:t>
            </a:r>
            <a:r>
              <a:rPr lang="cs-CZ" sz="2000" baseline="0" dirty="0"/>
              <a:t> SYMPOZIUM MOSTY 2022</a:t>
            </a:r>
            <a:endParaRPr lang="cs-CZ" sz="20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Železniční  estakáda  Výmola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Železniční ocelové mosty na úseku </a:t>
            </a:r>
            <a:r>
              <a:rPr lang="cs-CZ" dirty="0" err="1"/>
              <a:t>Horusice</a:t>
            </a:r>
            <a:r>
              <a:rPr lang="cs-CZ" dirty="0"/>
              <a:t> – Veselí nad Lužnicí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Železniční ocelové mosty na úseku </a:t>
            </a:r>
            <a:r>
              <a:rPr lang="cs-CZ" dirty="0" err="1"/>
              <a:t>Horusice</a:t>
            </a:r>
            <a:r>
              <a:rPr lang="cs-CZ" dirty="0"/>
              <a:t> – Veselí nad Lužnicí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Železniční ocelové mosty na úseku </a:t>
            </a:r>
            <a:r>
              <a:rPr lang="cs-CZ" dirty="0" err="1"/>
              <a:t>Horusice</a:t>
            </a:r>
            <a:r>
              <a:rPr lang="cs-CZ" dirty="0"/>
              <a:t> – Veselí nad Lužnicí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Železniční ocelové mosty na úseku </a:t>
            </a:r>
            <a:r>
              <a:rPr lang="cs-CZ" dirty="0" err="1"/>
              <a:t>Horusice</a:t>
            </a:r>
            <a:r>
              <a:rPr lang="cs-CZ" dirty="0"/>
              <a:t> – Veselí nad Lužnicí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Železniční ocelové mosty na úseku </a:t>
            </a:r>
            <a:r>
              <a:rPr lang="cs-CZ" dirty="0" err="1"/>
              <a:t>Horusice</a:t>
            </a:r>
            <a:r>
              <a:rPr lang="cs-CZ" dirty="0"/>
              <a:t> – Veselí nad Lužnicí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02432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Železniční ocelové mosty na úseku </a:t>
            </a:r>
            <a:r>
              <a:rPr lang="cs-CZ" dirty="0" err="1"/>
              <a:t>Horusice</a:t>
            </a:r>
            <a:r>
              <a:rPr lang="cs-CZ" dirty="0"/>
              <a:t> – Veselí nad Lužnicí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02432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Železniční ocelové mosty na úseku </a:t>
            </a:r>
            <a:r>
              <a:rPr lang="cs-CZ" dirty="0" err="1"/>
              <a:t>Horusice</a:t>
            </a:r>
            <a:r>
              <a:rPr lang="cs-CZ" dirty="0"/>
              <a:t> – Veselí nad Lužnicí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619672" y="6350332"/>
            <a:ext cx="5942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cs-CZ" sz="1100" smtClean="0">
                <a:effectLst/>
              </a:defRPr>
            </a:lvl1pPr>
          </a:lstStyle>
          <a:p>
            <a:r>
              <a:rPr lang="cs-CZ" dirty="0"/>
              <a:t>Železniční  estakáda  Výmola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39552" y="6352705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61C2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F8DBC66-D309-4894-96CC-C6DC94C60B0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 descr="sudop_praha_logo_dvouradkove_barevne_rgb.jpg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7561936" y="6358665"/>
            <a:ext cx="1129268" cy="353207"/>
          </a:xfrm>
          <a:prstGeom prst="rect">
            <a:avLst/>
          </a:prstGeom>
        </p:spPr>
      </p:pic>
      <p:cxnSp>
        <p:nvCxnSpPr>
          <p:cNvPr id="11" name="Přímá spojovací čára 10"/>
          <p:cNvCxnSpPr/>
          <p:nvPr userDrawn="1"/>
        </p:nvCxnSpPr>
        <p:spPr>
          <a:xfrm>
            <a:off x="467544" y="6237312"/>
            <a:ext cx="8208912" cy="0"/>
          </a:xfrm>
          <a:prstGeom prst="line">
            <a:avLst/>
          </a:prstGeom>
          <a:ln w="12700">
            <a:solidFill>
              <a:srgbClr val="002C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rgbClr val="61C25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61C250"/>
        </a:buClr>
        <a:buFont typeface="Wingdings" pitchFamily="2" charset="2"/>
        <a:buChar char="§"/>
        <a:defRPr sz="32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–"/>
        <a:defRPr sz="28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•"/>
        <a:defRPr sz="24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–"/>
        <a:defRPr sz="20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»"/>
        <a:defRPr sz="20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61C25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61C250"/>
        </a:buClr>
        <a:buFont typeface="Wingdings" pitchFamily="2" charset="2"/>
        <a:buChar char="§"/>
        <a:defRPr sz="32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–"/>
        <a:defRPr sz="28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•"/>
        <a:defRPr sz="24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–"/>
        <a:defRPr sz="20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1C250"/>
        </a:buClr>
        <a:buFont typeface="Arial" pitchFamily="34" charset="0"/>
        <a:buChar char="»"/>
        <a:defRPr sz="20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1872" y="4713979"/>
            <a:ext cx="8043789" cy="603498"/>
          </a:xfrm>
        </p:spPr>
        <p:txBody>
          <a:bodyPr/>
          <a:lstStyle/>
          <a:p>
            <a:r>
              <a:rPr lang="cs-CZ" sz="2400" b="1" dirty="0"/>
              <a:t>Řešení speciálního založení vysunutého železničního mostu v Pardubicích pomocí dvojité štětovnicové jímky v korytě Labe a dalších provizorních konstrukcí </a:t>
            </a:r>
            <a:endParaRPr lang="cs-CZ" sz="2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1872" y="5785086"/>
            <a:ext cx="7088832" cy="432048"/>
          </a:xfrm>
        </p:spPr>
        <p:txBody>
          <a:bodyPr/>
          <a:lstStyle/>
          <a:p>
            <a:r>
              <a:rPr lang="cs-CZ" sz="2400" dirty="0"/>
              <a:t>Ing. Roland Mikulička – SUDOP PRAHA a.s.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506139B-C07F-18AA-75C0-888054FC7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01" b="44218"/>
          <a:stretch/>
        </p:blipFill>
        <p:spPr bwMode="auto">
          <a:xfrm>
            <a:off x="487881" y="640866"/>
            <a:ext cx="7811773" cy="267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b="1" kern="1200" dirty="0">
                <a:latin typeface="Arial" pitchFamily="34" charset="0"/>
                <a:ea typeface="+mj-ea"/>
                <a:cs typeface="Arial" pitchFamily="34" charset="0"/>
              </a:rPr>
              <a:t>Brzdný pilíř pP1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•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»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/>
              <a:t>Trysková injektáž: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78 vrtů, Ø 1,2 a 1,4 m délky 6,0 m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Mikropiloty 48, Tr 108/16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Kotevní prvky základu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Pižmo, atypické diagonály</a:t>
            </a:r>
            <a:endParaRPr lang="cs-CZ" sz="2000" b="1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F03C9F-7654-9197-C560-46C169BAA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1858285"/>
            <a:ext cx="4038600" cy="3372231"/>
          </a:xfrm>
          <a:prstGeom prst="rect">
            <a:avLst/>
          </a:prstGeom>
          <a:noFill/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350332"/>
            <a:ext cx="59422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900" b="1"/>
              <a:t>Řešení speciálního založení vysunutého železničního mostu v Pardubicích pomocí dvojité štětovnicové jímky v korytě Labe a dalších provizorních konstrukcí </a:t>
            </a:r>
            <a:endParaRPr lang="cs-CZ" sz="90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539552" y="6352705"/>
            <a:ext cx="504056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spcAft>
                <a:spcPts val="600"/>
              </a:spcAft>
            </a:pPr>
            <a:fld id="{BF8DBC66-D309-4894-96CC-C6DC94C60B0C}" type="slidenum">
              <a:rPr lang="cs-CZ" smtClean="0"/>
              <a:pPr>
                <a:spcAft>
                  <a:spcPts val="600"/>
                </a:spcAft>
              </a:pPr>
              <a:t>10</a:t>
            </a:fld>
            <a:r>
              <a:rPr lang="cs-CZ" dirty="0"/>
              <a:t>/14</a:t>
            </a:r>
          </a:p>
        </p:txBody>
      </p:sp>
      <p:pic>
        <p:nvPicPr>
          <p:cNvPr id="8" name="Obrázek 7" descr="Obsah obrázku obloha, exteriér, země, špína&#10;&#10;Popis byl vytvořen automaticky">
            <a:extLst>
              <a:ext uri="{FF2B5EF4-FFF2-40B4-BE49-F238E27FC236}">
                <a16:creationId xmlns:a16="http://schemas.microsoft.com/office/drawing/2014/main" id="{1A97FD8E-9AE0-E3F0-B1D3-AC46D4F4F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"/>
          <a:stretch/>
        </p:blipFill>
        <p:spPr>
          <a:xfrm>
            <a:off x="1175160" y="943078"/>
            <a:ext cx="6946084" cy="51585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ED69976-46AD-EEFD-5923-41C849230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0" b="9712"/>
          <a:stretch/>
        </p:blipFill>
        <p:spPr>
          <a:xfrm>
            <a:off x="1175160" y="918499"/>
            <a:ext cx="6946084" cy="5183085"/>
          </a:xfrm>
          <a:prstGeom prst="rect">
            <a:avLst/>
          </a:prstGeom>
        </p:spPr>
      </p:pic>
      <p:pic>
        <p:nvPicPr>
          <p:cNvPr id="13" name="Obrázek 12" descr="Obsah obrázku obloha, budova, most&#10;&#10;Popis byl vytvořen automaticky">
            <a:extLst>
              <a:ext uri="{FF2B5EF4-FFF2-40B4-BE49-F238E27FC236}">
                <a16:creationId xmlns:a16="http://schemas.microsoft.com/office/drawing/2014/main" id="{DA9ECC31-E910-BE16-BB3C-94124C3285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4" b="471"/>
          <a:stretch/>
        </p:blipFill>
        <p:spPr>
          <a:xfrm>
            <a:off x="1175160" y="909583"/>
            <a:ext cx="6946084" cy="5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2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b="1" kern="1200" dirty="0">
                <a:latin typeface="Arial" pitchFamily="34" charset="0"/>
                <a:ea typeface="+mj-ea"/>
                <a:cs typeface="Arial" pitchFamily="34" charset="0"/>
              </a:rPr>
              <a:t>Pilíř v řece pP2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57200" y="1298197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•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»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cs-CZ" sz="22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200" dirty="0"/>
              <a:t>Dvojitá štětovnicová jímka:</a:t>
            </a:r>
          </a:p>
          <a:p>
            <a:pPr marL="0" indent="0">
              <a:lnSpc>
                <a:spcPct val="90000"/>
              </a:lnSpc>
              <a:buNone/>
            </a:pPr>
            <a:endParaRPr lang="cs-CZ" sz="22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2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Navržena jako nasazená s diagonálními táhly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Délka štětovnic 7,0 m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Kolize s pozůstatky štětovnic v dně</a:t>
            </a:r>
            <a:endParaRPr lang="cs-CZ" sz="2200" b="1" i="1" dirty="0"/>
          </a:p>
          <a:p>
            <a:pPr>
              <a:lnSpc>
                <a:spcPct val="90000"/>
              </a:lnSpc>
            </a:pPr>
            <a:r>
              <a:rPr lang="cs-CZ" sz="2200" dirty="0"/>
              <a:t>Kolize s betonovými základy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Jednoduchá stěna v přísypu</a:t>
            </a:r>
          </a:p>
        </p:txBody>
      </p:sp>
      <p:pic>
        <p:nvPicPr>
          <p:cNvPr id="4" name="Obrázek 3" descr="Obsah obrázku LEGO, hračka&#10;&#10;Popis byl vytvořen automaticky">
            <a:extLst>
              <a:ext uri="{FF2B5EF4-FFF2-40B4-BE49-F238E27FC236}">
                <a16:creationId xmlns:a16="http://schemas.microsoft.com/office/drawing/2014/main" id="{2C97333E-6833-7E19-9A16-88C08A8798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1" r="1393" b="1"/>
          <a:stretch/>
        </p:blipFill>
        <p:spPr>
          <a:xfrm>
            <a:off x="4648200" y="1298196"/>
            <a:ext cx="4038600" cy="4525963"/>
          </a:xfrm>
          <a:prstGeom prst="rect">
            <a:avLst/>
          </a:prstGeom>
          <a:noFill/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350332"/>
            <a:ext cx="59422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900" b="1" dirty="0"/>
              <a:t>Řešení speciálního založení vysunutého železničního mostu v Pardubicích pomocí dvojité štětovnicové jímky v korytě Labe a dalších provizorních konstrukcí </a:t>
            </a:r>
            <a:endParaRPr lang="cs-CZ" sz="90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539552" y="6352705"/>
            <a:ext cx="504056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spcAft>
                <a:spcPts val="600"/>
              </a:spcAft>
            </a:pPr>
            <a:fld id="{BF8DBC66-D309-4894-96CC-C6DC94C60B0C}" type="slidenum">
              <a:rPr lang="cs-CZ" smtClean="0"/>
              <a:pPr>
                <a:spcAft>
                  <a:spcPts val="600"/>
                </a:spcAft>
              </a:pPr>
              <a:t>11</a:t>
            </a:fld>
            <a:r>
              <a:rPr lang="cs-CZ" dirty="0"/>
              <a:t>/14</a:t>
            </a:r>
          </a:p>
        </p:txBody>
      </p:sp>
      <p:pic>
        <p:nvPicPr>
          <p:cNvPr id="8" name="Obrázek 7" descr="Obsah obrázku exteriér, dřevěné, stavebnictví, kolo&#10;&#10;Popis byl vytvořen automaticky">
            <a:extLst>
              <a:ext uri="{FF2B5EF4-FFF2-40B4-BE49-F238E27FC236}">
                <a16:creationId xmlns:a16="http://schemas.microsoft.com/office/drawing/2014/main" id="{FC527CFA-B604-B526-9FB7-1B1C6F2ED9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"/>
          <a:stretch/>
        </p:blipFill>
        <p:spPr>
          <a:xfrm>
            <a:off x="936071" y="796953"/>
            <a:ext cx="7424257" cy="5355523"/>
          </a:xfrm>
          <a:prstGeom prst="rect">
            <a:avLst/>
          </a:prstGeom>
        </p:spPr>
      </p:pic>
      <p:pic>
        <p:nvPicPr>
          <p:cNvPr id="10" name="Obrázek 9" descr="Obsah obrázku exteriér, voda, obloha, řeka&#10;&#10;Popis byl vytvořen automaticky">
            <a:extLst>
              <a:ext uri="{FF2B5EF4-FFF2-40B4-BE49-F238E27FC236}">
                <a16:creationId xmlns:a16="http://schemas.microsoft.com/office/drawing/2014/main" id="{786B442A-5D93-4554-403D-BA8D81125B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8"/>
          <a:stretch/>
        </p:blipFill>
        <p:spPr>
          <a:xfrm>
            <a:off x="936071" y="789534"/>
            <a:ext cx="7424257" cy="5362942"/>
          </a:xfrm>
          <a:prstGeom prst="rect">
            <a:avLst/>
          </a:prstGeom>
        </p:spPr>
      </p:pic>
      <p:pic>
        <p:nvPicPr>
          <p:cNvPr id="13" name="Obrázek 12" descr="Obsah obrázku exteriér, země, dřevěné, budova&#10;&#10;Popis byl vytvořen automaticky">
            <a:extLst>
              <a:ext uri="{FF2B5EF4-FFF2-40B4-BE49-F238E27FC236}">
                <a16:creationId xmlns:a16="http://schemas.microsoft.com/office/drawing/2014/main" id="{69B4BF0F-412E-B227-3442-EE373B596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"/>
          <a:stretch/>
        </p:blipFill>
        <p:spPr>
          <a:xfrm>
            <a:off x="946908" y="794579"/>
            <a:ext cx="7424257" cy="5355523"/>
          </a:xfrm>
          <a:prstGeom prst="rect">
            <a:avLst/>
          </a:prstGeom>
        </p:spPr>
      </p:pic>
      <p:pic>
        <p:nvPicPr>
          <p:cNvPr id="15" name="Obrázek 14" descr="Obsah obrázku země, staré, špinavé&#10;&#10;Popis byl vytvořen automaticky">
            <a:extLst>
              <a:ext uri="{FF2B5EF4-FFF2-40B4-BE49-F238E27FC236}">
                <a16:creationId xmlns:a16="http://schemas.microsoft.com/office/drawing/2014/main" id="{5B998984-E8A1-2F5E-D0AB-C9085089D5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/>
          <a:stretch/>
        </p:blipFill>
        <p:spPr>
          <a:xfrm>
            <a:off x="946908" y="785917"/>
            <a:ext cx="7413420" cy="5363215"/>
          </a:xfrm>
          <a:prstGeom prst="rect">
            <a:avLst/>
          </a:prstGeom>
        </p:spPr>
      </p:pic>
      <p:pic>
        <p:nvPicPr>
          <p:cNvPr id="17" name="Obrázek 16" descr="Obsah obrázku budova, exteriér&#10;&#10;Popis byl vytvořen automaticky">
            <a:extLst>
              <a:ext uri="{FF2B5EF4-FFF2-40B4-BE49-F238E27FC236}">
                <a16:creationId xmlns:a16="http://schemas.microsoft.com/office/drawing/2014/main" id="{B8A20321-5F0E-493B-58B9-692508F0B3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"/>
          <a:stretch/>
        </p:blipFill>
        <p:spPr>
          <a:xfrm>
            <a:off x="936071" y="792205"/>
            <a:ext cx="7436142" cy="5363181"/>
          </a:xfrm>
          <a:prstGeom prst="rect">
            <a:avLst/>
          </a:prstGeom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8C1EA370-F818-5C37-BB02-5BA7B8DC17E8}"/>
              </a:ext>
            </a:extLst>
          </p:cNvPr>
          <p:cNvSpPr/>
          <p:nvPr/>
        </p:nvSpPr>
        <p:spPr>
          <a:xfrm>
            <a:off x="5451446" y="4873057"/>
            <a:ext cx="1300293" cy="1283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 descr="Obsah obrázku exteriér, osoba, stavebnictví, oranžová&#10;&#10;Popis byl vytvořen automaticky">
            <a:extLst>
              <a:ext uri="{FF2B5EF4-FFF2-40B4-BE49-F238E27FC236}">
                <a16:creationId xmlns:a16="http://schemas.microsoft.com/office/drawing/2014/main" id="{2F8EE5A0-379C-1874-9F7F-7F6E6FEE37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"/>
          <a:stretch/>
        </p:blipFill>
        <p:spPr>
          <a:xfrm>
            <a:off x="936071" y="796953"/>
            <a:ext cx="7424257" cy="5355524"/>
          </a:xfrm>
          <a:prstGeom prst="rect">
            <a:avLst/>
          </a:prstGeom>
        </p:spPr>
      </p:pic>
      <p:pic>
        <p:nvPicPr>
          <p:cNvPr id="22" name="Obrázek 21" descr="Obsah obrázku země, exteriér, špína, traktor&#10;&#10;Popis byl vytvořen automaticky">
            <a:extLst>
              <a:ext uri="{FF2B5EF4-FFF2-40B4-BE49-F238E27FC236}">
                <a16:creationId xmlns:a16="http://schemas.microsoft.com/office/drawing/2014/main" id="{EB801B8D-99BA-4F9D-4064-ECD9DA46732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3" r="24624"/>
          <a:stretch/>
        </p:blipFill>
        <p:spPr>
          <a:xfrm>
            <a:off x="5192784" y="3412037"/>
            <a:ext cx="3178381" cy="27270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43C2B09-9EEF-17AF-EBED-B552320ED9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4"/>
          <a:stretch/>
        </p:blipFill>
        <p:spPr>
          <a:xfrm>
            <a:off x="936071" y="792206"/>
            <a:ext cx="7424257" cy="53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b="1" kern="1200" dirty="0">
                <a:latin typeface="Arial" pitchFamily="34" charset="0"/>
                <a:ea typeface="+mj-ea"/>
                <a:cs typeface="Arial" pitchFamily="34" charset="0"/>
              </a:rPr>
              <a:t>Pilíř na pravém břehu pP3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•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»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cs-CZ" sz="20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/>
              <a:t>Těsněná jímka pod pilířem pP3:</a:t>
            </a:r>
          </a:p>
          <a:p>
            <a:pPr marL="0" indent="0">
              <a:lnSpc>
                <a:spcPct val="90000"/>
              </a:lnSpc>
              <a:buNone/>
            </a:pPr>
            <a:endParaRPr lang="cs-CZ" sz="20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Kolize se stávajícím základem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Posun podélné štětovnicové stěny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Jádrové vrtání rovnaninou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Mikropiloty s táhly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Řezání a částečné ubourání základu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Úprava základu nového pilíře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Posun a prodloužení krajních pilot	</a:t>
            </a:r>
            <a:endParaRPr lang="cs-CZ" sz="2000" b="1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EDFA3C-38AE-D1EE-49C0-B9FACD8CD1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" b="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350332"/>
            <a:ext cx="59422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900" b="1" dirty="0"/>
              <a:t>Řešení speciálního založení vysunutého železničního mostu v Pardubicích pomocí dvojité štětovnicové jímky v korytě Labe a dalších provizorních konstrukcí </a:t>
            </a:r>
            <a:endParaRPr lang="cs-CZ" sz="90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539552" y="6352705"/>
            <a:ext cx="504056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spcAft>
                <a:spcPts val="600"/>
              </a:spcAft>
            </a:pPr>
            <a:fld id="{BF8DBC66-D309-4894-96CC-C6DC94C60B0C}" type="slidenum">
              <a:rPr lang="cs-CZ" smtClean="0"/>
              <a:pPr>
                <a:spcAft>
                  <a:spcPts val="600"/>
                </a:spcAft>
              </a:pPr>
              <a:t>12</a:t>
            </a:fld>
            <a:r>
              <a:rPr lang="cs-CZ" dirty="0"/>
              <a:t>/14</a:t>
            </a:r>
          </a:p>
        </p:txBody>
      </p:sp>
      <p:pic>
        <p:nvPicPr>
          <p:cNvPr id="10" name="Obrázek 9" descr="Obsah obrázku země, budova, exteriér, objekt v exteriéru&#10;&#10;Popis byl vytvořen automaticky">
            <a:extLst>
              <a:ext uri="{FF2B5EF4-FFF2-40B4-BE49-F238E27FC236}">
                <a16:creationId xmlns:a16="http://schemas.microsoft.com/office/drawing/2014/main" id="{C0E71FEB-89B4-1BD2-A7AC-1F683813D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"/>
          <a:stretch/>
        </p:blipFill>
        <p:spPr>
          <a:xfrm>
            <a:off x="1354192" y="908719"/>
            <a:ext cx="6588018" cy="52174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5260204-5B62-5D01-47C9-38D5564B9C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 b="4934"/>
          <a:stretch/>
        </p:blipFill>
        <p:spPr>
          <a:xfrm>
            <a:off x="4840862" y="1807139"/>
            <a:ext cx="3101347" cy="43190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D928071-6B9E-AE6E-F5C2-6D173C2753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291"/>
          <a:stretch/>
        </p:blipFill>
        <p:spPr>
          <a:xfrm>
            <a:off x="1354191" y="908720"/>
            <a:ext cx="6588018" cy="5217443"/>
          </a:xfrm>
          <a:prstGeom prst="rect">
            <a:avLst/>
          </a:prstGeom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74547370-A5C7-B192-7523-96A3F0DF7394}"/>
              </a:ext>
            </a:extLst>
          </p:cNvPr>
          <p:cNvSpPr/>
          <p:nvPr/>
        </p:nvSpPr>
        <p:spPr>
          <a:xfrm>
            <a:off x="3774689" y="4200292"/>
            <a:ext cx="1442224" cy="1419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E1628564-DEF8-E5E8-0813-9B57D4F8C8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60"/>
          <a:stretch/>
        </p:blipFill>
        <p:spPr>
          <a:xfrm>
            <a:off x="1354190" y="908718"/>
            <a:ext cx="6588020" cy="5217443"/>
          </a:xfrm>
          <a:prstGeom prst="rect">
            <a:avLst/>
          </a:prstGeom>
        </p:spPr>
      </p:pic>
      <p:pic>
        <p:nvPicPr>
          <p:cNvPr id="24" name="Obrázek 23" descr="Obsah obrázku země, exteriér, kámen&#10;&#10;Popis byl vytvořen automaticky">
            <a:extLst>
              <a:ext uri="{FF2B5EF4-FFF2-40B4-BE49-F238E27FC236}">
                <a16:creationId xmlns:a16="http://schemas.microsoft.com/office/drawing/2014/main" id="{02F0CDED-1011-3A06-488C-A4601D71E3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28" b="14045"/>
          <a:stretch/>
        </p:blipFill>
        <p:spPr>
          <a:xfrm>
            <a:off x="1354190" y="988742"/>
            <a:ext cx="6588018" cy="5015096"/>
          </a:xfrm>
          <a:prstGeom prst="rect">
            <a:avLst/>
          </a:prstGeom>
        </p:spPr>
      </p:pic>
      <p:pic>
        <p:nvPicPr>
          <p:cNvPr id="20" name="Obrázek 19" descr="Obsah obrázku exteriér, stoh, kámen&#10;&#10;Popis byl vytvořen automaticky">
            <a:extLst>
              <a:ext uri="{FF2B5EF4-FFF2-40B4-BE49-F238E27FC236}">
                <a16:creationId xmlns:a16="http://schemas.microsoft.com/office/drawing/2014/main" id="{7B5E98E8-6429-1A0C-B662-E37168ABC4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" b="39244"/>
          <a:stretch/>
        </p:blipFill>
        <p:spPr>
          <a:xfrm>
            <a:off x="1354191" y="988742"/>
            <a:ext cx="6588018" cy="5015096"/>
          </a:xfrm>
          <a:prstGeom prst="rect">
            <a:avLst/>
          </a:prstGeom>
        </p:spPr>
      </p:pic>
      <p:pic>
        <p:nvPicPr>
          <p:cNvPr id="26" name="Obrázek 25" descr="Obsah obrázku země, exteriér, budova&#10;&#10;Popis byl vytvořen automaticky">
            <a:extLst>
              <a:ext uri="{FF2B5EF4-FFF2-40B4-BE49-F238E27FC236}">
                <a16:creationId xmlns:a16="http://schemas.microsoft.com/office/drawing/2014/main" id="{6A5345AF-8023-41E1-8145-2DE4718FF8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4" b="8217"/>
          <a:stretch/>
        </p:blipFill>
        <p:spPr>
          <a:xfrm>
            <a:off x="1354190" y="988743"/>
            <a:ext cx="6588018" cy="50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5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b="1" kern="1200" dirty="0">
                <a:latin typeface="Arial" pitchFamily="34" charset="0"/>
                <a:ea typeface="+mj-ea"/>
                <a:cs typeface="Arial" pitchFamily="34" charset="0"/>
              </a:rPr>
              <a:t>Závěr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57200" y="1094464"/>
            <a:ext cx="334164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•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»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cs-CZ" sz="20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/>
              <a:t>Během provádění :</a:t>
            </a:r>
          </a:p>
          <a:p>
            <a:pPr marL="0" indent="0">
              <a:lnSpc>
                <a:spcPct val="90000"/>
              </a:lnSpc>
              <a:buNone/>
            </a:pPr>
            <a:endParaRPr lang="cs-CZ" sz="20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Byly odhaleny skryté základové konstrukce z 60. let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Úprava speciálního založení a spodní stavby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Probíhá monitoring provizorního mostu v provozu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Rektifikace pouze po příčném vysunutí	</a:t>
            </a:r>
            <a:endParaRPr lang="cs-CZ" sz="2000" b="1" i="1" dirty="0"/>
          </a:p>
        </p:txBody>
      </p:sp>
      <p:pic>
        <p:nvPicPr>
          <p:cNvPr id="4" name="Obrázek 3" descr="Obsah obrázku obloha, exteriér&#10;&#10;Popis byl vytvořen automaticky">
            <a:extLst>
              <a:ext uri="{FF2B5EF4-FFF2-40B4-BE49-F238E27FC236}">
                <a16:creationId xmlns:a16="http://schemas.microsoft.com/office/drawing/2014/main" id="{1FB96D25-2371-E4C0-2FF0-B3939BA40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r="13750" b="7239"/>
          <a:stretch/>
        </p:blipFill>
        <p:spPr>
          <a:xfrm>
            <a:off x="3858322" y="1258230"/>
            <a:ext cx="4891668" cy="4198433"/>
          </a:xfrm>
          <a:prstGeom prst="rect">
            <a:avLst/>
          </a:prstGeom>
          <a:noFill/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350332"/>
            <a:ext cx="59422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900" b="1" dirty="0"/>
              <a:t>Řešení speciálního založení vysunutého železničního mostu v Pardubicích pomocí dvojité štětovnicové jímky v korytě Labe a dalších provizorních konstrukcí </a:t>
            </a:r>
            <a:endParaRPr lang="cs-CZ" sz="90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539552" y="6352705"/>
            <a:ext cx="504056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spcAft>
                <a:spcPts val="600"/>
              </a:spcAft>
            </a:pPr>
            <a:fld id="{BF8DBC66-D309-4894-96CC-C6DC94C60B0C}" type="slidenum">
              <a:rPr lang="cs-CZ" smtClean="0"/>
              <a:pPr>
                <a:spcAft>
                  <a:spcPts val="600"/>
                </a:spcAft>
              </a:pPr>
              <a:t>13</a:t>
            </a:fld>
            <a:r>
              <a:rPr lang="cs-CZ" dirty="0"/>
              <a:t>/14</a:t>
            </a:r>
          </a:p>
        </p:txBody>
      </p:sp>
    </p:spTree>
    <p:extLst>
      <p:ext uri="{BB962C8B-B14F-4D97-AF65-F5344CB8AC3E}">
        <p14:creationId xmlns:p14="http://schemas.microsoft.com/office/powerpoint/2010/main" val="1445049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 …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SUDOP PRAHA a.s., Olšanská 1a, 130 80 Praha 3, </a:t>
            </a:r>
            <a:r>
              <a:rPr lang="cs-CZ" b="1" dirty="0">
                <a:solidFill>
                  <a:srgbClr val="61C250"/>
                </a:solidFill>
              </a:rPr>
              <a:t>www.sudop.cz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395536" y="4869160"/>
            <a:ext cx="864096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None/>
              <a:defRPr sz="2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7" name="Obrázek 6" descr="Obsah obrázku most, budova, cestování, oblouk&#10;&#10;Popis byl vytvořen automaticky">
            <a:extLst>
              <a:ext uri="{FF2B5EF4-FFF2-40B4-BE49-F238E27FC236}">
                <a16:creationId xmlns:a16="http://schemas.microsoft.com/office/drawing/2014/main" id="{0FA3B19E-812C-073B-CFF3-FDA07EA61F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61" b="26714"/>
          <a:stretch/>
        </p:blipFill>
        <p:spPr>
          <a:xfrm>
            <a:off x="438614" y="832623"/>
            <a:ext cx="8266771" cy="28993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Účastníci výstavby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 b="1" dirty="0"/>
              <a:t>Řešení speciálního založení vysunutého železničního mostu v Pardubicích pomocí dvojité štětovnicové jímky v korytě Labe a dalších provizorních konstrukcí </a:t>
            </a:r>
            <a:endParaRPr lang="cs-CZ" sz="9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2</a:t>
            </a:fld>
            <a:r>
              <a:rPr lang="cs-CZ" dirty="0"/>
              <a:t>/14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57199" y="980728"/>
            <a:ext cx="8342851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•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»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STAVBA :</a:t>
            </a:r>
          </a:p>
          <a:p>
            <a:pPr marL="0" indent="0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2400" dirty="0"/>
              <a:t> „</a:t>
            </a: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Modernizace trati Hradec Králové – Pardubice – Chrudim,</a:t>
            </a:r>
          </a:p>
          <a:p>
            <a:pPr marL="0" indent="0" algn="ctr">
              <a:buNone/>
            </a:pP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3. stavba, </a:t>
            </a:r>
            <a:r>
              <a:rPr lang="cs-CZ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zdvoukolejnění</a:t>
            </a: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Pardubice-Rosice n/L – Stéblová</a:t>
            </a:r>
            <a:r>
              <a:rPr lang="cs-CZ" sz="2400" dirty="0"/>
              <a:t>“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Investor stavby: 	</a:t>
            </a:r>
            <a:r>
              <a:rPr lang="cs-CZ" sz="2000" b="1" dirty="0"/>
              <a:t>Správa železnic, státní organizace</a:t>
            </a:r>
            <a:r>
              <a:rPr lang="cs-CZ" sz="2000" dirty="0"/>
              <a:t>				Stavební správa východ</a:t>
            </a:r>
          </a:p>
          <a:p>
            <a:pPr>
              <a:lnSpc>
                <a:spcPct val="134000"/>
              </a:lnSpc>
            </a:pPr>
            <a:r>
              <a:rPr lang="cs-CZ" sz="2000" dirty="0"/>
              <a:t>Projektant: 		</a:t>
            </a:r>
            <a:r>
              <a:rPr lang="cs-CZ" sz="2000" b="1" dirty="0"/>
              <a:t>SUDOP PRAHA, a.s.</a:t>
            </a:r>
            <a:endParaRPr lang="cs-CZ" sz="2000" dirty="0"/>
          </a:p>
          <a:p>
            <a:r>
              <a:rPr lang="cs-CZ" sz="2000" dirty="0"/>
              <a:t>Zhotovitel: 		</a:t>
            </a:r>
            <a:r>
              <a:rPr lang="cs-CZ" sz="2000" b="1" i="1" dirty="0"/>
              <a:t>SKANSKA</a:t>
            </a:r>
            <a:r>
              <a:rPr lang="cs-CZ" sz="2000" b="1" dirty="0"/>
              <a:t>, a.s.</a:t>
            </a:r>
          </a:p>
          <a:p>
            <a:pPr marL="0" lvl="6" indent="0">
              <a:buClr>
                <a:srgbClr val="61C250"/>
              </a:buClr>
              <a:buNone/>
            </a:pPr>
            <a:r>
              <a:rPr lang="cs-CZ" b="1" i="1" dirty="0">
                <a:solidFill>
                  <a:srgbClr val="002C77"/>
                </a:solidFill>
                <a:latin typeface="Arial" pitchFamily="34" charset="0"/>
                <a:cs typeface="Arial" pitchFamily="34" charset="0"/>
              </a:rPr>
              <a:t>			Zakládání staveb a.s.</a:t>
            </a:r>
          </a:p>
          <a:p>
            <a:pPr marL="0" lvl="6" indent="0">
              <a:buClr>
                <a:srgbClr val="61C250"/>
              </a:buClr>
              <a:buNone/>
            </a:pPr>
            <a:r>
              <a:rPr lang="cs-CZ" b="1" i="1" dirty="0">
                <a:solidFill>
                  <a:srgbClr val="002C77"/>
                </a:solidFill>
                <a:latin typeface="Arial" pitchFamily="34" charset="0"/>
                <a:cs typeface="Arial" pitchFamily="34" charset="0"/>
              </a:rPr>
              <a:t>			FIRESTA-Fišer, rekonstrukce, stavby a.s.</a:t>
            </a:r>
          </a:p>
        </p:txBody>
      </p:sp>
    </p:spTree>
    <p:extLst>
      <p:ext uri="{BB962C8B-B14F-4D97-AF65-F5344CB8AC3E}">
        <p14:creationId xmlns:p14="http://schemas.microsoft.com/office/powerpoint/2010/main" val="3660549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 descr="Obsah obrázku text, strom, mapa&#10;&#10;Popis byl vytvořen automaticky">
            <a:extLst>
              <a:ext uri="{FF2B5EF4-FFF2-40B4-BE49-F238E27FC236}">
                <a16:creationId xmlns:a16="http://schemas.microsoft.com/office/drawing/2014/main" id="{70E42C6A-4381-72EA-F161-D3F7C1080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6" y="947883"/>
            <a:ext cx="8407906" cy="397645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7342" y="252335"/>
            <a:ext cx="8229600" cy="634082"/>
          </a:xfrm>
        </p:spPr>
        <p:txBody>
          <a:bodyPr/>
          <a:lstStyle/>
          <a:p>
            <a:r>
              <a:rPr lang="cs-CZ" sz="2400" b="1" dirty="0"/>
              <a:t>Situace stavby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 b="1" dirty="0"/>
              <a:t>Řešení speciálního založení vysunutého železničního mostu v Pardubicích pomocí dvojité štětovnicové jímky v korytě Labe a dalších provizorních konstrukcí </a:t>
            </a:r>
            <a:endParaRPr lang="cs-CZ" sz="9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3</a:t>
            </a:fld>
            <a:r>
              <a:rPr lang="cs-CZ" dirty="0"/>
              <a:t>/14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360F74B-5B53-0BE3-70A3-F8664C4F27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24972" r="6238" b="8590"/>
          <a:stretch/>
        </p:blipFill>
        <p:spPr>
          <a:xfrm>
            <a:off x="319179" y="947883"/>
            <a:ext cx="8367621" cy="3384000"/>
          </a:xfrm>
          <a:prstGeom prst="rect">
            <a:avLst/>
          </a:prstGeom>
        </p:spPr>
      </p:pic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57A72C67-60DC-4CC4-20DB-4D05D8F49CC8}"/>
              </a:ext>
            </a:extLst>
          </p:cNvPr>
          <p:cNvSpPr/>
          <p:nvPr/>
        </p:nvSpPr>
        <p:spPr>
          <a:xfrm>
            <a:off x="5746459" y="2130803"/>
            <a:ext cx="570451" cy="18262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E0909EAF-DECF-3B33-BCB7-746AB91E2C3C}"/>
              </a:ext>
            </a:extLst>
          </p:cNvPr>
          <p:cNvSpPr/>
          <p:nvPr/>
        </p:nvSpPr>
        <p:spPr>
          <a:xfrm rot="10800000">
            <a:off x="2877424" y="2130803"/>
            <a:ext cx="570451" cy="18262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: doprava 21">
            <a:extLst>
              <a:ext uri="{FF2B5EF4-FFF2-40B4-BE49-F238E27FC236}">
                <a16:creationId xmlns:a16="http://schemas.microsoft.com/office/drawing/2014/main" id="{0B0FB314-3A36-CBBF-0068-FC7E9681ED7F}"/>
              </a:ext>
            </a:extLst>
          </p:cNvPr>
          <p:cNvSpPr/>
          <p:nvPr/>
        </p:nvSpPr>
        <p:spPr>
          <a:xfrm rot="10800000">
            <a:off x="2877424" y="2788132"/>
            <a:ext cx="570451" cy="18262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12CFFC9-7D6F-FF52-955F-A418708D8B2F}"/>
              </a:ext>
            </a:extLst>
          </p:cNvPr>
          <p:cNvSpPr txBox="1"/>
          <p:nvPr/>
        </p:nvSpPr>
        <p:spPr>
          <a:xfrm>
            <a:off x="2625753" y="3009834"/>
            <a:ext cx="1635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PARDUBICE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7EF8891-1091-CA50-B23E-F3B148A8E9AD}"/>
              </a:ext>
            </a:extLst>
          </p:cNvPr>
          <p:cNvSpPr txBox="1"/>
          <p:nvPr/>
        </p:nvSpPr>
        <p:spPr>
          <a:xfrm>
            <a:off x="2629948" y="1783863"/>
            <a:ext cx="1635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CHRUDIM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622C444-7890-B425-A0EC-97A4FA4B9A33}"/>
              </a:ext>
            </a:extLst>
          </p:cNvPr>
          <p:cNvSpPr txBox="1"/>
          <p:nvPr/>
        </p:nvSpPr>
        <p:spPr>
          <a:xfrm>
            <a:off x="5563299" y="1851763"/>
            <a:ext cx="1635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HRADEC KRÁLOVÉ</a:t>
            </a:r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FFF37AC6-4C5F-94EB-7011-17FF34EC2090}"/>
              </a:ext>
            </a:extLst>
          </p:cNvPr>
          <p:cNvSpPr/>
          <p:nvPr/>
        </p:nvSpPr>
        <p:spPr>
          <a:xfrm>
            <a:off x="3813628" y="2409906"/>
            <a:ext cx="637563" cy="645953"/>
          </a:xfrm>
          <a:prstGeom prst="ellipse">
            <a:avLst/>
          </a:prstGeom>
          <a:solidFill>
            <a:srgbClr val="C0504D">
              <a:alpha val="5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840C6CCD-C1BB-04AD-BD4A-766F4571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" b="25437"/>
          <a:stretch/>
        </p:blipFill>
        <p:spPr>
          <a:xfrm>
            <a:off x="457199" y="908720"/>
            <a:ext cx="8229600" cy="4832058"/>
          </a:xfrm>
          <a:prstGeom prst="rect">
            <a:avLst/>
          </a:prstGeom>
        </p:spPr>
      </p:pic>
      <p:pic>
        <p:nvPicPr>
          <p:cNvPr id="4" name="Obrázek 3" descr="Obsah obrázku obloha, exteriér, voda, most&#10;&#10;Popis byl vytvořen automaticky">
            <a:extLst>
              <a:ext uri="{FF2B5EF4-FFF2-40B4-BE49-F238E27FC236}">
                <a16:creationId xmlns:a16="http://schemas.microsoft.com/office/drawing/2014/main" id="{7F2723BF-F116-8FC3-BA54-680274A52B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13" b="15441"/>
          <a:stretch/>
        </p:blipFill>
        <p:spPr>
          <a:xfrm>
            <a:off x="470104" y="1324318"/>
            <a:ext cx="8241400" cy="46386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Stávající most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 b="1" dirty="0"/>
              <a:t>Řešení speciálního založení vysunutého železničního mostu v Pardubicích pomocí dvojité štětovnicové jímky v korytě Labe a dalších provizorních konstrukcí </a:t>
            </a:r>
            <a:endParaRPr lang="cs-CZ" sz="9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4</a:t>
            </a:fld>
            <a:r>
              <a:rPr lang="cs-CZ" dirty="0"/>
              <a:t>/14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BC9E9CE-ED88-D5B0-0661-A9496CB97532}"/>
              </a:ext>
            </a:extLst>
          </p:cNvPr>
          <p:cNvSpPr/>
          <p:nvPr/>
        </p:nvSpPr>
        <p:spPr>
          <a:xfrm>
            <a:off x="445399" y="4795024"/>
            <a:ext cx="4379362" cy="133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6252EF1-A99F-FDBD-DCD1-A90C1B336CE5}"/>
              </a:ext>
            </a:extLst>
          </p:cNvPr>
          <p:cNvSpPr/>
          <p:nvPr/>
        </p:nvSpPr>
        <p:spPr>
          <a:xfrm>
            <a:off x="445398" y="908721"/>
            <a:ext cx="3405489" cy="411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57199" y="980728"/>
            <a:ext cx="8342851" cy="52044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•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»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Ocelová trámová konstrukce:</a:t>
            </a:r>
          </a:p>
          <a:p>
            <a:pPr marL="0" indent="0">
              <a:buNone/>
            </a:pPr>
            <a:endParaRPr lang="cs-CZ" sz="2000" dirty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r>
              <a:rPr lang="cs-CZ" sz="2400" dirty="0"/>
              <a:t> </a:t>
            </a:r>
            <a:endParaRPr lang="cs-CZ" sz="2000" dirty="0"/>
          </a:p>
          <a:p>
            <a:r>
              <a:rPr lang="cs-CZ" sz="2000" dirty="0"/>
              <a:t>Čtyřpólový spojitý most z 60.let</a:t>
            </a:r>
          </a:p>
          <a:p>
            <a:r>
              <a:rPr lang="cs-CZ" sz="2000" dirty="0"/>
              <a:t>Příčné vysunutí</a:t>
            </a:r>
          </a:p>
          <a:p>
            <a:r>
              <a:rPr lang="cs-CZ" sz="2000" dirty="0"/>
              <a:t>Provizorní konstrukce</a:t>
            </a:r>
            <a:endParaRPr lang="cs-CZ" b="1" i="1" dirty="0">
              <a:solidFill>
                <a:srgbClr val="002C7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6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exteriér, obloha, země, doprava&#10;&#10;Popis byl vytvořen automaticky">
            <a:extLst>
              <a:ext uri="{FF2B5EF4-FFF2-40B4-BE49-F238E27FC236}">
                <a16:creationId xmlns:a16="http://schemas.microsoft.com/office/drawing/2014/main" id="{8E75059F-F396-B62E-8974-7FFF5C87D0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" t="-25" r="5000" b="26475"/>
          <a:stretch/>
        </p:blipFill>
        <p:spPr>
          <a:xfrm>
            <a:off x="476003" y="977235"/>
            <a:ext cx="8229601" cy="5044053"/>
          </a:xfrm>
          <a:prstGeom prst="rect">
            <a:avLst/>
          </a:prstGeom>
        </p:spPr>
      </p:pic>
      <p:pic>
        <p:nvPicPr>
          <p:cNvPr id="9" name="Obrázek 8" descr="Obsah obrázku exteriér, obloha, země, doprava&#10;&#10;Popis byl vytvořen automaticky">
            <a:extLst>
              <a:ext uri="{FF2B5EF4-FFF2-40B4-BE49-F238E27FC236}">
                <a16:creationId xmlns:a16="http://schemas.microsoft.com/office/drawing/2014/main" id="{45F56128-D967-C170-FC54-2C7A5FE2FF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-13251" r="5000" b="27552"/>
          <a:stretch/>
        </p:blipFill>
        <p:spPr>
          <a:xfrm>
            <a:off x="476003" y="72008"/>
            <a:ext cx="8229601" cy="58772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FA51AD5-1158-5DF2-23ED-9C3F76C84B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26" t="30290" r="5825" b="11164"/>
          <a:stretch/>
        </p:blipFill>
        <p:spPr>
          <a:xfrm rot="5400000">
            <a:off x="5164397" y="2477711"/>
            <a:ext cx="2392823" cy="472719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Geologie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 b="1" dirty="0"/>
              <a:t>Řešení speciálního založení vysunutého železničního mostu v Pardubicích pomocí dvojité štětovnicové jímky v korytě Labe a dalších provizorních konstrukcí </a:t>
            </a:r>
            <a:endParaRPr lang="cs-CZ" sz="9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5</a:t>
            </a:fld>
            <a:r>
              <a:rPr lang="cs-CZ" dirty="0"/>
              <a:t>/14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57199" y="980728"/>
            <a:ext cx="8342851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•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»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KVARTÉRNÍ PODLOŽÍ:</a:t>
            </a:r>
            <a:r>
              <a:rPr lang="cs-CZ" sz="2400" dirty="0"/>
              <a:t> </a:t>
            </a:r>
            <a:endParaRPr lang="cs-CZ" sz="2000" dirty="0"/>
          </a:p>
          <a:p>
            <a:r>
              <a:rPr lang="cs-CZ" sz="2000" dirty="0" err="1"/>
              <a:t>Hlinito</a:t>
            </a:r>
            <a:r>
              <a:rPr lang="cs-CZ" sz="2000" dirty="0"/>
              <a:t>-písčité navážky s kameny a balvany mocnosti do 4,8 m</a:t>
            </a:r>
          </a:p>
          <a:p>
            <a:r>
              <a:rPr lang="cs-CZ" sz="2000" dirty="0"/>
              <a:t>Fluviální sedimenty charakteru jílovitých štěrků G5/GC až </a:t>
            </a:r>
          </a:p>
          <a:p>
            <a:pPr marL="0" indent="0">
              <a:buNone/>
            </a:pPr>
            <a:r>
              <a:rPr lang="cs-CZ" sz="2000" dirty="0"/>
              <a:t>     jílů F6/CI a písčité zeminy S3/SF, S5/SC mocnosti do 4 m   </a:t>
            </a:r>
          </a:p>
          <a:p>
            <a:pPr marL="0" indent="0">
              <a:buNone/>
            </a:pPr>
            <a:endParaRPr lang="cs-CZ" sz="800" dirty="0"/>
          </a:p>
          <a:p>
            <a:pPr marL="0" indent="0">
              <a:buNone/>
            </a:pPr>
            <a:r>
              <a:rPr lang="cs-CZ" sz="2000" dirty="0"/>
              <a:t>PŘEDKVARTÉRNÍ PODLOŽÍ:</a:t>
            </a:r>
          </a:p>
          <a:p>
            <a:r>
              <a:rPr lang="cs-CZ" sz="2000" dirty="0"/>
              <a:t>Slínovce zcela zvětralé R6/CS až navětralé R4</a:t>
            </a:r>
          </a:p>
          <a:p>
            <a:pPr marL="0" indent="0">
              <a:buNone/>
            </a:pPr>
            <a:r>
              <a:rPr lang="cs-CZ" sz="2000" dirty="0"/>
              <a:t>HPV</a:t>
            </a:r>
          </a:p>
          <a:p>
            <a:r>
              <a:rPr lang="cs-CZ" sz="2000" dirty="0"/>
              <a:t>Hladina podzemní vody je volná, přímo spjatá s hladinou v řece</a:t>
            </a:r>
          </a:p>
          <a:p>
            <a:pPr marL="0" indent="0">
              <a:buNone/>
            </a:pPr>
            <a:r>
              <a:rPr lang="cs-CZ" sz="2000" dirty="0"/>
              <a:t>1,0 m pod terénem</a:t>
            </a:r>
          </a:p>
        </p:txBody>
      </p:sp>
    </p:spTree>
    <p:extLst>
      <p:ext uri="{BB962C8B-B14F-4D97-AF65-F5344CB8AC3E}">
        <p14:creationId xmlns:p14="http://schemas.microsoft.com/office/powerpoint/2010/main" val="42543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b="1" kern="1200" dirty="0" err="1">
                <a:latin typeface="Arial" pitchFamily="34" charset="0"/>
                <a:ea typeface="+mj-ea"/>
                <a:cs typeface="Arial" pitchFamily="34" charset="0"/>
              </a:rPr>
              <a:t>Potapěčský</a:t>
            </a:r>
            <a:r>
              <a:rPr lang="cs-CZ" sz="2400" b="1" kern="1200" dirty="0">
                <a:latin typeface="Arial" pitchFamily="34" charset="0"/>
                <a:ea typeface="+mj-ea"/>
                <a:cs typeface="Arial" pitchFamily="34" charset="0"/>
              </a:rPr>
              <a:t> průzkum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42518" y="1253199"/>
            <a:ext cx="4040188" cy="3951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•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»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cs-CZ" sz="17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/>
              <a:t>Zjištění 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Provizorní konstrukce z výstavby mostu v 60.letech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Stávající betonové základy v kolizi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Stávající štětovnicové stěny v kolizi</a:t>
            </a:r>
          </a:p>
          <a:p>
            <a:pPr marL="0" indent="0">
              <a:lnSpc>
                <a:spcPct val="90000"/>
              </a:lnSpc>
              <a:buNone/>
            </a:pPr>
            <a:endParaRPr lang="cs-CZ" sz="2000" b="1" i="1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/>
              <a:t>Opatření 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Úprava dispozice dvojité jímky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Částečné odstranění konstrukcí v kolizi </a:t>
            </a:r>
            <a:endParaRPr lang="cs-CZ" sz="2000" b="1" i="1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DC89383-4CFE-3B3F-E28E-9CB82A87E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Obrázek 3" descr="Obsah obrázku oceánské dno, noční obloha&#10;&#10;Popis byl vytvořen automaticky">
            <a:extLst>
              <a:ext uri="{FF2B5EF4-FFF2-40B4-BE49-F238E27FC236}">
                <a16:creationId xmlns:a16="http://schemas.microsoft.com/office/drawing/2014/main" id="{CCF1EE2A-1471-DB9B-492B-170C4EEC9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3" r="-2" b="-2"/>
          <a:stretch/>
        </p:blipFill>
        <p:spPr>
          <a:xfrm>
            <a:off x="4408450" y="1356840"/>
            <a:ext cx="4293032" cy="4196919"/>
          </a:xfrm>
          <a:prstGeom prst="rect">
            <a:avLst/>
          </a:prstGeom>
          <a:noFill/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350332"/>
            <a:ext cx="59422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900" b="1" dirty="0"/>
              <a:t>Řešení speciálního založení vysunutého železničního mostu v Pardubicích pomocí dvojité štětovnicové jímky v korytě Labe a dalších provizorních konstrukcí </a:t>
            </a:r>
            <a:endParaRPr lang="cs-CZ" sz="90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539552" y="6352705"/>
            <a:ext cx="504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F8DBC66-D309-4894-96CC-C6DC94C60B0C}" type="slidenum">
              <a:rPr lang="cs-CZ" smtClean="0"/>
              <a:pPr>
                <a:spcAft>
                  <a:spcPts val="600"/>
                </a:spcAft>
              </a:pPr>
              <a:t>6</a:t>
            </a:fld>
            <a:r>
              <a:rPr lang="cs-CZ" dirty="0"/>
              <a:t>/14</a:t>
            </a:r>
          </a:p>
        </p:txBody>
      </p:sp>
      <p:pic>
        <p:nvPicPr>
          <p:cNvPr id="9" name="Obrázek 8" descr="Obsah obrázku voda, exteriér, jezero, most&#10;&#10;Popis byl vytvořen automaticky">
            <a:extLst>
              <a:ext uri="{FF2B5EF4-FFF2-40B4-BE49-F238E27FC236}">
                <a16:creationId xmlns:a16="http://schemas.microsoft.com/office/drawing/2014/main" id="{26E75400-1514-37DA-9754-0D8E2581FD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" r="5715" b="14188"/>
          <a:stretch/>
        </p:blipFill>
        <p:spPr>
          <a:xfrm>
            <a:off x="4393768" y="971581"/>
            <a:ext cx="4293032" cy="48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b="1" kern="1200" dirty="0">
                <a:latin typeface="Arial" pitchFamily="34" charset="0"/>
                <a:ea typeface="+mj-ea"/>
                <a:cs typeface="Arial" pitchFamily="34" charset="0"/>
              </a:rPr>
              <a:t>Beranící zkouška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•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»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cs-CZ" sz="26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/>
              <a:t>Zjištění 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Úroveň slínovců třídy R5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Ověření možnosti vetknutí štětovnic dvojité jímky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Odhalení stávajících základů na levém břehu v kolizi s pažením</a:t>
            </a:r>
          </a:p>
        </p:txBody>
      </p:sp>
      <p:pic>
        <p:nvPicPr>
          <p:cNvPr id="4" name="Obrázek 3" descr="Obsah obrázku tráva, obloha, exteriér, den&#10;&#10;Popis byl vytvořen automaticky">
            <a:extLst>
              <a:ext uri="{FF2B5EF4-FFF2-40B4-BE49-F238E27FC236}">
                <a16:creationId xmlns:a16="http://schemas.microsoft.com/office/drawing/2014/main" id="{8556799E-1CD1-CC24-A606-210106A213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4" r="17004" b="3"/>
          <a:stretch/>
        </p:blipFill>
        <p:spPr>
          <a:xfrm>
            <a:off x="4590804" y="1250795"/>
            <a:ext cx="4038600" cy="4525963"/>
          </a:xfrm>
          <a:prstGeom prst="rect">
            <a:avLst/>
          </a:prstGeom>
          <a:noFill/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350332"/>
            <a:ext cx="59422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900" b="1"/>
              <a:t>Řešení speciálního založení vysunutého železničního mostu v Pardubicích pomocí dvojité štětovnicové jímky v korytě Labe a dalších provizorních konstrukcí </a:t>
            </a:r>
            <a:endParaRPr lang="cs-CZ" sz="90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539552" y="6352705"/>
            <a:ext cx="504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F8DBC66-D309-4894-96CC-C6DC94C60B0C}" type="slidenum">
              <a:rPr lang="cs-CZ" smtClean="0"/>
              <a:pPr>
                <a:spcAft>
                  <a:spcPts val="600"/>
                </a:spcAft>
              </a:pPr>
              <a:t>7</a:t>
            </a:fld>
            <a:r>
              <a:rPr lang="cs-CZ" dirty="0"/>
              <a:t>/14</a:t>
            </a:r>
          </a:p>
        </p:txBody>
      </p:sp>
      <p:pic>
        <p:nvPicPr>
          <p:cNvPr id="8" name="Obrázek 7" descr="Obsah obrázku exteriér, voda, obloha, loďka&#10;&#10;Popis byl vytvořen automaticky">
            <a:extLst>
              <a:ext uri="{FF2B5EF4-FFF2-40B4-BE49-F238E27FC236}">
                <a16:creationId xmlns:a16="http://schemas.microsoft.com/office/drawing/2014/main" id="{A8EA625A-1DD8-7E05-63A1-D00092EC0B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3"/>
          <a:stretch/>
        </p:blipFill>
        <p:spPr>
          <a:xfrm>
            <a:off x="819755" y="995730"/>
            <a:ext cx="7542098" cy="4866540"/>
          </a:xfrm>
          <a:prstGeom prst="rect">
            <a:avLst/>
          </a:prstGeom>
        </p:spPr>
      </p:pic>
      <p:pic>
        <p:nvPicPr>
          <p:cNvPr id="10" name="Obrázek 9" descr="Obsah obrázku exteriér, voda, obloha, most&#10;&#10;Popis byl vytvořen automaticky">
            <a:extLst>
              <a:ext uri="{FF2B5EF4-FFF2-40B4-BE49-F238E27FC236}">
                <a16:creationId xmlns:a16="http://schemas.microsoft.com/office/drawing/2014/main" id="{6B6A1018-634E-4011-C58B-E23BAFC54E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853"/>
          <a:stretch/>
        </p:blipFill>
        <p:spPr>
          <a:xfrm>
            <a:off x="819755" y="995731"/>
            <a:ext cx="7542098" cy="4866540"/>
          </a:xfrm>
          <a:prstGeom prst="rect">
            <a:avLst/>
          </a:prstGeom>
        </p:spPr>
      </p:pic>
      <p:pic>
        <p:nvPicPr>
          <p:cNvPr id="13" name="Obrázek 12" descr="Obsah obrázku voda, most&#10;&#10;Popis byl vytvořen automaticky">
            <a:extLst>
              <a:ext uri="{FF2B5EF4-FFF2-40B4-BE49-F238E27FC236}">
                <a16:creationId xmlns:a16="http://schemas.microsoft.com/office/drawing/2014/main" id="{1E0509AE-679B-D8D0-38A3-EF8F970784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5"/>
          <a:stretch/>
        </p:blipFill>
        <p:spPr>
          <a:xfrm>
            <a:off x="819755" y="1132889"/>
            <a:ext cx="7753815" cy="47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6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Provizorní konstrukce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 b="1" dirty="0"/>
              <a:t>Řešení speciálního založení vysunutého železničního mostu v Pardubicích pomocí dvojité štětovnicové jímky v korytě Labe a dalších provizorních konstrukcí </a:t>
            </a:r>
            <a:endParaRPr lang="cs-CZ" sz="9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8</a:t>
            </a:fld>
            <a:r>
              <a:rPr lang="cs-CZ" dirty="0"/>
              <a:t>/14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57199" y="980728"/>
            <a:ext cx="8342851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•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»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TECHNOLOGIE :</a:t>
            </a:r>
          </a:p>
          <a:p>
            <a:pPr marL="0" indent="0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2400" dirty="0"/>
              <a:t> </a:t>
            </a:r>
            <a:endParaRPr lang="cs-CZ" sz="2000" dirty="0"/>
          </a:p>
          <a:p>
            <a:r>
              <a:rPr lang="cs-CZ" sz="2000" dirty="0"/>
              <a:t>Vyztužené zemní těleso – dočasné opěry</a:t>
            </a:r>
          </a:p>
          <a:p>
            <a:r>
              <a:rPr lang="cs-CZ" sz="2000" dirty="0"/>
              <a:t>Trysková injektáž – založení brzdného pilíře</a:t>
            </a:r>
          </a:p>
          <a:p>
            <a:r>
              <a:rPr lang="cs-CZ" sz="2000" dirty="0"/>
              <a:t>Dvojitá štětovnicová jímka – pilíř v řece</a:t>
            </a:r>
          </a:p>
          <a:p>
            <a:r>
              <a:rPr lang="cs-CZ" sz="2000" dirty="0"/>
              <a:t>Štětovnicové pažení – těsněné jímky</a:t>
            </a:r>
          </a:p>
          <a:p>
            <a:r>
              <a:rPr lang="cs-CZ" sz="2000" dirty="0"/>
              <a:t>Záporové pažení  	</a:t>
            </a:r>
            <a:endParaRPr lang="cs-CZ" b="1" i="1" dirty="0">
              <a:solidFill>
                <a:srgbClr val="002C7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Obsah obrázku tráva, obloha, exteriér, budova&#10;&#10;Popis byl vytvořen automaticky">
            <a:extLst>
              <a:ext uri="{FF2B5EF4-FFF2-40B4-BE49-F238E27FC236}">
                <a16:creationId xmlns:a16="http://schemas.microsoft.com/office/drawing/2014/main" id="{A703ACCE-BA6C-BB8C-1CBC-A8E1C1649E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"/>
          <a:stretch/>
        </p:blipFill>
        <p:spPr>
          <a:xfrm>
            <a:off x="978363" y="1105722"/>
            <a:ext cx="7222921" cy="5008927"/>
          </a:xfrm>
          <a:prstGeom prst="rect">
            <a:avLst/>
          </a:prstGeom>
        </p:spPr>
      </p:pic>
      <p:pic>
        <p:nvPicPr>
          <p:cNvPr id="7" name="Obrázek 6" descr="Obsah obrázku exteriér, obloha, cestování&#10;&#10;Popis byl vytvořen automaticky">
            <a:extLst>
              <a:ext uri="{FF2B5EF4-FFF2-40B4-BE49-F238E27FC236}">
                <a16:creationId xmlns:a16="http://schemas.microsoft.com/office/drawing/2014/main" id="{2D368052-DEA0-0A2B-1713-F89659397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7" y="1105722"/>
            <a:ext cx="7513391" cy="5008927"/>
          </a:xfrm>
          <a:prstGeom prst="rect">
            <a:avLst/>
          </a:prstGeom>
        </p:spPr>
      </p:pic>
      <p:pic>
        <p:nvPicPr>
          <p:cNvPr id="9" name="Obrázek 8" descr="Obsah obrázku obloha, exteriér&#10;&#10;Popis byl vytvořen automaticky">
            <a:extLst>
              <a:ext uri="{FF2B5EF4-FFF2-40B4-BE49-F238E27FC236}">
                <a16:creationId xmlns:a16="http://schemas.microsoft.com/office/drawing/2014/main" id="{E9FCFA2A-ED99-50F1-2A0E-D0E223047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76" y="1117235"/>
            <a:ext cx="7513392" cy="5008928"/>
          </a:xfrm>
          <a:prstGeom prst="rect">
            <a:avLst/>
          </a:prstGeom>
        </p:spPr>
      </p:pic>
      <p:pic>
        <p:nvPicPr>
          <p:cNvPr id="11" name="Obrázek 10" descr="Obsah obrázku voda, dřevěné, dřevo, zemědělský stroj&#10;&#10;Popis byl vytvořen automaticky">
            <a:extLst>
              <a:ext uri="{FF2B5EF4-FFF2-40B4-BE49-F238E27FC236}">
                <a16:creationId xmlns:a16="http://schemas.microsoft.com/office/drawing/2014/main" id="{10691856-8D4F-F435-B1B4-2C01E0BFE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50" y="1117235"/>
            <a:ext cx="7513392" cy="5008928"/>
          </a:xfrm>
          <a:prstGeom prst="rect">
            <a:avLst/>
          </a:prstGeom>
        </p:spPr>
      </p:pic>
      <p:pic>
        <p:nvPicPr>
          <p:cNvPr id="14" name="Obrázek 13" descr="Obsah obrázku exteriér, řeka&#10;&#10;Popis byl vytvořen automaticky">
            <a:extLst>
              <a:ext uri="{FF2B5EF4-FFF2-40B4-BE49-F238E27FC236}">
                <a16:creationId xmlns:a16="http://schemas.microsoft.com/office/drawing/2014/main" id="{85A764D1-4111-46EF-6AA4-CD274D119D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63" y="1117235"/>
            <a:ext cx="7513392" cy="500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Dočasné opěry pOP1 a pOP2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 b="1" dirty="0"/>
              <a:t>Řešení speciálního založení vysunutého železničního mostu v Pardubicích pomocí dvojité štětovnicové jímky v korytě Labe a dalších provizorních konstrukcí </a:t>
            </a:r>
            <a:endParaRPr lang="cs-CZ" sz="9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BC66-D309-4894-96CC-C6DC94C60B0C}" type="slidenum">
              <a:rPr lang="cs-CZ" smtClean="0"/>
              <a:pPr/>
              <a:t>9</a:t>
            </a:fld>
            <a:r>
              <a:rPr lang="cs-CZ" dirty="0"/>
              <a:t>/14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457199" y="980728"/>
            <a:ext cx="8342851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Wingdings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•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–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1C250"/>
              </a:buClr>
              <a:buFont typeface="Arial" pitchFamily="34" charset="0"/>
              <a:buChar char="»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Vyztužené zemní těleso: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endParaRPr lang="cs-CZ" sz="2000" dirty="0"/>
          </a:p>
          <a:p>
            <a:r>
              <a:rPr lang="cs-CZ" sz="2000" dirty="0"/>
              <a:t>Budované mezi štětovnicové pažení</a:t>
            </a:r>
          </a:p>
          <a:p>
            <a:r>
              <a:rPr lang="cs-CZ" sz="2000" dirty="0"/>
              <a:t>Výška 3,9 (5,1) m</a:t>
            </a:r>
          </a:p>
          <a:p>
            <a:r>
              <a:rPr lang="cs-CZ" sz="2000" dirty="0"/>
              <a:t>Obalované čelo ve sklonu 70°</a:t>
            </a:r>
          </a:p>
          <a:p>
            <a:r>
              <a:rPr lang="cs-CZ" sz="2000" dirty="0"/>
              <a:t>pOP1- vzduchová mezera k štětovnicím</a:t>
            </a:r>
          </a:p>
          <a:p>
            <a:r>
              <a:rPr lang="cs-CZ" sz="2000" dirty="0" err="1"/>
              <a:t>Geomříže</a:t>
            </a:r>
            <a:r>
              <a:rPr lang="cs-CZ" sz="2000" dirty="0"/>
              <a:t> - </a:t>
            </a:r>
            <a:r>
              <a:rPr lang="cs-CZ" sz="2000" dirty="0" err="1"/>
              <a:t>Tcr</a:t>
            </a:r>
            <a:r>
              <a:rPr lang="cs-CZ" sz="2000" dirty="0"/>
              <a:t> =  82 </a:t>
            </a:r>
            <a:r>
              <a:rPr lang="cs-CZ" sz="2000" dirty="0" err="1"/>
              <a:t>kN</a:t>
            </a:r>
            <a:r>
              <a:rPr lang="cs-CZ" sz="2000" dirty="0"/>
              <a:t>/m (krátkodobá 120 </a:t>
            </a:r>
            <a:r>
              <a:rPr lang="cs-CZ" sz="2000" dirty="0" err="1"/>
              <a:t>kN</a:t>
            </a:r>
            <a:r>
              <a:rPr lang="cs-CZ" sz="2000" dirty="0"/>
              <a:t>/m)	</a:t>
            </a:r>
            <a:endParaRPr lang="cs-CZ" b="1" i="1" dirty="0">
              <a:solidFill>
                <a:srgbClr val="002C7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Obsah obrázku země, exteriér, kámen&#10;&#10;Popis byl vytvořen automaticky">
            <a:extLst>
              <a:ext uri="{FF2B5EF4-FFF2-40B4-BE49-F238E27FC236}">
                <a16:creationId xmlns:a16="http://schemas.microsoft.com/office/drawing/2014/main" id="{99A32DB0-1992-3E3E-A668-8309294724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68974"/>
            <a:ext cx="7057880" cy="5286380"/>
          </a:xfrm>
          <a:prstGeom prst="rect">
            <a:avLst/>
          </a:prstGeom>
        </p:spPr>
      </p:pic>
      <p:pic>
        <p:nvPicPr>
          <p:cNvPr id="8" name="Obrázek 7" descr="Obsah obrázku země, obloha, exteriér, budova&#10;&#10;Popis byl vytvořen automaticky">
            <a:extLst>
              <a:ext uri="{FF2B5EF4-FFF2-40B4-BE49-F238E27FC236}">
                <a16:creationId xmlns:a16="http://schemas.microsoft.com/office/drawing/2014/main" id="{63769897-418D-585B-6C78-AFD4EB9FF9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b="3243"/>
          <a:stretch/>
        </p:blipFill>
        <p:spPr>
          <a:xfrm>
            <a:off x="1060470" y="868974"/>
            <a:ext cx="7057880" cy="5271784"/>
          </a:xfrm>
          <a:prstGeom prst="rect">
            <a:avLst/>
          </a:prstGeom>
        </p:spPr>
      </p:pic>
      <p:pic>
        <p:nvPicPr>
          <p:cNvPr id="10" name="Obrázek 9" descr="Obsah obrázku obloha, exteriér&#10;&#10;Popis byl vytvořen automaticky">
            <a:extLst>
              <a:ext uri="{FF2B5EF4-FFF2-40B4-BE49-F238E27FC236}">
                <a16:creationId xmlns:a16="http://schemas.microsoft.com/office/drawing/2014/main" id="{4DCE785F-F94C-C42B-24ED-6B49A7410C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" r="6666" b="3385"/>
          <a:stretch/>
        </p:blipFill>
        <p:spPr>
          <a:xfrm>
            <a:off x="1052039" y="877889"/>
            <a:ext cx="7057880" cy="5257189"/>
          </a:xfrm>
          <a:prstGeom prst="rect">
            <a:avLst/>
          </a:prstGeom>
        </p:spPr>
      </p:pic>
      <p:pic>
        <p:nvPicPr>
          <p:cNvPr id="13" name="Obrázek 12" descr="Obsah obrázku země, exteriér, budova, dřevěné&#10;&#10;Popis byl vytvořen automaticky">
            <a:extLst>
              <a:ext uri="{FF2B5EF4-FFF2-40B4-BE49-F238E27FC236}">
                <a16:creationId xmlns:a16="http://schemas.microsoft.com/office/drawing/2014/main" id="{6E979E10-4325-0CB2-9CA1-85B8120BD1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8006" r="11425" b="5755"/>
          <a:stretch/>
        </p:blipFill>
        <p:spPr>
          <a:xfrm>
            <a:off x="1060470" y="877889"/>
            <a:ext cx="7057880" cy="5257189"/>
          </a:xfrm>
          <a:prstGeom prst="rect">
            <a:avLst/>
          </a:prstGeom>
        </p:spPr>
      </p:pic>
      <p:pic>
        <p:nvPicPr>
          <p:cNvPr id="15" name="Obrázek 14" descr="Obsah obrázku budova, kámen, cement&#10;&#10;Popis byl vytvořen automaticky">
            <a:extLst>
              <a:ext uri="{FF2B5EF4-FFF2-40B4-BE49-F238E27FC236}">
                <a16:creationId xmlns:a16="http://schemas.microsoft.com/office/drawing/2014/main" id="{6EE6ACD2-05C8-386A-E03E-59E896389D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-1" b="664"/>
          <a:stretch/>
        </p:blipFill>
        <p:spPr>
          <a:xfrm>
            <a:off x="1060470" y="877448"/>
            <a:ext cx="7057880" cy="532194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EF498A5-D4C7-5275-9C64-4CE0BDBFC7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" b="914"/>
          <a:stretch/>
        </p:blipFill>
        <p:spPr>
          <a:xfrm>
            <a:off x="1036437" y="869099"/>
            <a:ext cx="7081913" cy="5315572"/>
          </a:xfrm>
          <a:prstGeom prst="rect">
            <a:avLst/>
          </a:prstGeom>
        </p:spPr>
      </p:pic>
      <p:pic>
        <p:nvPicPr>
          <p:cNvPr id="7" name="Obrázek 6" descr="Obsah obrázku budova, exteriér&#10;&#10;Popis byl vytvořen automaticky">
            <a:extLst>
              <a:ext uri="{FF2B5EF4-FFF2-40B4-BE49-F238E27FC236}">
                <a16:creationId xmlns:a16="http://schemas.microsoft.com/office/drawing/2014/main" id="{92873465-A225-2A13-CCB0-276A1CF651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51" y="868974"/>
            <a:ext cx="7092700" cy="5312460"/>
          </a:xfrm>
          <a:prstGeom prst="rect">
            <a:avLst/>
          </a:prstGeom>
        </p:spPr>
      </p:pic>
      <p:pic>
        <p:nvPicPr>
          <p:cNvPr id="14" name="Obrázek 13" descr="Obsah obrázku země, exteriér, stojící, stavebnictví&#10;&#10;Popis byl vytvořen automaticky">
            <a:extLst>
              <a:ext uri="{FF2B5EF4-FFF2-40B4-BE49-F238E27FC236}">
                <a16:creationId xmlns:a16="http://schemas.microsoft.com/office/drawing/2014/main" id="{C18B0787-5B86-BEC7-8DE1-94789A2A645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r="1483" b="6748"/>
          <a:stretch/>
        </p:blipFill>
        <p:spPr>
          <a:xfrm>
            <a:off x="818789" y="879787"/>
            <a:ext cx="7506421" cy="53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1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5925</TotalTime>
  <Words>763</Words>
  <Application>Microsoft Office PowerPoint</Application>
  <PresentationFormat>Předvádění na obrazovce (4:3)</PresentationFormat>
  <Paragraphs>161</Paragraphs>
  <Slides>14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Wingdings</vt:lpstr>
      <vt:lpstr>Motiv sady Office</vt:lpstr>
      <vt:lpstr>Vlastní návrh</vt:lpstr>
      <vt:lpstr>Řešení speciálního založení vysunutého železničního mostu v Pardubicích pomocí dvojité štětovnicové jímky v korytě Labe a dalších provizorních konstrukcí </vt:lpstr>
      <vt:lpstr>Účastníci výstavby</vt:lpstr>
      <vt:lpstr>Situace stavby</vt:lpstr>
      <vt:lpstr>Stávající most</vt:lpstr>
      <vt:lpstr>Geologie</vt:lpstr>
      <vt:lpstr>Potapěčský průzkum</vt:lpstr>
      <vt:lpstr>Beranící zkouška</vt:lpstr>
      <vt:lpstr>Provizorní konstrukce</vt:lpstr>
      <vt:lpstr>Dočasné opěry pOP1 a pOP2</vt:lpstr>
      <vt:lpstr>Brzdný pilíř pP1</vt:lpstr>
      <vt:lpstr>Pilíř v řece pP2</vt:lpstr>
      <vt:lpstr>Pilíř na pravém břehu pP3</vt:lpstr>
      <vt:lpstr>Závěr</vt:lpstr>
      <vt:lpstr>Děkuji za pozornost …</vt:lpstr>
    </vt:vector>
  </TitlesOfParts>
  <Company>SUDOP PRAHA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milan.roznik</dc:creator>
  <cp:lastModifiedBy>Mikulička Roland Ing.</cp:lastModifiedBy>
  <cp:revision>295</cp:revision>
  <cp:lastPrinted>2021-10-06T16:00:49Z</cp:lastPrinted>
  <dcterms:created xsi:type="dcterms:W3CDTF">2011-04-05T07:21:48Z</dcterms:created>
  <dcterms:modified xsi:type="dcterms:W3CDTF">2022-06-15T10:35:01Z</dcterms:modified>
</cp:coreProperties>
</file>