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6"/>
  </p:notesMasterIdLst>
  <p:sldIdLst>
    <p:sldId id="289" r:id="rId2"/>
    <p:sldId id="257" r:id="rId3"/>
    <p:sldId id="296" r:id="rId4"/>
    <p:sldId id="290" r:id="rId5"/>
    <p:sldId id="308" r:id="rId6"/>
    <p:sldId id="297" r:id="rId7"/>
    <p:sldId id="302" r:id="rId8"/>
    <p:sldId id="309" r:id="rId9"/>
    <p:sldId id="303" r:id="rId10"/>
    <p:sldId id="304" r:id="rId11"/>
    <p:sldId id="310" r:id="rId12"/>
    <p:sldId id="305" r:id="rId13"/>
    <p:sldId id="306" r:id="rId14"/>
    <p:sldId id="283" r:id="rId15"/>
  </p:sldIdLst>
  <p:sldSz cx="9144000" cy="6858000" type="screen4x3"/>
  <p:notesSz cx="6670675" cy="98758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73" autoAdjust="0"/>
  </p:normalViewPr>
  <p:slideViewPr>
    <p:cSldViewPr>
      <p:cViewPr varScale="1">
        <p:scale>
          <a:sx n="163" d="100"/>
          <a:sy n="163" d="100"/>
        </p:scale>
        <p:origin x="-7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485C1-59A0-46B1-9887-B46305B31C97}" type="datetimeFigureOut">
              <a:rPr lang="cs-CZ" smtClean="0"/>
              <a:t>15.6.2022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7068" y="4691023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505" y="938033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57239-1C86-4138-8D24-53A92C252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44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754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16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16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16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1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7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22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314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31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31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31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16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16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57239-1C86-4138-8D24-53A92C252E2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51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5400" y="180000"/>
            <a:ext cx="8226360" cy="123732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5400" y="1600200"/>
            <a:ext cx="822636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5400" y="3963960"/>
            <a:ext cx="822636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5400" y="180000"/>
            <a:ext cx="8226360" cy="123732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5400" y="160020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0280" y="160020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0280" y="396396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5400" y="396396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5400" y="180000"/>
            <a:ext cx="8226360" cy="123732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5400" y="160020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0280" y="160020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5400" y="180000"/>
            <a:ext cx="8226360" cy="123732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5400" y="1600200"/>
            <a:ext cx="8226360" cy="4526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Kliknutím lze upravit styl předlohy.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5400" y="180000"/>
            <a:ext cx="8226360" cy="123732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5400" y="1600200"/>
            <a:ext cx="822636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5400" y="180000"/>
            <a:ext cx="8226360" cy="123732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5400" y="1600200"/>
            <a:ext cx="40140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0280" y="1600200"/>
            <a:ext cx="40140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5400" y="180000"/>
            <a:ext cx="8226360" cy="123732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cs-CZ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5400" y="273960"/>
            <a:ext cx="8226360" cy="585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cs-CZ"/>
              <a:t>Kliknutím lze upravit styl předlohy.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5400" y="180000"/>
            <a:ext cx="8226360" cy="123732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5400" y="160020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5400" y="396396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0280" y="1600200"/>
            <a:ext cx="40140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5400" y="180000"/>
            <a:ext cx="8226360" cy="123732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5400" y="1600200"/>
            <a:ext cx="4014000" cy="452628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0280" y="160020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0280" y="396396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5400" y="180000"/>
            <a:ext cx="8226360" cy="1237320"/>
          </a:xfrm>
          <a:prstGeom prst="rect">
            <a:avLst/>
          </a:prstGeom>
        </p:spPr>
        <p:txBody>
          <a:bodyPr wrap="none" lIns="90000" tIns="46800" rIns="90000" bIns="46800" anchor="b"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5400" y="160020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0280" y="1600200"/>
            <a:ext cx="401400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5400" y="3963960"/>
            <a:ext cx="8225640" cy="2158560"/>
          </a:xfrm>
          <a:prstGeom prst="rect">
            <a:avLst/>
          </a:prstGeom>
        </p:spPr>
        <p:txBody>
          <a:bodyPr wrap="none" lIns="90000" tIns="46800" rIns="90000" bIns="46800"/>
          <a:lstStyle/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701440" y="2129760"/>
            <a:ext cx="4800600" cy="147024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r>
              <a:rPr lang="cs-CZ"/>
              <a:t>Klikněte pro úpravu formátu textu nadpisu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SzPct val="45000"/>
              <a:buFont typeface="StarSymbol"/>
              <a:buChar char=""/>
            </a:pPr>
            <a:r>
              <a:rPr lang="cs-CZ" sz="1400"/>
              <a:t>&lt;datum/čas&gt;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>
              <a:buSzPct val="45000"/>
              <a:buFont typeface="StarSymbol"/>
              <a:buChar char=""/>
            </a:pPr>
            <a:r>
              <a:rPr lang="cs-CZ" sz="1400"/>
              <a:t>&lt;zápatí&gt;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64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r">
              <a:buSzPct val="45000"/>
              <a:buFont typeface="StarSymbol"/>
              <a:buChar char=""/>
            </a:pPr>
            <a:fld id="{3590ECE9-279D-47A9-90A4-806E96EE7CE7}" type="slidenum">
              <a:rPr lang="cs-CZ" sz="1400"/>
              <a:t>‹#›</a:t>
            </a:fld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Font typeface="Arial"/>
              <a:buChar char="•"/>
            </a:pPr>
            <a:r>
              <a:rPr lang="cs-CZ"/>
              <a:t>Klikněte pro úpravu formátu textu osnovy</a:t>
            </a:r>
            <a:endParaRPr/>
          </a:p>
          <a:p>
            <a:pPr lvl="1">
              <a:buFont typeface="Arial"/>
              <a:buChar char="•"/>
            </a:pPr>
            <a:r>
              <a:rPr lang="cs-CZ"/>
              <a:t>Druhá úroveň</a:t>
            </a:r>
            <a:endParaRPr/>
          </a:p>
          <a:p>
            <a:pPr lvl="2">
              <a:buFont typeface="Arial"/>
              <a:buChar char="•"/>
            </a:pPr>
            <a:r>
              <a:rPr lang="cs-CZ"/>
              <a:t>Třetí úroveň</a:t>
            </a:r>
            <a:endParaRPr/>
          </a:p>
          <a:p>
            <a:pPr lvl="3">
              <a:buFont typeface="Arial"/>
              <a:buChar char="•"/>
            </a:pPr>
            <a:r>
              <a:rPr lang="cs-CZ"/>
              <a:t>Čtvrtá úroveň osnovy</a:t>
            </a:r>
            <a:endParaRPr/>
          </a:p>
          <a:p>
            <a:pPr lvl="4">
              <a:buFont typeface="Arial"/>
              <a:buChar char="•"/>
            </a:pPr>
            <a:r>
              <a:rPr lang="cs-CZ"/>
              <a:t>Pátá úroveň osnovy</a:t>
            </a:r>
            <a:endParaRPr/>
          </a:p>
          <a:p>
            <a:pPr lvl="5">
              <a:buFont typeface="Arial"/>
              <a:buChar char="•"/>
            </a:pPr>
            <a:r>
              <a:rPr lang="cs-CZ"/>
              <a:t>Šestá úroveň</a:t>
            </a:r>
            <a:endParaRPr/>
          </a:p>
          <a:p>
            <a:pPr lvl="6">
              <a:buFont typeface="Arial"/>
              <a:buChar char="•"/>
            </a:pPr>
            <a:r>
              <a:rPr lang="cs-CZ"/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443221" y="1035508"/>
            <a:ext cx="813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Most přes Labe v Nymburce</a:t>
            </a:r>
          </a:p>
          <a:p>
            <a:pPr algn="ctr"/>
            <a:r>
              <a:rPr lang="cs-CZ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nelineární výpočet zatížitelnosti </a:t>
            </a:r>
            <a:endParaRPr lang="cs-C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E317E8-038B-4FC1-9C2C-7A2CA8A7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0" y="260648"/>
            <a:ext cx="8269268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2524E70-9563-4263-AFD5-F85427DF0F35}"/>
              </a:ext>
            </a:extLst>
          </p:cNvPr>
          <p:cNvSpPr txBox="1"/>
          <p:nvPr/>
        </p:nvSpPr>
        <p:spPr>
          <a:xfrm>
            <a:off x="857047" y="5661000"/>
            <a:ext cx="74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Filip Řehoř, Miroslav </a:t>
            </a:r>
            <a:r>
              <a:rPr lang="cs-CZ" dirty="0" err="1" smtClean="0">
                <a:solidFill>
                  <a:schemeClr val="bg1"/>
                </a:solidFill>
              </a:rPr>
              <a:t>Teuchner</a:t>
            </a:r>
            <a:r>
              <a:rPr lang="cs-CZ" dirty="0">
                <a:solidFill>
                  <a:schemeClr val="bg1"/>
                </a:solidFill>
              </a:rPr>
              <a:t>;</a:t>
            </a:r>
            <a:r>
              <a:rPr lang="cs-CZ" dirty="0" smtClean="0">
                <a:solidFill>
                  <a:schemeClr val="bg1"/>
                </a:solidFill>
              </a:rPr>
              <a:t> PRAGOPROJEKT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</a:rPr>
              <a:t>Filip Šmejkal, Radomír Pukl; Červenka </a:t>
            </a:r>
            <a:r>
              <a:rPr lang="cs-CZ" dirty="0" err="1" smtClean="0">
                <a:solidFill>
                  <a:schemeClr val="bg1"/>
                </a:solidFill>
              </a:rPr>
              <a:t>Consulting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26" name="Picture 2" descr="V:\PH\19-229-1\_podklady\symp_MOSTY_22\obr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359" r="1" b="23554"/>
          <a:stretch/>
        </p:blipFill>
        <p:spPr bwMode="auto">
          <a:xfrm>
            <a:off x="471826" y="2205000"/>
            <a:ext cx="8236379" cy="3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A0E317E8-038B-4FC1-9C2C-7A2CA8A7D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1" t="-13151" b="-1"/>
          <a:stretch/>
        </p:blipFill>
        <p:spPr bwMode="auto">
          <a:xfrm>
            <a:off x="480965" y="5648906"/>
            <a:ext cx="1497442" cy="67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55" y="5659631"/>
            <a:ext cx="1381125" cy="647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12524E70-9563-4263-AFD5-F85427DF0F35}"/>
              </a:ext>
            </a:extLst>
          </p:cNvPr>
          <p:cNvSpPr txBox="1"/>
          <p:nvPr/>
        </p:nvSpPr>
        <p:spPr>
          <a:xfrm>
            <a:off x="857047" y="6352813"/>
            <a:ext cx="74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bg1"/>
                </a:solidFill>
              </a:rPr>
              <a:t>Sympozium MOSTY 2022, 16. 6. 2022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332000" y="1269000"/>
            <a:ext cx="7362472" cy="523220"/>
          </a:xfrm>
          <a:prstGeom prst="rect">
            <a:avLst/>
          </a:prstGeom>
          <a:noFill/>
          <a:ln w="38100" cap="flat">
            <a:noFill/>
            <a:round/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Nelineární analýza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9528" y="2006612"/>
            <a:ext cx="8226472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>
                <a:solidFill>
                  <a:schemeClr val="bg1"/>
                </a:solidFill>
              </a:rPr>
              <a:t>Model a zatížení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model celého jednoho pole mostu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parametry konstrukce z lineárního výpočtu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prostorové šestistěnné konečné prvky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výztuž diskrétně – lineární prvky </a:t>
            </a:r>
            <a:r>
              <a:rPr lang="cs-CZ" dirty="0" smtClean="0">
                <a:solidFill>
                  <a:schemeClr val="bg1"/>
                </a:solidFill>
              </a:rPr>
              <a:t>(omezená soudržnost –hladká výztuž)</a:t>
            </a: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nelineární </a:t>
            </a:r>
            <a:r>
              <a:rPr lang="cs-CZ" sz="2000" dirty="0" smtClean="0">
                <a:solidFill>
                  <a:schemeClr val="bg1"/>
                </a:solidFill>
              </a:rPr>
              <a:t>materiálový model </a:t>
            </a:r>
            <a:r>
              <a:rPr lang="cs-CZ" sz="2000" dirty="0" err="1" smtClean="0">
                <a:solidFill>
                  <a:schemeClr val="bg1"/>
                </a:solidFill>
              </a:rPr>
              <a:t>Cementitious</a:t>
            </a:r>
            <a:r>
              <a:rPr lang="cs-CZ" sz="2000" dirty="0" smtClean="0">
                <a:solidFill>
                  <a:schemeClr val="bg1"/>
                </a:solidFill>
              </a:rPr>
              <a:t>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polohy zatížení dle lineárního výpočtu </a:t>
            </a:r>
            <a:r>
              <a:rPr lang="cs-CZ" sz="1600" dirty="0" smtClean="0">
                <a:solidFill>
                  <a:schemeClr val="bg1"/>
                </a:solidFill>
              </a:rPr>
              <a:t>(uprostřed, pro vetknutí, pro stojky)</a:t>
            </a:r>
            <a:endParaRPr lang="cs-CZ" sz="2000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C:\Users\rehor\AppData\Local\Temp\$$_519A\ATENA_logo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1234579"/>
            <a:ext cx="1975573" cy="5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80" y="4437000"/>
            <a:ext cx="4386368" cy="2127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0" y="4480431"/>
            <a:ext cx="4176000" cy="20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64" y="190686"/>
            <a:ext cx="1224000" cy="5740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00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332000" y="1269000"/>
            <a:ext cx="7362472" cy="523220"/>
          </a:xfrm>
          <a:prstGeom prst="rect">
            <a:avLst/>
          </a:prstGeom>
          <a:noFill/>
          <a:ln w="38100" cap="flat">
            <a:noFill/>
            <a:round/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Nelineární analýza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9528" y="2006612"/>
            <a:ext cx="822647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>
                <a:solidFill>
                  <a:schemeClr val="bg1"/>
                </a:solidFill>
              </a:rPr>
              <a:t>Výsledky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posouzení MSÚ – mez únosnosti při 1% divergentních prvků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posouzení MSP – šířka trhlin – </a:t>
            </a:r>
            <a:r>
              <a:rPr lang="cs-CZ" sz="2000" dirty="0" err="1" smtClean="0">
                <a:solidFill>
                  <a:schemeClr val="bg1"/>
                </a:solidFill>
              </a:rPr>
              <a:t>kvazistálá</a:t>
            </a:r>
            <a:r>
              <a:rPr lang="cs-CZ" sz="2000" dirty="0" smtClean="0">
                <a:solidFill>
                  <a:schemeClr val="bg1"/>
                </a:solidFill>
              </a:rPr>
              <a:t> + charakteristická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bg1"/>
                </a:solidFill>
              </a:rPr>
              <a:t>šířky trhlin dle očekávání nevycházejí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rozhoduje vetknutí oblouku</a:t>
            </a:r>
          </a:p>
        </p:txBody>
      </p:sp>
      <p:pic>
        <p:nvPicPr>
          <p:cNvPr id="6" name="Picture 2" descr="C:\Users\rehor\AppData\Local\Temp\$$_519A\ATENA_logo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00" y="1234579"/>
            <a:ext cx="1975573" cy="5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64" y="190686"/>
            <a:ext cx="1224000" cy="57401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72" y="5157000"/>
            <a:ext cx="7116783" cy="134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"/>
          <a:stretch/>
        </p:blipFill>
        <p:spPr bwMode="auto">
          <a:xfrm>
            <a:off x="1040290" y="3933000"/>
            <a:ext cx="7109421" cy="115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ek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2349000"/>
            <a:ext cx="6254115" cy="3289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7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49528" y="1269000"/>
            <a:ext cx="8244944" cy="523220"/>
          </a:xfrm>
          <a:prstGeom prst="rect">
            <a:avLst/>
          </a:prstGeom>
          <a:noFill/>
          <a:ln w="38100" cap="flat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Výsledky a diskuze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0016" y="2133000"/>
            <a:ext cx="7920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>
                <a:solidFill>
                  <a:srgbClr val="FF9900"/>
                </a:solidFill>
              </a:rPr>
              <a:t>Lineární výpočet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z</a:t>
            </a:r>
            <a:r>
              <a:rPr lang="cs-CZ" sz="2400" dirty="0" smtClean="0">
                <a:solidFill>
                  <a:schemeClr val="bg1"/>
                </a:solidFill>
              </a:rPr>
              <a:t>atížitelnost: </a:t>
            </a:r>
            <a:r>
              <a:rPr lang="cs-CZ" sz="2400" dirty="0" smtClean="0">
                <a:solidFill>
                  <a:srgbClr val="FF9900"/>
                </a:solidFill>
              </a:rPr>
              <a:t>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rozhodují: </a:t>
            </a:r>
            <a:r>
              <a:rPr lang="cs-CZ" sz="2000" dirty="0" smtClean="0">
                <a:solidFill>
                  <a:srgbClr val="FF9900"/>
                </a:solidFill>
              </a:rPr>
              <a:t>stojky → žebra mostovky </a:t>
            </a:r>
            <a:r>
              <a:rPr lang="cs-CZ" sz="2400" dirty="0">
                <a:solidFill>
                  <a:srgbClr val="FF9900"/>
                </a:solidFill>
              </a:rPr>
              <a:t>→ </a:t>
            </a:r>
            <a:r>
              <a:rPr lang="cs-CZ" sz="2000" dirty="0" smtClean="0">
                <a:solidFill>
                  <a:srgbClr val="FF9900"/>
                </a:solidFill>
              </a:rPr>
              <a:t>oblouk ve vetknutí</a:t>
            </a:r>
            <a:endParaRPr lang="cs-CZ" dirty="0" smtClean="0">
              <a:solidFill>
                <a:srgbClr val="FF99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30016" y="3573000"/>
            <a:ext cx="79200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1" dirty="0" smtClean="0">
                <a:solidFill>
                  <a:srgbClr val="92D050"/>
                </a:solidFill>
              </a:rPr>
              <a:t>Nelineární výpočet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z</a:t>
            </a:r>
            <a:r>
              <a:rPr lang="cs-CZ" sz="2400" dirty="0" smtClean="0">
                <a:solidFill>
                  <a:schemeClr val="bg1"/>
                </a:solidFill>
              </a:rPr>
              <a:t>atížitelnost: </a:t>
            </a:r>
            <a:r>
              <a:rPr lang="cs-CZ" sz="2400" dirty="0" err="1">
                <a:solidFill>
                  <a:srgbClr val="92D050"/>
                </a:solidFill>
              </a:rPr>
              <a:t>Vn</a:t>
            </a:r>
            <a:r>
              <a:rPr lang="cs-CZ" sz="2400" dirty="0">
                <a:solidFill>
                  <a:srgbClr val="92D050"/>
                </a:solidFill>
              </a:rPr>
              <a:t> = 28 t, </a:t>
            </a:r>
            <a:r>
              <a:rPr lang="cs-CZ" sz="2400" dirty="0" err="1">
                <a:solidFill>
                  <a:srgbClr val="92D050"/>
                </a:solidFill>
              </a:rPr>
              <a:t>Vr</a:t>
            </a:r>
            <a:r>
              <a:rPr lang="cs-CZ" sz="2400" dirty="0">
                <a:solidFill>
                  <a:srgbClr val="92D050"/>
                </a:solidFill>
              </a:rPr>
              <a:t> = 67 t, Ve = 126 </a:t>
            </a:r>
            <a:r>
              <a:rPr lang="cs-CZ" sz="2400" dirty="0" smtClean="0">
                <a:solidFill>
                  <a:srgbClr val="92D050"/>
                </a:solidFill>
              </a:rPr>
              <a:t>t</a:t>
            </a:r>
            <a:r>
              <a:rPr lang="cs-CZ" sz="2400" dirty="0" smtClean="0">
                <a:solidFill>
                  <a:srgbClr val="FF990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rozhoduje: </a:t>
            </a:r>
            <a:r>
              <a:rPr lang="cs-CZ" sz="2400" dirty="0" smtClean="0">
                <a:solidFill>
                  <a:srgbClr val="92D050"/>
                </a:solidFill>
              </a:rPr>
              <a:t>oblouk ve vetknutí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v MSP se trhliny nejvíce vyskytují v mostovce kolem stojek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92D050"/>
                </a:solidFill>
              </a:rPr>
              <a:t>při náhradě konců konstrukce budou vloženy vrubové klouby</a:t>
            </a:r>
            <a:endParaRPr lang="cs-CZ" sz="20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0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49528" y="1269000"/>
            <a:ext cx="8244944" cy="523220"/>
          </a:xfrm>
          <a:prstGeom prst="rect">
            <a:avLst/>
          </a:prstGeom>
          <a:noFill/>
          <a:ln w="38100" cap="flat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Závěry a zkušenosti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30016" y="2133000"/>
            <a:ext cx="79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Pro obloukové mosty s horní mostovkou není v EC1-5 přesně definováno zatížení teplotou.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U historických ŽB mostů nemusí vždy navržená výztuž odpovídat statickým schématům.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Výpočetní model musí vystihovat skutečné působení konstrukce případně zjištěný stav.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bg1"/>
                </a:solidFill>
              </a:rPr>
              <a:t>Nelineární analýza přes počáteční náročnost modelování vede velmi rychle a efektivně k cíli.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FF9900"/>
                </a:solidFill>
              </a:rPr>
              <a:t>Zavedení pravidel pro nelineární určení zatížitelnosti do ČSN 73 6222?</a:t>
            </a:r>
            <a:endParaRPr lang="cs-CZ" sz="2400" dirty="0" smtClean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5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19772" y="1413000"/>
            <a:ext cx="7740488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cs-CZ" sz="4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Děkuji za pozornost</a:t>
            </a:r>
            <a:endParaRPr lang="cs-CZ" sz="4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V:\PH\19-229-1\_podklady\FOTO\19_06_24\Stav_mostu\IMG_09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173" y="2420999"/>
            <a:ext cx="3194827" cy="42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V:\PH\19-229-1\_podklady\FOTO\19_06_24\Detaily\IMG_094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17801" r="9641"/>
          <a:stretch/>
        </p:blipFill>
        <p:spPr bwMode="auto">
          <a:xfrm>
            <a:off x="1260000" y="2421000"/>
            <a:ext cx="3113304" cy="42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49528" y="1269000"/>
            <a:ext cx="8244944" cy="523220"/>
          </a:xfrm>
          <a:prstGeom prst="rect">
            <a:avLst/>
          </a:prstGeom>
          <a:noFill/>
          <a:ln w="38100" cap="flat">
            <a:noFill/>
            <a:round/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Obsah příspěvku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72BEC509-D76E-4946-B84D-8C3FD3C5C601}"/>
              </a:ext>
            </a:extLst>
          </p:cNvPr>
          <p:cNvSpPr txBox="1"/>
          <p:nvPr/>
        </p:nvSpPr>
        <p:spPr>
          <a:xfrm>
            <a:off x="675975" y="2694991"/>
            <a:ext cx="7992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popis a historie mostu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plánovaná rekonstrukce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stanovení zatížitelnosti – lineární výpočet</a:t>
            </a: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nelineární analýza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závěry a zkušenosti</a:t>
            </a:r>
            <a:endParaRPr lang="cs-CZ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17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522016" y="1271908"/>
            <a:ext cx="81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Most přes Labe v Nymburce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E317E8-038B-4FC1-9C2C-7A2CA8A7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55642" y="2140554"/>
            <a:ext cx="40323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stavba z roku 1912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technická památka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samostatné vetknuté oblouky 35+40+35 m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vzepětí pouze 1:10 rozpětí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roštová mostovka podepřená lesem stojek, ve střední části srůst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materiálově úsporný návrh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založení plošné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0" y="1989000"/>
            <a:ext cx="3902767" cy="442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34302"/>
            <a:ext cx="8170491" cy="116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996800"/>
            <a:ext cx="8170491" cy="32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684000" y="1269000"/>
            <a:ext cx="81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Původní </a:t>
            </a:r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tatický výpočet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E317E8-038B-4FC1-9C2C-7A2CA8A7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55642" y="2126108"/>
            <a:ext cx="712835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Archivní dokumentace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výkresy (vyjma </a:t>
            </a:r>
            <a:r>
              <a:rPr lang="cs-CZ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armováků</a:t>
            </a: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statický výpočet – poměrně podrobný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oblouk počítán jako vetknutý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ostatní prvky počítány jako prostě podepřené, což je v rozporu se skutečným konstrukčním uspořádáním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záznamy o některých zkouškách materiálů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12231" y="248769"/>
            <a:ext cx="4597400" cy="778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305684"/>
            <a:ext cx="3240000" cy="52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12" y="1304165"/>
            <a:ext cx="4069576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288424" y="1833720"/>
            <a:ext cx="17091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Zatížení</a:t>
            </a:r>
            <a:endParaRPr lang="cs-CZ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1002765" y="743940"/>
            <a:ext cx="15953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Oblouk</a:t>
            </a:r>
            <a:endParaRPr lang="cs-CZ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41619" y="741863"/>
            <a:ext cx="20730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Mostovka</a:t>
            </a:r>
            <a:endParaRPr lang="cs-CZ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200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véPole 19"/>
          <p:cNvSpPr txBox="1"/>
          <p:nvPr/>
        </p:nvSpPr>
        <p:spPr>
          <a:xfrm>
            <a:off x="522016" y="1268999"/>
            <a:ext cx="81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Poslední rekonstrukce 1998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E317E8-038B-4FC1-9C2C-7A2CA8A7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09837" y="2061000"/>
            <a:ext cx="7560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zdařilá </a:t>
            </a:r>
            <a:r>
              <a:rPr 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MOSTNÍ DÍLO ROKU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opravy povrchů – zábradlí, pylony pro osvětlení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nové </a:t>
            </a: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EMZ, </a:t>
            </a:r>
            <a:r>
              <a:rPr lang="cs-CZ" sz="24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odovodňovače</a:t>
            </a:r>
            <a:endParaRPr lang="cs-CZ" sz="2400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nahrazení přesypávky ŽLB roznášecí deskou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umístění IS do chodníků (vodovod uprostřed)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28740" r="-1" b="18485"/>
          <a:stretch/>
        </p:blipFill>
        <p:spPr bwMode="auto">
          <a:xfrm>
            <a:off x="1072146" y="3999992"/>
            <a:ext cx="7035740" cy="2606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902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809837" y="5013000"/>
            <a:ext cx="756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400" dirty="0" smtClean="0">
                <a:solidFill>
                  <a:srgbClr val="92D050"/>
                </a:solidFill>
                <a:cs typeface="Times New Roman" panose="02020603050405020304" pitchFamily="18" charset="0"/>
              </a:rPr>
              <a:t>návrh kolektoru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22016" y="1268999"/>
            <a:ext cx="813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Návrh rekonstrukce 202?</a:t>
            </a:r>
            <a:endParaRPr lang="cs-CZ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E317E8-038B-4FC1-9C2C-7A2CA8A7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09837" y="2061000"/>
            <a:ext cx="75603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Na podkladě diagnostického průzkumu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náhrada částí konstrukcí u mostních závěrů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výměna MZ a odvodňovačů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sanace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809837" y="3861000"/>
            <a:ext cx="7560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Další požadavky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rozšíření vozovky na &gt; 5,5 m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vymístění inženýrských sítí</a:t>
            </a:r>
            <a:endParaRPr lang="cs-CZ" sz="2400" dirty="0" smtClean="0">
              <a:solidFill>
                <a:srgbClr val="92D05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" t="28740" r="-1" b="18485"/>
          <a:stretch/>
        </p:blipFill>
        <p:spPr bwMode="auto">
          <a:xfrm>
            <a:off x="1075192" y="1125000"/>
            <a:ext cx="7035740" cy="2606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ásobení 1"/>
          <p:cNvSpPr/>
          <p:nvPr/>
        </p:nvSpPr>
        <p:spPr>
          <a:xfrm>
            <a:off x="5148000" y="4221000"/>
            <a:ext cx="432000" cy="504000"/>
          </a:xfrm>
          <a:prstGeom prst="mathMultiply">
            <a:avLst>
              <a:gd name="adj1" fmla="val 153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4098" name="Picture 2" descr="green check mark tick writing yes okay accept icon vektor zdarma | AI, SVG  a EP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25721" y1="22115" x2="25721" y2="22115"/>
                        <a14:backgroundMark x1="79327" y1="75962" x2="79327" y2="75962"/>
                        <a14:backgroundMark x1="86538" y1="93029" x2="86538" y2="93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858" y="4540119"/>
            <a:ext cx="760880" cy="7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5775738" y="2277000"/>
            <a:ext cx="668262" cy="57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0" y="2723337"/>
            <a:ext cx="8790644" cy="349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ál 18"/>
          <p:cNvSpPr/>
          <p:nvPr/>
        </p:nvSpPr>
        <p:spPr>
          <a:xfrm>
            <a:off x="1548000" y="4293000"/>
            <a:ext cx="524262" cy="576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12000" y="3501000"/>
            <a:ext cx="463192" cy="1079999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6732000" y="3285000"/>
            <a:ext cx="463192" cy="1079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7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6" grpId="0" animBg="1"/>
      <p:bldP spid="1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49528" y="1269000"/>
            <a:ext cx="8244944" cy="954107"/>
          </a:xfrm>
          <a:prstGeom prst="rect">
            <a:avLst/>
          </a:prstGeom>
          <a:noFill/>
          <a:ln w="38100" cap="flat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zatížitelnosti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lineární výpočet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2000" y="2223107"/>
            <a:ext cx="7920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 smtClean="0">
                <a:solidFill>
                  <a:schemeClr val="bg1"/>
                </a:solidFill>
              </a:rPr>
              <a:t>Lineární analýza v programu SCIA </a:t>
            </a:r>
            <a:r>
              <a:rPr lang="cs-CZ" sz="2400" b="1" dirty="0" err="1" smtClean="0">
                <a:solidFill>
                  <a:schemeClr val="bg1"/>
                </a:solidFill>
              </a:rPr>
              <a:t>Engineer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největší z oblouků</a:t>
            </a: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uspořádání dle skutečnosti – vetknuté prvky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materiálové charakteristiky dle dochované dokumentace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zatížení dle </a:t>
            </a:r>
            <a:r>
              <a:rPr lang="cs-CZ" sz="2000" dirty="0" smtClean="0">
                <a:solidFill>
                  <a:schemeClr val="bg1"/>
                </a:solidFill>
              </a:rPr>
              <a:t>EC, resp. ČSN 73 6222</a:t>
            </a:r>
            <a:endParaRPr lang="cs-CZ" sz="2000" dirty="0" smtClean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74" b="98428" l="13763" r="87116">
                        <a14:foregroundMark x1="38214" y1="72642" x2="38214" y2="72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4" r="11505"/>
          <a:stretch/>
        </p:blipFill>
        <p:spPr bwMode="auto">
          <a:xfrm>
            <a:off x="4140000" y="3573000"/>
            <a:ext cx="485335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40000" y="4581000"/>
            <a:ext cx="3600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b="1" dirty="0" smtClean="0">
                <a:solidFill>
                  <a:schemeClr val="bg1"/>
                </a:solidFill>
              </a:rPr>
              <a:t>Zatížení teplotou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bg1"/>
                </a:solidFill>
              </a:rPr>
              <a:t>pro obloukové mosty není v </a:t>
            </a:r>
            <a:r>
              <a:rPr lang="cs-CZ" sz="1600" dirty="0" smtClean="0">
                <a:solidFill>
                  <a:schemeClr val="bg1"/>
                </a:solidFill>
              </a:rPr>
              <a:t>EC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</a:rPr>
              <a:t>individuální přístup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</a:rPr>
              <a:t>oblouk vs. mostovka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bg1"/>
                </a:solidFill>
              </a:rPr>
              <a:t>rovnoměrné vs. nerovnoměrné</a:t>
            </a:r>
          </a:p>
        </p:txBody>
      </p:sp>
      <p:pic>
        <p:nvPicPr>
          <p:cNvPr id="5122" name="Picture 2" hidden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0375" y="-444806"/>
            <a:ext cx="5683250" cy="867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7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49528" y="1269000"/>
            <a:ext cx="8244944" cy="954107"/>
          </a:xfrm>
          <a:prstGeom prst="rect">
            <a:avLst/>
          </a:prstGeom>
          <a:noFill/>
          <a:ln w="38100" cap="flat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Stanovení zatížitelnosti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lineární výpočet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2000" y="2223107"/>
            <a:ext cx="7920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 smtClean="0">
                <a:solidFill>
                  <a:schemeClr val="bg1"/>
                </a:solidFill>
              </a:rPr>
              <a:t>Závěry lineární analýzy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únosnost konstrukce je plně využita při smrštění a ochlazení konstrukce</a:t>
            </a:r>
            <a:endParaRPr lang="cs-CZ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bg1"/>
                </a:solidFill>
              </a:rPr>
              <a:t>kritická místa – stojky, mostovka, vetknutí obl</a:t>
            </a:r>
            <a:r>
              <a:rPr lang="cs-CZ" sz="2000" dirty="0" smtClean="0">
                <a:solidFill>
                  <a:schemeClr val="bg1"/>
                </a:solidFill>
              </a:rPr>
              <a:t>ouku</a:t>
            </a:r>
            <a:endParaRPr lang="cs-CZ" sz="2000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6D6D"/>
                </a:solidFill>
              </a:rPr>
              <a:t>NULOVÁ ZATÍŽITELNOST</a:t>
            </a:r>
            <a:endParaRPr lang="cs-CZ" sz="2000" dirty="0" smtClean="0">
              <a:solidFill>
                <a:srgbClr val="FF6D6D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0000" y="4581000"/>
            <a:ext cx="27360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92D050"/>
                </a:solidFill>
              </a:rPr>
              <a:t>výpočetní model neodpovídá realitě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92D050"/>
                </a:solidFill>
              </a:rPr>
              <a:t>na konstrukci se vytvoří klouby</a:t>
            </a:r>
            <a:endParaRPr lang="cs-CZ" sz="2000" dirty="0" smtClean="0">
              <a:solidFill>
                <a:srgbClr val="92D05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6" b="98115" l="4825" r="99561">
                        <a14:foregroundMark x1="98441" y1="27377" x2="98441" y2="27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66" r="7364"/>
          <a:stretch/>
        </p:blipFill>
        <p:spPr bwMode="auto">
          <a:xfrm>
            <a:off x="2844000" y="3118581"/>
            <a:ext cx="6057923" cy="363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578" y="3861000"/>
            <a:ext cx="6120765" cy="26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44944" cy="59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49528" y="1269000"/>
            <a:ext cx="8244944" cy="523220"/>
          </a:xfrm>
          <a:prstGeom prst="rect">
            <a:avLst/>
          </a:prstGeom>
          <a:noFill/>
          <a:ln w="38100" cap="flat">
            <a:noFill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Určení dalšího postupu</a:t>
            </a:r>
            <a:endParaRPr 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8000" y="2006612"/>
            <a:ext cx="72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1" dirty="0" smtClean="0">
                <a:solidFill>
                  <a:schemeClr val="bg1"/>
                </a:solidFill>
              </a:rPr>
              <a:t>Co s tím?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</a:rPr>
              <a:t>Úprava modelu: připojení stojek pomocí kloubů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6D6D"/>
                </a:solidFill>
              </a:rPr>
              <a:t>nepřesné</a:t>
            </a:r>
            <a:endParaRPr lang="cs-CZ" sz="2000" dirty="0" smtClean="0">
              <a:solidFill>
                <a:srgbClr val="FF6D6D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</a:rPr>
              <a:t>iterativní postup: snižování tuhosti v místech vzniku trhlin betonu</a:t>
            </a:r>
          </a:p>
          <a:p>
            <a:pPr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rgbClr val="FF6D6D"/>
                </a:solidFill>
              </a:rPr>
              <a:t>překonané</a:t>
            </a:r>
            <a:endParaRPr lang="cs-CZ" sz="2000" dirty="0">
              <a:solidFill>
                <a:srgbClr val="FF6D6D"/>
              </a:solidFill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cs-CZ" sz="2000" dirty="0" smtClean="0">
                <a:solidFill>
                  <a:schemeClr val="bg1"/>
                </a:solidFill>
              </a:rPr>
              <a:t>použití nelineární analýzy s přírůstkovým zatěžováním</a:t>
            </a:r>
            <a:endParaRPr lang="cs-CZ" sz="2000" dirty="0">
              <a:solidFill>
                <a:schemeClr val="bg1"/>
              </a:solidFill>
            </a:endParaRPr>
          </a:p>
          <a:p>
            <a:pPr lvl="2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 smtClean="0">
                <a:solidFill>
                  <a:srgbClr val="92D050"/>
                </a:solidFill>
              </a:rPr>
              <a:t>zvolené</a:t>
            </a:r>
            <a:endParaRPr lang="cs-CZ" sz="2000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rehor\AppData\Local\Temp\$$_519A\ATENA_logo_ne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87" y="5589000"/>
            <a:ext cx="4119857" cy="11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lů 1"/>
          <p:cNvSpPr/>
          <p:nvPr/>
        </p:nvSpPr>
        <p:spPr>
          <a:xfrm>
            <a:off x="3852000" y="5085000"/>
            <a:ext cx="936000" cy="5040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44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PGP_prezentace</Template>
  <TotalTime>3663</TotalTime>
  <Words>535</Words>
  <Application>Microsoft Office PowerPoint</Application>
  <PresentationFormat>Předvádění na obrazovce (4:3)</PresentationFormat>
  <Paragraphs>116</Paragraphs>
  <Slides>14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nk</dc:creator>
  <cp:lastModifiedBy>Filip Řehoř</cp:lastModifiedBy>
  <cp:revision>206</cp:revision>
  <cp:lastPrinted>2014-11-07T14:15:27Z</cp:lastPrinted>
  <dcterms:created xsi:type="dcterms:W3CDTF">2014-11-07T13:42:16Z</dcterms:created>
  <dcterms:modified xsi:type="dcterms:W3CDTF">2022-06-15T10:28:26Z</dcterms:modified>
</cp:coreProperties>
</file>