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8" r:id="rId2"/>
    <p:sldId id="259" r:id="rId3"/>
    <p:sldId id="274" r:id="rId4"/>
    <p:sldId id="275" r:id="rId5"/>
    <p:sldId id="276" r:id="rId6"/>
    <p:sldId id="277" r:id="rId7"/>
    <p:sldId id="281" r:id="rId8"/>
    <p:sldId id="278" r:id="rId9"/>
    <p:sldId id="279" r:id="rId10"/>
    <p:sldId id="280" r:id="rId11"/>
    <p:sldId id="270" r:id="rId12"/>
  </p:sldIdLst>
  <p:sldSz cx="12192000" cy="6858000"/>
  <p:notesSz cx="6735763" cy="9866313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2"/>
    <a:srgbClr val="DE5113"/>
    <a:srgbClr val="009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54" autoAdjust="0"/>
    <p:restoredTop sz="81466" autoAdjust="0"/>
  </p:normalViewPr>
  <p:slideViewPr>
    <p:cSldViewPr snapToGrid="0">
      <p:cViewPr varScale="1">
        <p:scale>
          <a:sx n="70" d="100"/>
          <a:sy n="70" d="100"/>
        </p:scale>
        <p:origin x="15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919BF3A4-7276-4629-9813-EBF4F707835D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3" tIns="45716" rIns="91433" bIns="45716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7DE5F1C2-3586-4E7F-B2A5-86175D696D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61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1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9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164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14324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1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771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2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21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400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8161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550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Tx/>
              <a:buChar char="-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379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5F1C2-3586-4E7F-B2A5-86175D696DA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9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40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78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43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05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44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74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6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35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44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50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E68E4-8CA9-4A12-B496-6F6CCBCD6298}" type="datetimeFigureOut">
              <a:rPr lang="cs-CZ" smtClean="0"/>
              <a:t>15. 6. 2022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1796B-C801-4B1F-BF58-CCA2D590AB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83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431" y="1492634"/>
            <a:ext cx="1104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Lávka</a:t>
            </a:r>
            <a:r>
              <a:rPr lang="en-US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spřažená</a:t>
            </a:r>
            <a:r>
              <a:rPr lang="en-US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3000" b="1" dirty="0" err="1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dřevěných</a:t>
            </a:r>
            <a:r>
              <a:rPr lang="en-US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nosníků</a:t>
            </a:r>
            <a:r>
              <a:rPr lang="en-US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3000" b="1" dirty="0" err="1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prefabrikovanou</a:t>
            </a:r>
            <a:r>
              <a:rPr lang="en-US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mostovkou</a:t>
            </a:r>
            <a:r>
              <a:rPr lang="en-US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3000" b="1" dirty="0" err="1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desek</a:t>
            </a:r>
            <a:r>
              <a:rPr lang="en-US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UHPC </a:t>
            </a:r>
            <a:endParaRPr lang="en-GB" sz="3000" b="1" dirty="0">
              <a:solidFill>
                <a:srgbClr val="01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431" y="2594794"/>
            <a:ext cx="1083275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Milan Holý, Ph.D., doc. Ing. Jiří Kolísko, Ph.D. – Kloknerův ústav ČVUT v Praze</a:t>
            </a:r>
          </a:p>
          <a:p>
            <a:endParaRPr lang="cs-CZ" sz="1600" b="1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doc. Ing. Lukáš Vráblík, Ph.D., </a:t>
            </a:r>
            <a:r>
              <a:rPr lang="cs-CZ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FEng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Fakulta stavební ČVUT v Praze, </a:t>
            </a:r>
            <a:r>
              <a:rPr lang="cs-CZ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Valbek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spol. s r.o.</a:t>
            </a:r>
          </a:p>
          <a:p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kolektiv 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20" y="414074"/>
            <a:ext cx="1857375" cy="6572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791" y="5721234"/>
            <a:ext cx="1620180" cy="64807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948" y="5788652"/>
            <a:ext cx="2296812" cy="5806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002" y="5433307"/>
            <a:ext cx="2484956" cy="936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9"/>
          <a:stretch/>
        </p:blipFill>
        <p:spPr>
          <a:xfrm>
            <a:off x="732720" y="5433307"/>
            <a:ext cx="247961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9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741" y="64698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08" y="1292645"/>
            <a:ext cx="953976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Představen mostní systém využívající spřažení dřevěných trámů a mostovky z UHPC 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spřažených dřevo-betonových konstrukcí se spřažení chová jako poddajné spojení, analýza těchto konstrukcí je proto specifická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návrhu je nutno zohlednit rozdílné materiálové vlastnosti dřeva a betonu z hlediska reologie, namáhání teplotou a kolísáním vlhkosti prostředí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Aktuálně platné normy pokrývají problematiku spřažených dřevo-betonových mostních konstrukcí pouze velmi okrajově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Proveden rozsáhlý experimentální program zahrnující smykové zkoušky navrženého </a:t>
            </a:r>
            <a:r>
              <a:rPr lang="cs-CZ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spřahovacího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systému a ohybové testy na speciálních tělesech pro stanovení únosnosti tenkých desek z UHPC lokální receptury 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vyrobena „</a:t>
            </a:r>
            <a:r>
              <a:rPr lang="cs-CZ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fullscale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experimentální konstrukce, na které byly verifikovány výrobní detaily a postupy a provedena zatěžovací zkouška do porušení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Provedené zatěžovací zkoušky prokázaly, že navržená konstrukce je bezpečná a její chování odpovídá výpočtovým předpokladům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Nyní je v přípravě realizace finální lávky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3540" y="1492442"/>
            <a:ext cx="5769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DĚKUJI ZA POZORNOST!</a:t>
            </a:r>
            <a:endParaRPr lang="cs-CZ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400432" y="5730009"/>
            <a:ext cx="8820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Poděkování: Experimenty byly provedeny v rámci projektu TAČR TH02020730: Využití UHPC pro moderní návrh progresivních spřažených dřevo-betonových mostních konstrukcí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791" y="4831547"/>
            <a:ext cx="1620180" cy="64807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948" y="4898965"/>
            <a:ext cx="2296812" cy="58065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07" y="643624"/>
            <a:ext cx="1857375" cy="6572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002" y="4543620"/>
            <a:ext cx="2484956" cy="936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9"/>
          <a:stretch/>
        </p:blipFill>
        <p:spPr>
          <a:xfrm>
            <a:off x="768307" y="4543620"/>
            <a:ext cx="2479611" cy="936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2608" y="556421"/>
            <a:ext cx="4079350" cy="297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4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535" y="60272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Motivace</a:t>
            </a:r>
            <a:endParaRPr lang="en-GB" sz="3000" b="1" dirty="0">
              <a:solidFill>
                <a:srgbClr val="01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"/>
          <a:stretch/>
        </p:blipFill>
        <p:spPr bwMode="auto">
          <a:xfrm>
            <a:off x="6694005" y="879722"/>
            <a:ext cx="5292993" cy="40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055" y="1433720"/>
            <a:ext cx="640402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současnosti snaha o efektivní využívání zdrojů</a:t>
            </a:r>
          </a:p>
          <a:p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uplatňování dřeva do nosných konstrukcí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Úspěšný rozvoj technologie spřažených                                 dřevo-betonových mostů v zahraničí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Spřažení dřeva a betonu přináší řadu výhod                      zejména oproti klasickým dřevěným konstrukcím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Aplikace prefabrikované mostovky z UHPC (UHPFRC)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Subtilní mostovka, méně přitěžuje dřevěné trámy 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Prefabrikace představuje zefektivnění a zrychlení procesu výstavby in-</a:t>
            </a:r>
            <a:r>
              <a:rPr lang="cs-CZ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Redukce projevů dotvarování a smršťování 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2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535" y="60272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Navržený mostní systém</a:t>
            </a:r>
            <a:endParaRPr lang="en-GB" sz="3000" b="1" dirty="0">
              <a:solidFill>
                <a:srgbClr val="01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322509"/>
            <a:ext cx="5634682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Lávka pro chodce, cyklisty a přejezd záchranného či údržbového vozidla do 3,5 t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Volná šířka mezi zábradlím 3,00 m 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Rozpětí cca 10 - 25 m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dřevěné nosníky obdélníkového průřezu           z lepeného lamelového dřeva třídy GL24h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mostovky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prefabrikovaných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dílců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tloušťky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mm 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UHPC vyztuženého drátky   </a:t>
            </a:r>
            <a:r>
              <a:rPr lang="cs-CZ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1,5 % a betonářskou výztuží (kari sítí), 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růřez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trámů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variabilní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závislosti na rozpětí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anely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mostovky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univerzáln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 aplikovatelné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093" y="879722"/>
            <a:ext cx="4472637" cy="243719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093" y="3568272"/>
            <a:ext cx="4549218" cy="23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7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535" y="60272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Spřahovací</a:t>
            </a:r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systém</a:t>
            </a:r>
            <a:endParaRPr lang="en-GB" sz="3000" b="1" dirty="0">
              <a:solidFill>
                <a:srgbClr val="01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" y="1235530"/>
            <a:ext cx="1082971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Spřažení pomocí ocelové desky se smykovými trny uchycené vruty do ozubu ve dřevěném trámu 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Připravené otvory v prefabrikátech zalité UHPC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Výhody systému: umožňuje pokrýt výrobní tolerance, voda není v přímém kontaktu se dřevem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Spřahovací prostředky mají zcela zásadní vliv na chování spřažené dřevo-betonové konstrukce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509398"/>
            <a:ext cx="4463141" cy="33815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028" y="2688636"/>
            <a:ext cx="3799114" cy="32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2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535" y="60272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Výpočetní analýza</a:t>
            </a:r>
            <a:endParaRPr lang="en-GB" sz="3000" b="1" dirty="0">
              <a:solidFill>
                <a:srgbClr val="01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" y="1235530"/>
            <a:ext cx="82078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Specifická analýza - spřažení se běžně chová jako poddajné spojení, při kterém dochází k malým posunům v kontaktní spáře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nalýz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zkušební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SCIA Engineer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jako p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říhradový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ohybově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tuhými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rameny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odvozený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prof.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Rautenstrauchem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Parametrická studie za účelem vyhodnocení vlivu změny jednotlivých vstupních parametrů na chování navržené mostní konstrukce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228598" y="2959079"/>
            <a:ext cx="4125099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Rozdílné materiálové vlastnosti dřeva a betonu (UHPC)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Významná namáhání v důsledku působení teploty a kolísání vlhkosti prostředí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asově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rozdíln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dotvarování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obou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materiálů</a:t>
            </a:r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Aktuálně platné normy pokrývají problematiku spřažených dřevo-betonových konstrukcí pouze velmi okrajově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B7F616F-C644-4F73-BEE6-8F428233983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725293" y="1286884"/>
            <a:ext cx="2609524" cy="22666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C7F5CF6-0CCA-48B5-805D-834CBF9E57D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16933" y="3683714"/>
            <a:ext cx="749046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535" y="60272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Experimentální program</a:t>
            </a:r>
            <a:endParaRPr lang="en-GB" sz="3000" b="1" dirty="0">
              <a:solidFill>
                <a:srgbClr val="01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" y="1235530"/>
            <a:ext cx="731520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Ověření mechanických charakteristik navrženého systému spřažení pomocí protlačovacích zkoušek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Několik sérií s proměnnými parametry těles x numerická simulace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Ověření ohybové únosnosti tenkých desek z UHPC lokální receptury - ohybové experimenty na speciálních deskových tělesech, různé tloušťky desek a množství drátků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s tělesy podle různých platných norem v ČR pro stanovení pevnosti v tahu za ohybu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9B5B2EB-43E5-4A30-ACDD-77A1C714BF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39" r="13973"/>
          <a:stretch/>
        </p:blipFill>
        <p:spPr>
          <a:xfrm>
            <a:off x="8567095" y="985837"/>
            <a:ext cx="2925919" cy="488632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0ECD8FB-7411-44EB-884B-D1D26BD0C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78" y="3701694"/>
            <a:ext cx="4090059" cy="2163492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E33C25F6-DF08-4BB3-BE1D-DD8CA39263D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751" y="4582886"/>
            <a:ext cx="3362502" cy="128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2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535" y="60272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Experimentální konstrukce</a:t>
            </a:r>
            <a:endParaRPr lang="en-GB" sz="3000" b="1" dirty="0">
              <a:solidFill>
                <a:srgbClr val="01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" y="1235530"/>
            <a:ext cx="36881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Vyrobena v měřítku 1:1 pro ověření výrobních postupů a detailů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Délka 10,24 m x šířka 3,30 m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811" y="2942937"/>
            <a:ext cx="3503612" cy="2942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60" y="3921143"/>
            <a:ext cx="3501118" cy="196391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/>
          <a:srcRect l="30008"/>
          <a:stretch/>
        </p:blipFill>
        <p:spPr>
          <a:xfrm>
            <a:off x="4598674" y="1235530"/>
            <a:ext cx="2926050" cy="464952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601" y="1140666"/>
            <a:ext cx="2304256" cy="123516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0601" y="2611431"/>
            <a:ext cx="2304256" cy="1100519"/>
          </a:xfrm>
          <a:prstGeom prst="rect">
            <a:avLst/>
          </a:prstGeom>
        </p:spPr>
      </p:pic>
      <p:sp>
        <p:nvSpPr>
          <p:cNvPr id="18" name="Ovál 17"/>
          <p:cNvSpPr/>
          <p:nvPr/>
        </p:nvSpPr>
        <p:spPr>
          <a:xfrm flipV="1">
            <a:off x="5852973" y="2829832"/>
            <a:ext cx="791769" cy="258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/>
          <p:cNvCxnSpPr>
            <a:cxnSpLocks/>
            <a:stCxn id="18" idx="5"/>
          </p:cNvCxnSpPr>
          <p:nvPr/>
        </p:nvCxnSpPr>
        <p:spPr>
          <a:xfrm flipV="1">
            <a:off x="6528790" y="2029997"/>
            <a:ext cx="1677869" cy="83769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/>
        </p:nvSpPr>
        <p:spPr>
          <a:xfrm flipV="1">
            <a:off x="6408219" y="3119972"/>
            <a:ext cx="506769" cy="3943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se šipkou 20"/>
          <p:cNvCxnSpPr>
            <a:cxnSpLocks/>
            <a:stCxn id="20" idx="6"/>
          </p:cNvCxnSpPr>
          <p:nvPr/>
        </p:nvCxnSpPr>
        <p:spPr>
          <a:xfrm flipV="1">
            <a:off x="6914988" y="3161690"/>
            <a:ext cx="1291671" cy="15546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24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1041" y="3191242"/>
            <a:ext cx="3898026" cy="2394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957751" y="3101546"/>
            <a:ext cx="4139514" cy="3645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Box 2"/>
          <p:cNvSpPr txBox="1"/>
          <p:nvPr/>
        </p:nvSpPr>
        <p:spPr>
          <a:xfrm>
            <a:off x="422535" y="60272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Zatěžovací zkouška do porušení</a:t>
            </a:r>
            <a:endParaRPr lang="en-GB" sz="3000" b="1" dirty="0">
              <a:solidFill>
                <a:srgbClr val="01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41007"/>
            <a:ext cx="785244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4-bodový ohyb do porušení, 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zatěžování v několika fázích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Kolaps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nastal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křehkým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porušením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dřevěného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trámu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Skutečná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únosnost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5x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účinky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návrhového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zatížení</a:t>
            </a:r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46" y="2819400"/>
            <a:ext cx="7045320" cy="2971247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4176" y="949185"/>
            <a:ext cx="3391757" cy="2050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Obrázek 2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771" y="3345665"/>
            <a:ext cx="2487930" cy="1866265"/>
          </a:xfrm>
          <a:prstGeom prst="rect">
            <a:avLst/>
          </a:prstGeom>
        </p:spPr>
      </p:pic>
      <p:pic>
        <p:nvPicPr>
          <p:cNvPr id="26" name="Obrázek 2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771" y="5364624"/>
            <a:ext cx="2515166" cy="1204903"/>
          </a:xfrm>
          <a:prstGeom prst="rect">
            <a:avLst/>
          </a:prstGeom>
        </p:spPr>
      </p:pic>
      <p:sp>
        <p:nvSpPr>
          <p:cNvPr id="27" name="Ovál 26"/>
          <p:cNvSpPr/>
          <p:nvPr/>
        </p:nvSpPr>
        <p:spPr>
          <a:xfrm>
            <a:off x="9793425" y="4232932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9937441" y="4862184"/>
            <a:ext cx="144016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5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535" y="602723"/>
            <a:ext cx="1063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Zatěžovací zkouška mostovky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07" y="1301137"/>
            <a:ext cx="87421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provedení globální zatěžovací zkoušky 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vyříznuty 3 segmenty o šířce 1 m        a byly provedeny zatěžovací zkoušky mostovky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Simulace zatížení chodci 5 kN/m</a:t>
            </a:r>
            <a:r>
              <a:rPr lang="cs-CZ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pomocí pytlů s pískem</a:t>
            </a:r>
          </a:p>
          <a:p>
            <a:pPr marL="742950" lvl="1" indent="-285750">
              <a:spcAft>
                <a:spcPts val="600"/>
              </a:spcAft>
              <a:buClr>
                <a:srgbClr val="DE5113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Snaha o dosažení únosnosti, což se ani přes aplikaci více než 5,2 t nepodařilo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8" y="6179109"/>
            <a:ext cx="1323117" cy="468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128355" y="63395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0DC66AF-C042-43FB-82BA-5C7718EF13DF}" type="slidenum">
              <a:rPr 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10030055" y="6028888"/>
            <a:ext cx="1956943" cy="619956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414" y="2808514"/>
            <a:ext cx="4502019" cy="3046254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43" y="3413109"/>
            <a:ext cx="4387726" cy="244165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D9470C-1451-4FD0-A208-79EC98AC2C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10635" b="27848"/>
          <a:stretch/>
        </p:blipFill>
        <p:spPr>
          <a:xfrm rot="5400000">
            <a:off x="8322942" y="2259035"/>
            <a:ext cx="4915801" cy="23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91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4857</TotalTime>
  <Words>688</Words>
  <Application>Microsoft Office PowerPoint</Application>
  <PresentationFormat>Širokoúhlá obrazovka</PresentationFormat>
  <Paragraphs>88</Paragraphs>
  <Slides>11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Calibri Light</vt:lpstr>
      <vt:lpstr>Symbol</vt:lpstr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Kamrla</dc:creator>
  <cp:lastModifiedBy>MHO</cp:lastModifiedBy>
  <cp:revision>151</cp:revision>
  <cp:lastPrinted>2022-05-23T13:46:42Z</cp:lastPrinted>
  <dcterms:created xsi:type="dcterms:W3CDTF">2018-06-22T10:20:04Z</dcterms:created>
  <dcterms:modified xsi:type="dcterms:W3CDTF">2022-06-15T08:03:59Z</dcterms:modified>
</cp:coreProperties>
</file>