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256" r:id="rId5"/>
    <p:sldId id="323" r:id="rId6"/>
    <p:sldId id="344" r:id="rId7"/>
    <p:sldId id="287" r:id="rId8"/>
    <p:sldId id="261" r:id="rId9"/>
    <p:sldId id="345" r:id="rId10"/>
    <p:sldId id="326" r:id="rId11"/>
    <p:sldId id="327" r:id="rId12"/>
    <p:sldId id="325" r:id="rId13"/>
    <p:sldId id="351" r:id="rId14"/>
    <p:sldId id="328" r:id="rId15"/>
    <p:sldId id="331" r:id="rId16"/>
    <p:sldId id="346" r:id="rId17"/>
    <p:sldId id="332" r:id="rId18"/>
    <p:sldId id="333" r:id="rId19"/>
    <p:sldId id="334" r:id="rId20"/>
    <p:sldId id="317" r:id="rId21"/>
    <p:sldId id="335" r:id="rId22"/>
    <p:sldId id="319" r:id="rId23"/>
    <p:sldId id="338" r:id="rId24"/>
    <p:sldId id="352" r:id="rId25"/>
    <p:sldId id="336" r:id="rId26"/>
    <p:sldId id="339" r:id="rId27"/>
    <p:sldId id="340" r:id="rId28"/>
    <p:sldId id="354" r:id="rId29"/>
    <p:sldId id="353" r:id="rId30"/>
    <p:sldId id="347" r:id="rId31"/>
    <p:sldId id="350" r:id="rId3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B4F5033-E79C-DD05-04C9-F29A5C853C36}" name="KECLIK Jiri" initials="KJ" userId="S::jiri.keclik@vinci-construction.com::0362f3fa-e8b7-440b-ab66-86a99a89022b" providerId="AD"/>
  <p188:author id="{0BB72D91-2230-CAEF-27AD-C8D8337F68A8}" name="STRZINEK Viktor" initials="SV" userId="S::viktor.strzinek@vinci-construction.com::8457700e-e0d7-40d5-b5e4-fa6bac83536d" providerId="AD"/>
  <p188:author id="{1E9F799C-EED9-319B-208A-F7FFABA2FE30}" name="NAVAROVA Lucie" initials="NL" userId="S::lucie.navarova@vinci-construction.com::29fe7c55-0db2-4f53-9f82-1482e123713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VAROVÁ Lucie" initials="NL" lastIdx="8" clrIdx="0">
    <p:extLst>
      <p:ext uri="{19B8F6BF-5375-455C-9EA6-DF929625EA0E}">
        <p15:presenceInfo xmlns:p15="http://schemas.microsoft.com/office/powerpoint/2012/main" userId="S::lucie.navarova@vinci-construction.com::29fe7c55-0db2-4f53-9f82-1482e1237130" providerId="AD"/>
      </p:ext>
    </p:extLst>
  </p:cmAuthor>
  <p:cmAuthor id="2" name="SOMMER Vladimír" initials="SV" lastIdx="1" clrIdx="1">
    <p:extLst>
      <p:ext uri="{19B8F6BF-5375-455C-9EA6-DF929625EA0E}">
        <p15:presenceInfo xmlns:p15="http://schemas.microsoft.com/office/powerpoint/2012/main" userId="S::vladimir.sommer@vinci-construction.com::f4e07ffc-724a-45f3-842a-2a0977bf90c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57" autoAdjust="0"/>
    <p:restoredTop sz="88484" autoAdjust="0"/>
  </p:normalViewPr>
  <p:slideViewPr>
    <p:cSldViewPr snapToGrid="0">
      <p:cViewPr varScale="1">
        <p:scale>
          <a:sx n="101" d="100"/>
          <a:sy n="101" d="100"/>
        </p:scale>
        <p:origin x="8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B82F93E5-EF50-46AC-986A-6014BD28931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1BD2A1B-2448-41F3-899D-36A06B2E482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75F4DD-5F20-429E-A494-4580EC5602A6}" type="datetimeFigureOut">
              <a:rPr lang="cs-CZ" smtClean="0"/>
              <a:t>14.06.2022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2A7B897-1AEB-4FFF-8D19-76F9C3A9F8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DCA6CF5-CA9A-441F-9F1C-D3E433D6EC8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E6C474-4808-4764-B9D1-9F842F8D9C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45644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FBF937-2262-4D7C-9AC6-A29485037556}" type="datetimeFigureOut">
              <a:rPr lang="cs-CZ" smtClean="0"/>
              <a:t>14.06.2022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772920-745E-42BF-B3CA-79E4C5472B8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95204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PPP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72920-745E-42BF-B3CA-79E4C5472B8E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38352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Spodní stavba je charakteristická oblými tvary, </a:t>
            </a:r>
          </a:p>
          <a:p>
            <a:r>
              <a:rPr lang="cs-CZ" dirty="0"/>
              <a:t>křídla půdorysně zakřivená, s oblými římsami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72920-745E-42BF-B3CA-79E4C5472B8E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56000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Žádná plocha není rovinná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72920-745E-42BF-B3CA-79E4C5472B8E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87873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72920-745E-42BF-B3CA-79E4C5472B8E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73402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Nejtlustší plech 100 mm, velké svary – vytržení stolice z podlahy při svařování</a:t>
            </a:r>
          </a:p>
          <a:p>
            <a:r>
              <a:rPr lang="cs-CZ" dirty="0"/>
              <a:t>Ocel S460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72920-745E-42BF-B3CA-79E4C5472B8E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393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72920-745E-42BF-B3CA-79E4C5472B8E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46863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Pilíř segment 21 tun</a:t>
            </a:r>
          </a:p>
          <a:p>
            <a:r>
              <a:rPr lang="cs-CZ" dirty="0"/>
              <a:t>Po namontování se zabetonovaly vnitřní komory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72920-745E-42BF-B3CA-79E4C5472B8E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11424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72920-745E-42BF-B3CA-79E4C5472B8E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18201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Segmenty betonované vzhůru nohama kvůli matrici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72920-745E-42BF-B3CA-79E4C5472B8E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83088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72920-745E-42BF-B3CA-79E4C5472B8E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95302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 mm výrobní tolerance segment x OK, 16 děr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72920-745E-42BF-B3CA-79E4C5472B8E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6306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Blízká spolupráce po dobu výstavby je nutná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72920-745E-42BF-B3CA-79E4C5472B8E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0390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Odvíjení nosného lana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72920-745E-42BF-B3CA-79E4C5472B8E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46507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Pasivní kotva nad pilířem – nahrazení sedla</a:t>
            </a:r>
          </a:p>
          <a:p>
            <a:r>
              <a:rPr lang="cs-CZ" dirty="0"/>
              <a:t>Vpravo instalace kabelu v hlavním poli – tažení navijákem po </a:t>
            </a:r>
            <a:r>
              <a:rPr lang="cs-CZ" dirty="0" err="1"/>
              <a:t>rohnách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72920-745E-42BF-B3CA-79E4C5472B8E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37380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 napínání se osadí aretační svorky – zamezení </a:t>
            </a:r>
            <a:r>
              <a:rPr lang="cs-CZ" dirty="0" err="1"/>
              <a:t>pokluzu</a:t>
            </a:r>
            <a:r>
              <a:rPr lang="cs-CZ" dirty="0"/>
              <a:t> - </a:t>
            </a:r>
            <a:r>
              <a:rPr lang="cs-CZ" dirty="0" err="1"/>
              <a:t>vierendeel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72920-745E-42BF-B3CA-79E4C5472B8E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57497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Hydraulická nivelace – sledování výšek</a:t>
            </a:r>
          </a:p>
          <a:p>
            <a:r>
              <a:rPr lang="cs-CZ" dirty="0"/>
              <a:t>V kombinaci s inklinometry </a:t>
            </a:r>
          </a:p>
          <a:p>
            <a:r>
              <a:rPr lang="cs-CZ" dirty="0"/>
              <a:t>Dále dálkoměry pro korelaci nivelace a měření dilatačních pohybů </a:t>
            </a:r>
          </a:p>
          <a:p>
            <a:r>
              <a:rPr lang="cs-CZ" dirty="0"/>
              <a:t>Odporové tenzometry (tenzometrická kříž) na centrických lanech – vlivy teploty atd. – korelace s nosnými lany</a:t>
            </a:r>
          </a:p>
          <a:p>
            <a:r>
              <a:rPr lang="cs-CZ" dirty="0" err="1"/>
              <a:t>Distometry</a:t>
            </a:r>
            <a:r>
              <a:rPr lang="cs-CZ" dirty="0"/>
              <a:t> při napínání hlavních nosných lan – sledování protažení struny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72920-745E-42BF-B3CA-79E4C5472B8E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20820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72920-745E-42BF-B3CA-79E4C5472B8E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3661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Lokalita</a:t>
            </a:r>
          </a:p>
          <a:p>
            <a:r>
              <a:rPr lang="cs-CZ" dirty="0"/>
              <a:t>Termín výstavby</a:t>
            </a:r>
          </a:p>
          <a:p>
            <a:r>
              <a:rPr lang="cs-CZ" dirty="0"/>
              <a:t>Rozpětí, architekt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72920-745E-42BF-B3CA-79E4C5472B8E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5399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Lokalita – HHQ ČSOB – moderní architektura – budova + lávka – propojení </a:t>
            </a:r>
            <a:r>
              <a:rPr lang="cs-CZ" dirty="0" err="1"/>
              <a:t>šimkových</a:t>
            </a:r>
            <a:r>
              <a:rPr lang="cs-CZ" dirty="0"/>
              <a:t> sadů a druhého břehu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72920-745E-42BF-B3CA-79E4C5472B8E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6831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Těžká skruž – </a:t>
            </a:r>
            <a:r>
              <a:rPr lang="cs-CZ" dirty="0" err="1"/>
              <a:t>samokotvená</a:t>
            </a:r>
            <a:r>
              <a:rPr lang="cs-CZ" dirty="0"/>
              <a:t> visutá konstrukce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Nemožné vyvěsit kabely a na ně věšet jednotlivé části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72920-745E-42BF-B3CA-79E4C5472B8E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2492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Zatížení</a:t>
            </a:r>
          </a:p>
          <a:p>
            <a:r>
              <a:rPr lang="cs-CZ" dirty="0"/>
              <a:t>Příčný řez – spirálová uzavřená lana – </a:t>
            </a:r>
            <a:r>
              <a:rPr lang="cs-CZ" dirty="0" err="1"/>
              <a:t>ocelovka</a:t>
            </a:r>
            <a:r>
              <a:rPr lang="cs-CZ" dirty="0"/>
              <a:t> – UHPFRC segmenty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72920-745E-42BF-B3CA-79E4C5472B8E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5256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 typy zakládání – na pravém břehu mikropiloty vetknuté do skalního podloží…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72920-745E-42BF-B3CA-79E4C5472B8E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0334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…a ražené </a:t>
            </a:r>
            <a:r>
              <a:rPr lang="cs-CZ" dirty="0" err="1"/>
              <a:t>prefa</a:t>
            </a:r>
            <a:r>
              <a:rPr lang="cs-CZ" dirty="0"/>
              <a:t> piloty na levém břehu… již třetí aplikace v SMP… </a:t>
            </a:r>
          </a:p>
          <a:p>
            <a:r>
              <a:rPr lang="cs-CZ" dirty="0"/>
              <a:t>návrat technologie do ČR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72920-745E-42BF-B3CA-79E4C5472B8E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1986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Beraněné ocelové piloty pro založení skruže v řece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772920-745E-42BF-B3CA-79E4C5472B8E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7314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00C526-A5B0-4AE4-9953-3AC9503768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67987B1-CC52-406E-B08D-3130E95581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0E5C13D-C47C-4168-9375-5B481CC09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D30ED-FC0F-455B-9284-FC5509470AC0}" type="datetime1">
              <a:rPr lang="cs-CZ" smtClean="0"/>
              <a:t>14.06.2022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EF59ECA-8902-43EB-BCEB-398EB5557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FA76850-94B5-4EC1-AC4F-EF4990091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8E0C0-4823-4A93-AC9D-6282537A72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520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CBC5B2-F915-438F-9D8C-2CCDF2389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0C52011-1AD1-4DAB-9438-24AF2ACB0F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70B431B-0B18-4D1D-8399-7FF1A8040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20E28-7F8F-405C-ABEE-F0D5FE7B8AEB}" type="datetime1">
              <a:rPr lang="cs-CZ" smtClean="0"/>
              <a:t>14.06.2022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D2BB77E-AF47-4BE2-87EC-9D5F9453E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D4B95A5-942F-4ED5-86CE-B56020A66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8E0C0-4823-4A93-AC9D-6282537A72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291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6716836-3650-4F49-93C9-B943F15CD0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72AFF61-0851-44C0-82E4-B7F266C1D7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CD59102-F8A9-4BBA-9025-DF128E785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97697-ACBE-445C-89BF-00A87F35DF15}" type="datetime1">
              <a:rPr lang="cs-CZ" smtClean="0"/>
              <a:t>14.06.2022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445A6FB-A72E-440E-B3A2-F00D7A9F7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7F88D1B-D8A8-4184-8C0F-D4168F647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8E0C0-4823-4A93-AC9D-6282537A72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793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9C4FFD-5C35-42B9-A2E4-12D851E76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E47E9D-5197-4F23-90C8-62CE80EFA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5AC49AD-E820-4525-B5FB-49C18E51E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6892B-91C0-4804-9AE6-F612169149D7}" type="datetime1">
              <a:rPr lang="cs-CZ" smtClean="0"/>
              <a:t>14.06.2022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1E6848E-FA4C-4671-BA97-3D2D87158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8769C0A-7626-4BBB-91E8-5C2DD57FC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30782" y="3538335"/>
            <a:ext cx="2743200" cy="365125"/>
          </a:xfrm>
        </p:spPr>
        <p:txBody>
          <a:bodyPr/>
          <a:lstStyle/>
          <a:p>
            <a:fld id="{0548E0C0-4823-4A93-AC9D-6282537A72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748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57CFE2-D85C-494C-991B-16E7651AA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EA7AB13-635A-4F29-BBD2-5480DF7B8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1F1C2B1-BD54-4A38-B852-8D5A93470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BFD63-B681-4508-9B98-F889FE00813D}" type="datetime1">
              <a:rPr lang="cs-CZ" smtClean="0"/>
              <a:t>14.06.2022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C696C3F-B2CC-4E26-9100-A5E32F9D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32A27BF-F8B5-4790-8AA5-D42322D34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8E0C0-4823-4A93-AC9D-6282537A72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903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CE4FB4-EBEE-4640-8800-B02F70000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B9AA55-4A60-4780-AAE4-3A7FE24FB1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EDD3A1A-4F2A-4EDE-BF39-44F4F7F13D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B13C33B-5DE5-4FCD-827C-1E0BB1595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71365-347E-4246-89B9-91F1F318F6EC}" type="datetime1">
              <a:rPr lang="cs-CZ" smtClean="0"/>
              <a:t>14.06.2022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DD0F88F-D988-4C91-BAAC-D210E83D9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B76FAC8-B1BE-4A2C-9F52-A5D42A7C6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8E0C0-4823-4A93-AC9D-6282537A72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821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7545B4-C8D1-4428-9973-1D26C7A43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51C3E0C-C97E-40CB-B305-A655F2029F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E1160ED-D3DC-4D6F-BC67-740B1609D2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BB261F4-671A-427F-850D-D1481EE3DF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CA4AF58-F28B-4F33-AE98-207102975A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3992716-03BA-4969-BE7C-6A1EE9F4E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5B76A-8A1D-4D53-8169-EB8A174684B1}" type="datetime1">
              <a:rPr lang="cs-CZ" smtClean="0"/>
              <a:t>14.06.2022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3EE284D-D454-4B99-B633-A92129523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67D836E-306E-4117-A577-13DF71373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8E0C0-4823-4A93-AC9D-6282537A72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090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B4C3D8-C745-4746-BA34-F579C9692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CBF4447-4BC2-42D5-98DC-1E0032B33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D515-9993-48E6-9FC8-38634EA8B50D}" type="datetime1">
              <a:rPr lang="cs-CZ" smtClean="0"/>
              <a:t>14.06.2022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D79BA9F-06BE-4C40-9A8D-49B3C006E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C474B49-3E8D-4A37-B6DE-2A5A3CB88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8E0C0-4823-4A93-AC9D-6282537A72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663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897B16A-70D2-48C2-9E85-906DA6B43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EF654-875E-49B1-936F-A43EE70ED1CD}" type="datetime1">
              <a:rPr lang="cs-CZ" smtClean="0"/>
              <a:t>14.06.2022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24974BF-1217-4A34-9CD6-D91FD40B1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96DBF20-C8F2-4934-890E-CA072C353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8E0C0-4823-4A93-AC9D-6282537A72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389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1C50CD-7A8B-40C4-82A8-8344D2C58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B3C98A-5C3D-433D-B8FD-F0895482E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62B4C49-8473-4381-8845-337BCDD29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820B2C3-720B-444C-8E2E-78924EF5D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3E571-D32C-481B-97DF-27315EC514F8}" type="datetime1">
              <a:rPr lang="cs-CZ" smtClean="0"/>
              <a:t>14.06.2022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26592BB-9C17-4172-AB7A-5D2F851A8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EF8B941-106C-405E-8D75-0B0D74157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8E0C0-4823-4A93-AC9D-6282537A72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503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0FA036-F750-419D-AC04-1694FB65A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1F8EC6D-7361-4ECF-947A-6640F81853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09CEE94-755A-43C4-82E6-47E4958A87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645A1E3-29FA-4904-8661-5E84199E4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07486-F5F3-42F8-B88E-425DE07BB064}" type="datetime1">
              <a:rPr lang="cs-CZ" smtClean="0"/>
              <a:t>14.06.2022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FD91307-FD29-48DE-9A89-AB55D3162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7CFD4F7-7D27-4818-B54F-34ABFDFFC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8E0C0-4823-4A93-AC9D-6282537A72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076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753A0DE-3649-45E8-AD01-517DE3521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8D9D998-DFB8-4C11-9A3C-A3A65A2EB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083A2AE-947C-49E2-A67C-B263BD689F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EB99E-E7F8-4189-AE5F-DE6A652D1426}" type="datetime1">
              <a:rPr lang="cs-CZ" smtClean="0"/>
              <a:t>14.06.2022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AD6C771-3484-4413-AC45-D63AEF31C0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D6A7DAC-53B4-4CB9-9ABE-3F0CF0A20D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8E0C0-4823-4A93-AC9D-6282537A72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9836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png"/><Relationship Id="rId4" Type="http://schemas.openxmlformats.org/officeDocument/2006/relationships/image" Target="../media/image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48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4.emf"/><Relationship Id="rId4" Type="http://schemas.openxmlformats.org/officeDocument/2006/relationships/image" Target="../media/image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photos.google.com/share/AF1QipPfn-kgAVMHN7yS_L1fwT3Jkeepxvv_Ho2cRI_tpcGD9nca1bS9v8AbpAmqoDAbqw/photo/AF1QipOqLVZtavJZCqNDN_Y0wAy53orQTtA9ZPBDM8mF" TargetMode="Externa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exteriér, strom, obloha, voda&#10;&#10;Popis byl vytvořen automaticky">
            <a:extLst>
              <a:ext uri="{FF2B5EF4-FFF2-40B4-BE49-F238E27FC236}">
                <a16:creationId xmlns:a16="http://schemas.microsoft.com/office/drawing/2014/main" id="{C4AF8B68-0BB2-462C-AE9F-6C744D7833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84" b="22104"/>
          <a:stretch/>
        </p:blipFill>
        <p:spPr>
          <a:xfrm>
            <a:off x="0" y="0"/>
            <a:ext cx="12192000" cy="4893143"/>
          </a:xfrm>
          <a:prstGeom prst="rect">
            <a:avLst/>
          </a:prstGeom>
        </p:spPr>
      </p:pic>
      <p:sp>
        <p:nvSpPr>
          <p:cNvPr id="13" name="Nadpis 1">
            <a:extLst>
              <a:ext uri="{FF2B5EF4-FFF2-40B4-BE49-F238E27FC236}">
                <a16:creationId xmlns:a16="http://schemas.microsoft.com/office/drawing/2014/main" id="{A6071B67-1657-492E-8EAA-E050B4BC7D78}"/>
              </a:ext>
            </a:extLst>
          </p:cNvPr>
          <p:cNvSpPr txBox="1">
            <a:spLocks/>
          </p:cNvSpPr>
          <p:nvPr/>
        </p:nvSpPr>
        <p:spPr>
          <a:xfrm>
            <a:off x="83081" y="7201896"/>
            <a:ext cx="8111201" cy="79873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000">
                <a:latin typeface="Technika" panose="00000500000000000000" pitchFamily="2" charset="-18"/>
              </a:rPr>
              <a:t>IABSE Symposium Prague 2022</a:t>
            </a:r>
          </a:p>
          <a:p>
            <a:pPr algn="l"/>
            <a:r>
              <a:rPr lang="cs-CZ" sz="2000">
                <a:latin typeface="Technika" panose="00000500000000000000" pitchFamily="2" charset="-18"/>
              </a:rPr>
              <a:t>May 25 – 27, 2022</a:t>
            </a:r>
            <a:endParaRPr lang="cs-CZ" sz="2000" dirty="0">
              <a:latin typeface="Technika" panose="00000500000000000000" pitchFamily="2" charset="-18"/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C4586859-1FB7-43C5-F036-CAE183CCBF83}"/>
              </a:ext>
            </a:extLst>
          </p:cNvPr>
          <p:cNvSpPr txBox="1">
            <a:spLocks/>
          </p:cNvSpPr>
          <p:nvPr/>
        </p:nvSpPr>
        <p:spPr>
          <a:xfrm>
            <a:off x="1997226" y="4883149"/>
            <a:ext cx="8197547" cy="16557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500" dirty="0">
                <a:latin typeface="Technika" panose="00000500000000000000" pitchFamily="2" charset="-18"/>
              </a:rPr>
              <a:t>Lávka přes Labe v Hradci Králové</a:t>
            </a:r>
            <a:br>
              <a:rPr lang="cs-CZ" sz="4500" dirty="0">
                <a:latin typeface="Technika" panose="00000500000000000000" pitchFamily="2" charset="-18"/>
              </a:rPr>
            </a:br>
            <a:r>
              <a:rPr lang="cs-CZ" sz="1700" dirty="0">
                <a:latin typeface="Technika" panose="00000500000000000000" pitchFamily="2" charset="-18"/>
              </a:rPr>
              <a:t> </a:t>
            </a:r>
            <a:br>
              <a:rPr lang="cs-CZ" sz="4500" dirty="0">
                <a:latin typeface="Technika" panose="00000500000000000000" pitchFamily="2" charset="-18"/>
              </a:rPr>
            </a:br>
            <a:r>
              <a:rPr lang="cs-CZ" sz="2800" dirty="0">
                <a:latin typeface="Technika" panose="00000500000000000000" pitchFamily="2" charset="-18"/>
              </a:rPr>
              <a:t>Jiří Keclík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28B1C349-094F-D4AA-6053-86DD9C4A38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021" y="6062464"/>
            <a:ext cx="1313215" cy="64221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BEB9516F-9324-6266-39B0-8E50DFC1CE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8" t="12459" r="3498" b="14807"/>
          <a:stretch/>
        </p:blipFill>
        <p:spPr>
          <a:xfrm>
            <a:off x="189764" y="6153279"/>
            <a:ext cx="1718730" cy="50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77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662795" y="-3745097"/>
            <a:ext cx="1354979" cy="10750169"/>
          </a:xfrm>
          <a:prstGeom prst="downArrow">
            <a:avLst>
              <a:gd name="adj1" fmla="val 100000"/>
              <a:gd name="adj2" fmla="val 22582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E84379E-37DE-4B80-B7FA-E61E1DE4E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2" y="1204109"/>
            <a:ext cx="10023398" cy="857894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FFFFFF"/>
                </a:solidFill>
                <a:latin typeface="+mn-lt"/>
              </a:rPr>
              <a:t>OPĚRY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5E703A6-7695-2C19-53F9-458481154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021" y="6062464"/>
            <a:ext cx="1313215" cy="64221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0B3968F-2DFA-C7BC-4D10-B56B43A22F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8" t="12459" r="3498" b="14807"/>
          <a:stretch/>
        </p:blipFill>
        <p:spPr>
          <a:xfrm>
            <a:off x="189764" y="6153279"/>
            <a:ext cx="1718730" cy="50602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3D0AC619-7BEB-90BA-48AB-2F3B367538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2093"/>
          <a:stretch/>
        </p:blipFill>
        <p:spPr>
          <a:xfrm>
            <a:off x="571501" y="2476502"/>
            <a:ext cx="5810249" cy="3502204"/>
          </a:xfrm>
          <a:prstGeom prst="rect">
            <a:avLst/>
          </a:prstGeom>
        </p:spPr>
      </p:pic>
      <p:pic>
        <p:nvPicPr>
          <p:cNvPr id="16" name="Obrázek 15" descr="Obsah obrázku země, exteriér, motorová pila, nástroj&#10;&#10;Popis byl vytvořen automaticky">
            <a:extLst>
              <a:ext uri="{FF2B5EF4-FFF2-40B4-BE49-F238E27FC236}">
                <a16:creationId xmlns:a16="http://schemas.microsoft.com/office/drawing/2014/main" id="{D19AEA90-6668-E81D-5934-C227BD4BCF8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06"/>
          <a:stretch/>
        </p:blipFill>
        <p:spPr>
          <a:xfrm>
            <a:off x="6505361" y="2476502"/>
            <a:ext cx="5210008" cy="3506177"/>
          </a:xfrm>
          <a:prstGeom prst="rect">
            <a:avLst/>
          </a:prstGeom>
        </p:spPr>
      </p:pic>
      <p:sp>
        <p:nvSpPr>
          <p:cNvPr id="17" name="Zástupný symbol pro číslo snímku 7">
            <a:extLst>
              <a:ext uri="{FF2B5EF4-FFF2-40B4-BE49-F238E27FC236}">
                <a16:creationId xmlns:a16="http://schemas.microsoft.com/office/drawing/2014/main" id="{205FE14F-D375-DED6-3D03-C08AD5B2F19A}"/>
              </a:ext>
            </a:extLst>
          </p:cNvPr>
          <p:cNvSpPr txBox="1">
            <a:spLocks/>
          </p:cNvSpPr>
          <p:nvPr/>
        </p:nvSpPr>
        <p:spPr>
          <a:xfrm>
            <a:off x="7832359" y="63245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cs-CZ" dirty="0">
                <a:solidFill>
                  <a:prstClr val="black">
                    <a:tint val="75000"/>
                  </a:prstClr>
                </a:solidFill>
              </a:rPr>
              <a:t>10/28</a:t>
            </a:r>
          </a:p>
        </p:txBody>
      </p:sp>
    </p:spTree>
    <p:extLst>
      <p:ext uri="{BB962C8B-B14F-4D97-AF65-F5344CB8AC3E}">
        <p14:creationId xmlns:p14="http://schemas.microsoft.com/office/powerpoint/2010/main" val="349865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5388BF35-B175-686D-66CF-0F72ED702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1979" y="2091838"/>
            <a:ext cx="5770211" cy="4928087"/>
          </a:xfrm>
          <a:prstGeom prst="rect">
            <a:avLst/>
          </a:prstGeom>
        </p:spPr>
      </p:pic>
      <p:sp>
        <p:nvSpPr>
          <p:cNvPr id="14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662795" y="-3745097"/>
            <a:ext cx="1354979" cy="10750169"/>
          </a:xfrm>
          <a:prstGeom prst="downArrow">
            <a:avLst>
              <a:gd name="adj1" fmla="val 100000"/>
              <a:gd name="adj2" fmla="val 22582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E84379E-37DE-4B80-B7FA-E61E1DE4E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2" y="1204109"/>
            <a:ext cx="10023398" cy="857894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FFFFFF"/>
                </a:solidFill>
                <a:latin typeface="+mn-lt"/>
              </a:rPr>
              <a:t>PILÍŘ NEBO SOCHA?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B2E924-56DE-4EEF-93E9-6CABB2C9A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104" y="2559090"/>
            <a:ext cx="10956994" cy="3619324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cs-CZ" sz="2400" dirty="0"/>
              <a:t>Pevný bod konstrukce</a:t>
            </a:r>
          </a:p>
          <a:p>
            <a:pPr>
              <a:buFontTx/>
              <a:buChar char="-"/>
            </a:pPr>
            <a:r>
              <a:rPr lang="cs-CZ" sz="2400" dirty="0"/>
              <a:t>Masivní kotevní závitové tyče</a:t>
            </a:r>
          </a:p>
          <a:p>
            <a:pPr>
              <a:buFontTx/>
              <a:buChar char="-"/>
            </a:pPr>
            <a:r>
              <a:rPr lang="cs-CZ" sz="2400" dirty="0"/>
              <a:t>Komplikovaný tvar</a:t>
            </a:r>
          </a:p>
          <a:p>
            <a:pPr>
              <a:buFontTx/>
              <a:buChar char="-"/>
            </a:pPr>
            <a:r>
              <a:rPr lang="cs-CZ" sz="2400" dirty="0"/>
              <a:t>Digitální fabrikace</a:t>
            </a:r>
          </a:p>
          <a:p>
            <a:pPr>
              <a:buFontTx/>
              <a:buChar char="-"/>
            </a:pPr>
            <a:r>
              <a:rPr lang="cs-CZ" sz="2400" dirty="0"/>
              <a:t>Prefabrikované bednění</a:t>
            </a:r>
          </a:p>
          <a:p>
            <a:pPr>
              <a:buFontTx/>
              <a:buChar char="-"/>
            </a:pPr>
            <a:endParaRPr lang="cs-CZ" sz="2400" dirty="0"/>
          </a:p>
          <a:p>
            <a:pPr>
              <a:buFontTx/>
              <a:buChar char="-"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38F89DCE-DDC6-5F66-8944-1C2AE030E5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021" y="6062464"/>
            <a:ext cx="1313215" cy="64221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E029D3BB-31BF-E8E7-3F2D-CFC5F87426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8" t="12459" r="3498" b="14807"/>
          <a:stretch/>
        </p:blipFill>
        <p:spPr>
          <a:xfrm>
            <a:off x="189764" y="6153279"/>
            <a:ext cx="1718730" cy="506023"/>
          </a:xfrm>
          <a:prstGeom prst="rect">
            <a:avLst/>
          </a:prstGeom>
        </p:spPr>
      </p:pic>
      <p:sp>
        <p:nvSpPr>
          <p:cNvPr id="13" name="Zástupný symbol pro číslo snímku 7">
            <a:extLst>
              <a:ext uri="{FF2B5EF4-FFF2-40B4-BE49-F238E27FC236}">
                <a16:creationId xmlns:a16="http://schemas.microsoft.com/office/drawing/2014/main" id="{61269A4A-FB40-960A-62DD-828D70B98C69}"/>
              </a:ext>
            </a:extLst>
          </p:cNvPr>
          <p:cNvSpPr txBox="1">
            <a:spLocks/>
          </p:cNvSpPr>
          <p:nvPr/>
        </p:nvSpPr>
        <p:spPr>
          <a:xfrm>
            <a:off x="7832359" y="63245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cs-CZ" dirty="0">
                <a:solidFill>
                  <a:prstClr val="black">
                    <a:tint val="75000"/>
                  </a:prstClr>
                </a:solidFill>
              </a:rPr>
              <a:t>11/28</a:t>
            </a:r>
          </a:p>
        </p:txBody>
      </p:sp>
    </p:spTree>
    <p:extLst>
      <p:ext uri="{BB962C8B-B14F-4D97-AF65-F5344CB8AC3E}">
        <p14:creationId xmlns:p14="http://schemas.microsoft.com/office/powerpoint/2010/main" val="411107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Obrázek 7" descr="Obsah obrázku exteriér, stavebnictví&#10;&#10;Popis byl vytvořen automaticky">
            <a:extLst>
              <a:ext uri="{FF2B5EF4-FFF2-40B4-BE49-F238E27FC236}">
                <a16:creationId xmlns:a16="http://schemas.microsoft.com/office/drawing/2014/main" id="{4A15000D-5795-07D1-081E-3CE3005ED2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44" r="1199" b="5960"/>
          <a:stretch/>
        </p:blipFill>
        <p:spPr>
          <a:xfrm>
            <a:off x="4125551" y="1"/>
            <a:ext cx="8118361" cy="685799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6E2147E-E9C4-6E3B-157F-48731E190F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1" r="1" b="7170"/>
          <a:stretch/>
        </p:blipFill>
        <p:spPr>
          <a:xfrm rot="5400000">
            <a:off x="-1425365" y="1425365"/>
            <a:ext cx="6858000" cy="4007270"/>
          </a:xfrm>
          <a:prstGeom prst="rect">
            <a:avLst/>
          </a:prstGeom>
        </p:spPr>
      </p:pic>
      <p:pic>
        <p:nvPicPr>
          <p:cNvPr id="7" name="Obrázek 6" descr="Obsah obrázku exteriér, osoba&#10;&#10;Popis byl vytvořen automaticky">
            <a:extLst>
              <a:ext uri="{FF2B5EF4-FFF2-40B4-BE49-F238E27FC236}">
                <a16:creationId xmlns:a16="http://schemas.microsoft.com/office/drawing/2014/main" id="{A8AFB533-DC43-340C-5E23-E1D2242819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194" y="-6343651"/>
            <a:ext cx="4137107" cy="5516143"/>
          </a:xfrm>
          <a:prstGeom prst="rect">
            <a:avLst/>
          </a:prstGeom>
        </p:spPr>
      </p:pic>
      <p:pic>
        <p:nvPicPr>
          <p:cNvPr id="9" name="Obrázek 8" descr="Obsah obrázku text, oranžová, stavebnictví, raft&#10;&#10;Popis byl vytvořen automaticky">
            <a:extLst>
              <a:ext uri="{FF2B5EF4-FFF2-40B4-BE49-F238E27FC236}">
                <a16:creationId xmlns:a16="http://schemas.microsoft.com/office/drawing/2014/main" id="{34076F97-5E0A-983C-8D6E-5FDA543398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0620" y="-5861058"/>
            <a:ext cx="3775163" cy="5033550"/>
          </a:xfrm>
          <a:prstGeom prst="rect">
            <a:avLst/>
          </a:prstGeom>
        </p:spPr>
      </p:pic>
      <p:pic>
        <p:nvPicPr>
          <p:cNvPr id="10" name="Obrázek 9" descr="Obsah obrázku oranžová, stavebnictví&#10;&#10;Popis byl vytvořen automaticky">
            <a:extLst>
              <a:ext uri="{FF2B5EF4-FFF2-40B4-BE49-F238E27FC236}">
                <a16:creationId xmlns:a16="http://schemas.microsoft.com/office/drawing/2014/main" id="{80302336-128A-8B62-A865-5DA4A08E9D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699" y="-6343650"/>
            <a:ext cx="4137107" cy="551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0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Obrázek 6" descr="Obsah obrázku exteriér, osoba&#10;&#10;Popis byl vytvořen automaticky">
            <a:extLst>
              <a:ext uri="{FF2B5EF4-FFF2-40B4-BE49-F238E27FC236}">
                <a16:creationId xmlns:a16="http://schemas.microsoft.com/office/drawing/2014/main" id="{A8AFB533-DC43-340C-5E23-E1D2242819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8" y="0"/>
            <a:ext cx="5143500" cy="6858000"/>
          </a:xfrm>
          <a:prstGeom prst="rect">
            <a:avLst/>
          </a:prstGeom>
        </p:spPr>
      </p:pic>
      <p:pic>
        <p:nvPicPr>
          <p:cNvPr id="10" name="Obrázek 9" descr="Obsah obrázku oranžová, stavebnictví&#10;&#10;Popis byl vytvořen automaticky">
            <a:extLst>
              <a:ext uri="{FF2B5EF4-FFF2-40B4-BE49-F238E27FC236}">
                <a16:creationId xmlns:a16="http://schemas.microsoft.com/office/drawing/2014/main" id="{80302336-128A-8B62-A865-5DA4A08E9D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/>
          <a:stretch/>
        </p:blipFill>
        <p:spPr>
          <a:xfrm>
            <a:off x="5858255" y="-64122"/>
            <a:ext cx="6094477" cy="692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10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27">
            <a:extLst>
              <a:ext uri="{FF2B5EF4-FFF2-40B4-BE49-F238E27FC236}">
                <a16:creationId xmlns:a16="http://schemas.microsoft.com/office/drawing/2014/main" id="{BB7C0E06-6EE7-4DC1-8358-E6A2581DF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6FBFC78-6C35-4791-EB2A-8797CC2CB3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2" r="11984" b="10203"/>
          <a:stretch/>
        </p:blipFill>
        <p:spPr>
          <a:xfrm>
            <a:off x="-1" y="0"/>
            <a:ext cx="5638802" cy="6881910"/>
          </a:xfrm>
          <a:prstGeom prst="rect">
            <a:avLst/>
          </a:prstGeom>
        </p:spPr>
      </p:pic>
      <p:pic>
        <p:nvPicPr>
          <p:cNvPr id="3" name="Obrázek 2" descr="Obsah obrázku budova, exteriér, země, stavební materiál&#10;&#10;Popis byl vytvořen automaticky">
            <a:extLst>
              <a:ext uri="{FF2B5EF4-FFF2-40B4-BE49-F238E27FC236}">
                <a16:creationId xmlns:a16="http://schemas.microsoft.com/office/drawing/2014/main" id="{C0BBD4F4-5B7B-E231-2D62-2CA14A6108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9715"/>
          <a:stretch/>
        </p:blipFill>
        <p:spPr>
          <a:xfrm>
            <a:off x="5785367" y="0"/>
            <a:ext cx="64066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02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662795" y="-3745097"/>
            <a:ext cx="1354979" cy="10750169"/>
          </a:xfrm>
          <a:prstGeom prst="downArrow">
            <a:avLst>
              <a:gd name="adj1" fmla="val 100000"/>
              <a:gd name="adj2" fmla="val 22582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E84379E-37DE-4B80-B7FA-E61E1DE4E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2" y="1204109"/>
            <a:ext cx="10023398" cy="857894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FFFFFF"/>
                </a:solidFill>
                <a:latin typeface="+mn-lt"/>
              </a:rPr>
              <a:t>OCELOVÁ KONSTRUKCE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B2E924-56DE-4EEF-93E9-6CABB2C9A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104" y="2559090"/>
            <a:ext cx="10956994" cy="3619324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cs-CZ" sz="2400" dirty="0"/>
              <a:t>Masivní ocelové příčníky</a:t>
            </a:r>
          </a:p>
          <a:p>
            <a:pPr>
              <a:buFontTx/>
              <a:buChar char="-"/>
            </a:pPr>
            <a:r>
              <a:rPr lang="cs-CZ" sz="2400" dirty="0"/>
              <a:t>Štíhlá žebra</a:t>
            </a:r>
          </a:p>
        </p:txBody>
      </p:sp>
      <p:pic>
        <p:nvPicPr>
          <p:cNvPr id="5" name="Obrázek 4" descr="Obsah obrázku interiér&#10;&#10;Popis byl vytvořen automaticky">
            <a:extLst>
              <a:ext uri="{FF2B5EF4-FFF2-40B4-BE49-F238E27FC236}">
                <a16:creationId xmlns:a16="http://schemas.microsoft.com/office/drawing/2014/main" id="{0D9C122C-A382-50F0-DECF-6533A51014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" t="18372" r="10556" b="21812"/>
          <a:stretch/>
        </p:blipFill>
        <p:spPr>
          <a:xfrm>
            <a:off x="342875" y="3445004"/>
            <a:ext cx="6344765" cy="2530340"/>
          </a:xfrm>
          <a:prstGeom prst="rect">
            <a:avLst/>
          </a:prstGeom>
        </p:spPr>
      </p:pic>
      <p:pic>
        <p:nvPicPr>
          <p:cNvPr id="8" name="Obrázek 7" descr="Obsah obrázku červená&#10;&#10;Popis byl vytvořen automaticky">
            <a:extLst>
              <a:ext uri="{FF2B5EF4-FFF2-40B4-BE49-F238E27FC236}">
                <a16:creationId xmlns:a16="http://schemas.microsoft.com/office/drawing/2014/main" id="{BFA78F17-BD2B-3C7B-A271-17F82E79DB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4" r="27083" b="19723"/>
          <a:stretch/>
        </p:blipFill>
        <p:spPr>
          <a:xfrm>
            <a:off x="6770778" y="2407752"/>
            <a:ext cx="5026757" cy="324613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828EE93-6FE0-3648-0C77-B042315621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021" y="6062464"/>
            <a:ext cx="1313215" cy="64221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B3FF8B4-C01A-D779-2E71-147B073537E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8" t="12459" r="3498" b="14807"/>
          <a:stretch/>
        </p:blipFill>
        <p:spPr>
          <a:xfrm>
            <a:off x="189764" y="6153279"/>
            <a:ext cx="1718730" cy="506023"/>
          </a:xfrm>
          <a:prstGeom prst="rect">
            <a:avLst/>
          </a:prstGeom>
        </p:spPr>
      </p:pic>
      <p:pic>
        <p:nvPicPr>
          <p:cNvPr id="1026" name="Picture 2" descr="STAVOKOV spol. s. r. o.">
            <a:extLst>
              <a:ext uri="{FF2B5EF4-FFF2-40B4-BE49-F238E27FC236}">
                <a16:creationId xmlns:a16="http://schemas.microsoft.com/office/drawing/2014/main" id="{BD290FFF-ACA6-02EF-3A67-E96BEE1B9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224" y="6183665"/>
            <a:ext cx="2640119" cy="50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ástupný symbol pro číslo snímku 7">
            <a:extLst>
              <a:ext uri="{FF2B5EF4-FFF2-40B4-BE49-F238E27FC236}">
                <a16:creationId xmlns:a16="http://schemas.microsoft.com/office/drawing/2014/main" id="{9F0C2C7A-EFBB-A805-7DD3-699ADECCED1B}"/>
              </a:ext>
            </a:extLst>
          </p:cNvPr>
          <p:cNvSpPr txBox="1">
            <a:spLocks/>
          </p:cNvSpPr>
          <p:nvPr/>
        </p:nvSpPr>
        <p:spPr>
          <a:xfrm>
            <a:off x="7832359" y="63245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cs-CZ" dirty="0">
                <a:solidFill>
                  <a:prstClr val="black">
                    <a:tint val="75000"/>
                  </a:prstClr>
                </a:solidFill>
              </a:rPr>
              <a:t>15/28</a:t>
            </a:r>
          </a:p>
        </p:txBody>
      </p:sp>
    </p:spTree>
    <p:extLst>
      <p:ext uri="{BB962C8B-B14F-4D97-AF65-F5344CB8AC3E}">
        <p14:creationId xmlns:p14="http://schemas.microsoft.com/office/powerpoint/2010/main" val="116268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bloha, exteriér, stopa, železnice&#10;&#10;Popis byl vytvořen automaticky">
            <a:extLst>
              <a:ext uri="{FF2B5EF4-FFF2-40B4-BE49-F238E27FC236}">
                <a16:creationId xmlns:a16="http://schemas.microsoft.com/office/drawing/2014/main" id="{0A7A1205-4939-F472-B051-D8AA527691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78"/>
          <a:stretch/>
        </p:blipFill>
        <p:spPr>
          <a:xfrm>
            <a:off x="0" y="1048105"/>
            <a:ext cx="7612910" cy="5014359"/>
          </a:xfrm>
          <a:prstGeom prst="rect">
            <a:avLst/>
          </a:prstGeom>
        </p:spPr>
      </p:pic>
      <p:pic>
        <p:nvPicPr>
          <p:cNvPr id="3" name="Obrázek 2" descr="Obsah obrázku exteriér, obloha, oranžová, bagr&#10;&#10;Popis byl vytvořen automaticky">
            <a:extLst>
              <a:ext uri="{FF2B5EF4-FFF2-40B4-BE49-F238E27FC236}">
                <a16:creationId xmlns:a16="http://schemas.microsoft.com/office/drawing/2014/main" id="{D5392486-D240-C23A-6D0D-69873093BD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634" y="0"/>
            <a:ext cx="5430365" cy="4072774"/>
          </a:xfrm>
          <a:prstGeom prst="rect">
            <a:avLst/>
          </a:prstGeom>
          <a:ln w="127000">
            <a:solidFill>
              <a:schemeClr val="bg1"/>
            </a:solidFill>
            <a:miter lim="800000"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52C00AC-A55A-C339-5495-875470CED4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021" y="6062464"/>
            <a:ext cx="1313215" cy="64221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535EEC0-CC2D-E1B2-5957-D72F3F75EA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8" t="12459" r="3498" b="14807"/>
          <a:stretch/>
        </p:blipFill>
        <p:spPr>
          <a:xfrm>
            <a:off x="189764" y="6153279"/>
            <a:ext cx="1718730" cy="506023"/>
          </a:xfrm>
          <a:prstGeom prst="rect">
            <a:avLst/>
          </a:prstGeom>
        </p:spPr>
      </p:pic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32C290E0-9678-3B70-6B9F-16B292B885D5}"/>
              </a:ext>
            </a:extLst>
          </p:cNvPr>
          <p:cNvSpPr txBox="1">
            <a:spLocks/>
          </p:cNvSpPr>
          <p:nvPr/>
        </p:nvSpPr>
        <p:spPr>
          <a:xfrm>
            <a:off x="7832359" y="63245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cs-CZ" dirty="0">
                <a:solidFill>
                  <a:prstClr val="black">
                    <a:tint val="75000"/>
                  </a:prstClr>
                </a:solidFill>
              </a:rPr>
              <a:t>16/28</a:t>
            </a:r>
          </a:p>
        </p:txBody>
      </p:sp>
    </p:spTree>
    <p:extLst>
      <p:ext uri="{BB962C8B-B14F-4D97-AF65-F5344CB8AC3E}">
        <p14:creationId xmlns:p14="http://schemas.microsoft.com/office/powerpoint/2010/main" val="87158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47C52059-E451-4D78-1767-A0472A4B77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66" b="8750"/>
          <a:stretch/>
        </p:blipFill>
        <p:spPr>
          <a:xfrm>
            <a:off x="132235" y="137879"/>
            <a:ext cx="7452911" cy="5800725"/>
          </a:xfrm>
          <a:prstGeom prst="rect">
            <a:avLst/>
          </a:prstGeom>
        </p:spPr>
      </p:pic>
      <p:pic>
        <p:nvPicPr>
          <p:cNvPr id="8" name="Obrázek 7" descr="Obsah obrázku obloha, exteriér, doprava, jeřáb&#10;&#10;Popis byl vytvořen automaticky">
            <a:extLst>
              <a:ext uri="{FF2B5EF4-FFF2-40B4-BE49-F238E27FC236}">
                <a16:creationId xmlns:a16="http://schemas.microsoft.com/office/drawing/2014/main" id="{502F13B9-C063-B665-3258-391F4AFC5D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610" y="881296"/>
            <a:ext cx="6851155" cy="4568008"/>
          </a:xfrm>
          <a:prstGeom prst="rect">
            <a:avLst/>
          </a:prstGeom>
          <a:ln w="127000">
            <a:solidFill>
              <a:schemeClr val="bg1"/>
            </a:solidFill>
            <a:miter lim="800000"/>
          </a:ln>
          <a:effectLst/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9ABF0AB-88EC-D369-7F3D-42AD22C8CF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021" y="6062464"/>
            <a:ext cx="1313215" cy="64221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EDE34B4-CE30-51C3-EFB3-7C8775F94D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8" t="12459" r="3498" b="14807"/>
          <a:stretch/>
        </p:blipFill>
        <p:spPr>
          <a:xfrm>
            <a:off x="189764" y="6153279"/>
            <a:ext cx="1718730" cy="506023"/>
          </a:xfrm>
          <a:prstGeom prst="rect">
            <a:avLst/>
          </a:prstGeom>
        </p:spPr>
      </p:pic>
      <p:sp>
        <p:nvSpPr>
          <p:cNvPr id="10" name="Zástupný symbol pro číslo snímku 7">
            <a:extLst>
              <a:ext uri="{FF2B5EF4-FFF2-40B4-BE49-F238E27FC236}">
                <a16:creationId xmlns:a16="http://schemas.microsoft.com/office/drawing/2014/main" id="{B95BAB12-A915-A5C1-DD9D-487761E09286}"/>
              </a:ext>
            </a:extLst>
          </p:cNvPr>
          <p:cNvSpPr txBox="1">
            <a:spLocks/>
          </p:cNvSpPr>
          <p:nvPr/>
        </p:nvSpPr>
        <p:spPr>
          <a:xfrm>
            <a:off x="7832359" y="63245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cs-CZ" dirty="0">
                <a:solidFill>
                  <a:prstClr val="black">
                    <a:tint val="75000"/>
                  </a:prstClr>
                </a:solidFill>
              </a:rPr>
              <a:t>17/28</a:t>
            </a:r>
          </a:p>
        </p:txBody>
      </p:sp>
    </p:spTree>
    <p:extLst>
      <p:ext uri="{BB962C8B-B14F-4D97-AF65-F5344CB8AC3E}">
        <p14:creationId xmlns:p14="http://schemas.microsoft.com/office/powerpoint/2010/main" val="38099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662795" y="-3745097"/>
            <a:ext cx="1354979" cy="10750169"/>
          </a:xfrm>
          <a:prstGeom prst="downArrow">
            <a:avLst>
              <a:gd name="adj1" fmla="val 100000"/>
              <a:gd name="adj2" fmla="val 22582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E84379E-37DE-4B80-B7FA-E61E1DE4E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2" y="1204109"/>
            <a:ext cx="10023398" cy="857894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FFFFFF"/>
                </a:solidFill>
                <a:latin typeface="+mn-lt"/>
              </a:rPr>
              <a:t>UHPFRC SEGMENTY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B2E924-56DE-4EEF-93E9-6CABB2C9A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104" y="2559090"/>
            <a:ext cx="10956994" cy="3619324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cs-CZ" sz="2400" dirty="0"/>
              <a:t>39 segmentů</a:t>
            </a:r>
          </a:p>
          <a:p>
            <a:pPr>
              <a:buFontTx/>
              <a:buChar char="-"/>
            </a:pPr>
            <a:r>
              <a:rPr lang="cs-CZ" sz="2400" dirty="0"/>
              <a:t>2,4 x 5,2 m</a:t>
            </a:r>
          </a:p>
          <a:p>
            <a:pPr>
              <a:buFontTx/>
              <a:buChar char="-"/>
            </a:pPr>
            <a:r>
              <a:rPr lang="cs-CZ" sz="2400" dirty="0"/>
              <a:t>Povrch tvořený matricí</a:t>
            </a:r>
          </a:p>
          <a:p>
            <a:pPr>
              <a:buFontTx/>
              <a:buChar char="-"/>
            </a:pPr>
            <a:r>
              <a:rPr lang="cs-CZ" sz="2400" dirty="0"/>
              <a:t>Bez izolace</a:t>
            </a:r>
          </a:p>
          <a:p>
            <a:pPr>
              <a:buFontTx/>
              <a:buChar char="-"/>
            </a:pPr>
            <a:r>
              <a:rPr lang="cs-CZ" sz="2400" dirty="0"/>
              <a:t>Vysoké nároky na kvalitu</a:t>
            </a:r>
          </a:p>
          <a:p>
            <a:pPr>
              <a:buFontTx/>
              <a:buChar char="-"/>
            </a:pPr>
            <a:r>
              <a:rPr lang="cs-CZ" sz="2400" dirty="0" err="1"/>
              <a:t>f</a:t>
            </a:r>
            <a:r>
              <a:rPr lang="cs-CZ" sz="2400" baseline="-25000" dirty="0" err="1"/>
              <a:t>ck</a:t>
            </a:r>
            <a:r>
              <a:rPr lang="cs-CZ" sz="2400" baseline="-25000" dirty="0"/>
              <a:t> </a:t>
            </a:r>
            <a:r>
              <a:rPr lang="cs-CZ" sz="2400" dirty="0"/>
              <a:t>= 150 </a:t>
            </a:r>
            <a:r>
              <a:rPr lang="cs-CZ" sz="2400" dirty="0" err="1"/>
              <a:t>MPa</a:t>
            </a:r>
            <a:endParaRPr lang="cs-CZ" sz="2400" dirty="0"/>
          </a:p>
        </p:txBody>
      </p:sp>
      <p:pic>
        <p:nvPicPr>
          <p:cNvPr id="5" name="Obrázek 4" descr="Obsah obrázku obloha, exteriér, portálový jeřáb, jeřáb&#10;&#10;Popis byl vytvořen automaticky">
            <a:extLst>
              <a:ext uri="{FF2B5EF4-FFF2-40B4-BE49-F238E27FC236}">
                <a16:creationId xmlns:a16="http://schemas.microsoft.com/office/drawing/2014/main" id="{AB28DD46-AC8C-FBC7-A602-517E945D2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112" y="2400301"/>
            <a:ext cx="5268939" cy="395170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D98F74C-EFF0-6035-3CB5-0E77C76EF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021" y="6062464"/>
            <a:ext cx="1313215" cy="64221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A515C12-BEF7-9844-D2A0-4AFB1B6B3D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8" t="12459" r="3498" b="14807"/>
          <a:stretch/>
        </p:blipFill>
        <p:spPr>
          <a:xfrm>
            <a:off x="189764" y="6153279"/>
            <a:ext cx="1718730" cy="506023"/>
          </a:xfrm>
          <a:prstGeom prst="rect">
            <a:avLst/>
          </a:prstGeom>
        </p:spPr>
      </p:pic>
      <p:sp>
        <p:nvSpPr>
          <p:cNvPr id="13" name="Zástupný symbol pro číslo snímku 7">
            <a:extLst>
              <a:ext uri="{FF2B5EF4-FFF2-40B4-BE49-F238E27FC236}">
                <a16:creationId xmlns:a16="http://schemas.microsoft.com/office/drawing/2014/main" id="{E02BD93D-6052-8D64-4645-299612CB8E42}"/>
              </a:ext>
            </a:extLst>
          </p:cNvPr>
          <p:cNvSpPr txBox="1">
            <a:spLocks/>
          </p:cNvSpPr>
          <p:nvPr/>
        </p:nvSpPr>
        <p:spPr>
          <a:xfrm>
            <a:off x="7832359" y="63245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cs-CZ" dirty="0">
                <a:solidFill>
                  <a:prstClr val="black">
                    <a:tint val="75000"/>
                  </a:prstClr>
                </a:solidFill>
              </a:rPr>
              <a:t>18/28</a:t>
            </a:r>
          </a:p>
        </p:txBody>
      </p:sp>
    </p:spTree>
    <p:extLst>
      <p:ext uri="{BB962C8B-B14F-4D97-AF65-F5344CB8AC3E}">
        <p14:creationId xmlns:p14="http://schemas.microsoft.com/office/powerpoint/2010/main" val="910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osoba, exteriér, oranžová&#10;&#10;Popis byl vytvořen automaticky">
            <a:extLst>
              <a:ext uri="{FF2B5EF4-FFF2-40B4-BE49-F238E27FC236}">
                <a16:creationId xmlns:a16="http://schemas.microsoft.com/office/drawing/2014/main" id="{2E813EA6-7FBD-5394-5793-90F88CDD3D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9"/>
          <a:stretch/>
        </p:blipFill>
        <p:spPr>
          <a:xfrm>
            <a:off x="5542436" y="275209"/>
            <a:ext cx="6316189" cy="5528154"/>
          </a:xfrm>
          <a:prstGeom prst="rect">
            <a:avLst/>
          </a:prstGeom>
        </p:spPr>
      </p:pic>
      <p:pic>
        <p:nvPicPr>
          <p:cNvPr id="15" name="Obrázek 14" descr="Obsah obrázku text&#10;&#10;Popis byl vytvořen automaticky">
            <a:extLst>
              <a:ext uri="{FF2B5EF4-FFF2-40B4-BE49-F238E27FC236}">
                <a16:creationId xmlns:a16="http://schemas.microsoft.com/office/drawing/2014/main" id="{ADED96BA-DF5F-C5BA-5AC9-4C96664421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7" r="3459"/>
          <a:stretch/>
        </p:blipFill>
        <p:spPr>
          <a:xfrm rot="5400000">
            <a:off x="61912" y="531124"/>
            <a:ext cx="5524501" cy="498157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662A565-5FDD-13A9-EABD-4747608E9E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021" y="6062464"/>
            <a:ext cx="1313215" cy="64221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7951390-CFFC-F1AA-9484-C457E20779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8" t="12459" r="3498" b="14807"/>
          <a:stretch/>
        </p:blipFill>
        <p:spPr>
          <a:xfrm>
            <a:off x="189764" y="6153279"/>
            <a:ext cx="1718730" cy="506023"/>
          </a:xfrm>
          <a:prstGeom prst="rect">
            <a:avLst/>
          </a:prstGeom>
        </p:spPr>
      </p:pic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7BDE3DC7-C086-DDA6-94C3-C8C33CA9F322}"/>
              </a:ext>
            </a:extLst>
          </p:cNvPr>
          <p:cNvSpPr txBox="1">
            <a:spLocks/>
          </p:cNvSpPr>
          <p:nvPr/>
        </p:nvSpPr>
        <p:spPr>
          <a:xfrm>
            <a:off x="7832359" y="63245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cs-CZ" dirty="0">
                <a:solidFill>
                  <a:prstClr val="black">
                    <a:tint val="75000"/>
                  </a:prstClr>
                </a:solidFill>
              </a:rPr>
              <a:t>19/28</a:t>
            </a:r>
          </a:p>
        </p:txBody>
      </p:sp>
      <p:pic>
        <p:nvPicPr>
          <p:cNvPr id="10" name="Picture 6" descr="KŠ PREFA - Změnili jsme nejen sídlo společnosti, ale rovnou i logo! |  Facebook">
            <a:extLst>
              <a:ext uri="{FF2B5EF4-FFF2-40B4-BE49-F238E27FC236}">
                <a16:creationId xmlns:a16="http://schemas.microsoft.com/office/drawing/2014/main" id="{1BB96A12-363C-44CD-917E-3337E9579A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6" t="15663" r="8416" b="13856"/>
          <a:stretch/>
        </p:blipFill>
        <p:spPr bwMode="auto">
          <a:xfrm>
            <a:off x="4773783" y="6002228"/>
            <a:ext cx="1524974" cy="70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30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662795" y="-3745097"/>
            <a:ext cx="1354979" cy="10750169"/>
          </a:xfrm>
          <a:prstGeom prst="downArrow">
            <a:avLst>
              <a:gd name="adj1" fmla="val 100000"/>
              <a:gd name="adj2" fmla="val 22582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E84379E-37DE-4B80-B7FA-E61E1DE4E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2" y="1204109"/>
            <a:ext cx="10023398" cy="857894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FFFFFF"/>
                </a:solidFill>
                <a:latin typeface="+mn-lt"/>
              </a:rPr>
              <a:t>AUTOŘI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B2E924-56DE-4EEF-93E9-6CABB2C9A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104" y="2559090"/>
            <a:ext cx="8841115" cy="3948036"/>
          </a:xfrm>
        </p:spPr>
        <p:txBody>
          <a:bodyPr>
            <a:noAutofit/>
          </a:bodyPr>
          <a:lstStyle/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b="1" dirty="0">
                <a:solidFill>
                  <a:srgbClr val="5A9E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Jiří </a:t>
            </a:r>
            <a:r>
              <a:rPr lang="en-GB" sz="1800" b="1" dirty="0" err="1">
                <a:solidFill>
                  <a:srgbClr val="5A9E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Keclík</a:t>
            </a:r>
            <a:r>
              <a:rPr lang="en-GB" sz="1800" b="1" dirty="0">
                <a:solidFill>
                  <a:srgbClr val="5A9E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Viktor </a:t>
            </a:r>
            <a:r>
              <a:rPr lang="en-GB" sz="1800" b="1" dirty="0" err="1">
                <a:solidFill>
                  <a:srgbClr val="5A9E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Stržínek</a:t>
            </a:r>
            <a:r>
              <a:rPr lang="en-GB" sz="1800" b="1" dirty="0">
                <a:solidFill>
                  <a:srgbClr val="5A9E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Lucie </a:t>
            </a:r>
            <a:r>
              <a:rPr lang="en-GB" sz="1800" b="1" dirty="0" err="1">
                <a:solidFill>
                  <a:srgbClr val="5A9E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Navarová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l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1800" i="1" dirty="0"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Zhotovitel</a:t>
            </a:r>
            <a:r>
              <a:rPr lang="cs-CZ" sz="1800" i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GB" sz="1800" i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SMP CZ </a:t>
            </a:r>
            <a:r>
              <a:rPr lang="en-GB" sz="1800" i="1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a.s.</a:t>
            </a:r>
            <a:r>
              <a:rPr lang="en-GB" sz="1800" i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GB" sz="1800" i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Prague, Czech Republic</a:t>
            </a:r>
            <a:endParaRPr lang="cs-CZ" sz="1800" i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 algn="l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cs-CZ" sz="1800" i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b="1" dirty="0">
                <a:solidFill>
                  <a:srgbClr val="5A9E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Lukáš Vráblík, Petr Harazim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Projektant RDS, 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VALBEK spol. s r.o., Prague, Czech Republic</a:t>
            </a:r>
            <a:endParaRPr lang="cs-CZ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400" dirty="0"/>
          </a:p>
        </p:txBody>
      </p:sp>
      <p:sp>
        <p:nvSpPr>
          <p:cNvPr id="9" name="Zástupný symbol pro číslo snímku 7">
            <a:extLst>
              <a:ext uri="{FF2B5EF4-FFF2-40B4-BE49-F238E27FC236}">
                <a16:creationId xmlns:a16="http://schemas.microsoft.com/office/drawing/2014/main" id="{A6BFE9BF-4D71-4E4D-BA42-5482EAA35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32359" y="6324563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>
                <a:solidFill>
                  <a:prstClr val="black">
                    <a:tint val="75000"/>
                  </a:prstClr>
                </a:solidFill>
              </a:rPr>
              <a:t>2/28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908755E-982D-6FFA-9E25-8287FF5460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021" y="6062464"/>
            <a:ext cx="1313215" cy="64221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0359AE1-E1D6-AD70-A0C1-35215BFF1D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8" t="12459" r="3498" b="14807"/>
          <a:stretch/>
        </p:blipFill>
        <p:spPr>
          <a:xfrm>
            <a:off x="189764" y="6153279"/>
            <a:ext cx="1718730" cy="50602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3D4F1E4-E385-44D1-7B0F-8530F4DACC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3484" y="3810113"/>
            <a:ext cx="2117750" cy="50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74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trom, obloha, exteriér, doprava&#10;&#10;Popis byl vytvořen automaticky">
            <a:extLst>
              <a:ext uri="{FF2B5EF4-FFF2-40B4-BE49-F238E27FC236}">
                <a16:creationId xmlns:a16="http://schemas.microsoft.com/office/drawing/2014/main" id="{10CEB36B-F677-F268-7349-117106A380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665"/>
          <a:stretch/>
        </p:blipFill>
        <p:spPr>
          <a:xfrm>
            <a:off x="132235" y="270205"/>
            <a:ext cx="8364065" cy="5792259"/>
          </a:xfrm>
          <a:prstGeom prst="rect">
            <a:avLst/>
          </a:prstGeom>
        </p:spPr>
      </p:pic>
      <p:pic>
        <p:nvPicPr>
          <p:cNvPr id="4" name="Obrázek 3" descr="Obsah obrázku obloha, exteriér, země, železnice&#10;&#10;Popis byl vytvořen automaticky">
            <a:extLst>
              <a:ext uri="{FF2B5EF4-FFF2-40B4-BE49-F238E27FC236}">
                <a16:creationId xmlns:a16="http://schemas.microsoft.com/office/drawing/2014/main" id="{7CA68AE8-AA4C-3D3E-9BE7-FCBBF19338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5"/>
          <a:stretch/>
        </p:blipFill>
        <p:spPr>
          <a:xfrm>
            <a:off x="7670504" y="-105779"/>
            <a:ext cx="4521496" cy="5676316"/>
          </a:xfrm>
          <a:prstGeom prst="rect">
            <a:avLst/>
          </a:prstGeom>
          <a:ln w="127000">
            <a:solidFill>
              <a:schemeClr val="bg1"/>
            </a:solidFill>
            <a:miter lim="800000"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1A39CE8-7318-01AE-C806-74EDB36680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021" y="6062464"/>
            <a:ext cx="1313215" cy="64221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41202AF-DC08-42D8-5AFC-83364E663C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8" t="12459" r="3498" b="14807"/>
          <a:stretch/>
        </p:blipFill>
        <p:spPr>
          <a:xfrm>
            <a:off x="189764" y="6153279"/>
            <a:ext cx="1718730" cy="506023"/>
          </a:xfrm>
          <a:prstGeom prst="rect">
            <a:avLst/>
          </a:prstGeom>
        </p:spPr>
      </p:pic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28359CA6-6837-40DB-A2F3-05AE4AC207D5}"/>
              </a:ext>
            </a:extLst>
          </p:cNvPr>
          <p:cNvSpPr txBox="1">
            <a:spLocks/>
          </p:cNvSpPr>
          <p:nvPr/>
        </p:nvSpPr>
        <p:spPr>
          <a:xfrm>
            <a:off x="7832359" y="63245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cs-CZ" dirty="0">
                <a:solidFill>
                  <a:prstClr val="black">
                    <a:tint val="75000"/>
                  </a:prstClr>
                </a:solidFill>
              </a:rPr>
              <a:t>20/28</a:t>
            </a:r>
          </a:p>
        </p:txBody>
      </p:sp>
    </p:spTree>
    <p:extLst>
      <p:ext uri="{BB962C8B-B14F-4D97-AF65-F5344CB8AC3E}">
        <p14:creationId xmlns:p14="http://schemas.microsoft.com/office/powerpoint/2010/main" val="151453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662795" y="-3745097"/>
            <a:ext cx="1354979" cy="10750169"/>
          </a:xfrm>
          <a:prstGeom prst="downArrow">
            <a:avLst>
              <a:gd name="adj1" fmla="val 100000"/>
              <a:gd name="adj2" fmla="val 22582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E84379E-37DE-4B80-B7FA-E61E1DE4E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2" y="1204109"/>
            <a:ext cx="10023398" cy="857894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FFFFFF"/>
                </a:solidFill>
                <a:latin typeface="+mn-lt"/>
              </a:rPr>
              <a:t>SPOJE ŽEBER A SEGMENTŮ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B2E924-56DE-4EEF-93E9-6CABB2C9A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104" y="2559090"/>
            <a:ext cx="10956994" cy="3619324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cs-CZ" sz="2400" dirty="0"/>
              <a:t>Šroubový styk zalitý vysokopevnostní cementovou zálivkou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828EE93-6FE0-3648-0C77-B04231562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021" y="6062464"/>
            <a:ext cx="1313215" cy="64221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B3FF8B4-C01A-D779-2E71-147B073537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8" t="12459" r="3498" b="14807"/>
          <a:stretch/>
        </p:blipFill>
        <p:spPr>
          <a:xfrm>
            <a:off x="189764" y="6153279"/>
            <a:ext cx="1718730" cy="506023"/>
          </a:xfrm>
          <a:prstGeom prst="rect">
            <a:avLst/>
          </a:prstGeom>
        </p:spPr>
      </p:pic>
      <p:sp>
        <p:nvSpPr>
          <p:cNvPr id="12" name="Zástupný symbol pro číslo snímku 7">
            <a:extLst>
              <a:ext uri="{FF2B5EF4-FFF2-40B4-BE49-F238E27FC236}">
                <a16:creationId xmlns:a16="http://schemas.microsoft.com/office/drawing/2014/main" id="{9F0C2C7A-EFBB-A805-7DD3-699ADECCED1B}"/>
              </a:ext>
            </a:extLst>
          </p:cNvPr>
          <p:cNvSpPr txBox="1">
            <a:spLocks/>
          </p:cNvSpPr>
          <p:nvPr/>
        </p:nvSpPr>
        <p:spPr>
          <a:xfrm>
            <a:off x="7832359" y="63245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cs-CZ" dirty="0">
                <a:solidFill>
                  <a:prstClr val="black">
                    <a:tint val="75000"/>
                  </a:prstClr>
                </a:solidFill>
              </a:rPr>
              <a:t>21/28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53E9076-1A36-CE98-E224-A2736DED25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128" y="2980449"/>
            <a:ext cx="4747799" cy="317283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55333E7-51AA-87F9-3682-81AA877F81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r="15973"/>
          <a:stretch/>
        </p:blipFill>
        <p:spPr>
          <a:xfrm>
            <a:off x="5975522" y="2980449"/>
            <a:ext cx="5482583" cy="301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01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DC9ACA30-FB17-E93C-7DBF-64E4BBD23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8897" y="5047819"/>
            <a:ext cx="2448687" cy="1701017"/>
          </a:xfrm>
          <a:prstGeom prst="rect">
            <a:avLst/>
          </a:prstGeom>
        </p:spPr>
      </p:pic>
      <p:sp>
        <p:nvSpPr>
          <p:cNvPr id="14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662795" y="-3745097"/>
            <a:ext cx="1354979" cy="10750169"/>
          </a:xfrm>
          <a:prstGeom prst="downArrow">
            <a:avLst>
              <a:gd name="adj1" fmla="val 100000"/>
              <a:gd name="adj2" fmla="val 22582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E84379E-37DE-4B80-B7FA-E61E1DE4E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2" y="1204109"/>
            <a:ext cx="10023398" cy="857894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FFFFFF"/>
                </a:solidFill>
                <a:latin typeface="+mn-lt"/>
              </a:rPr>
              <a:t>PŘEDPÍNACÍ SYSTÉM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DD70DDA-F3F9-AE7F-ECB1-B3772798A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199" y="2506662"/>
            <a:ext cx="10515600" cy="4351338"/>
          </a:xfrm>
        </p:spPr>
        <p:txBody>
          <a:bodyPr/>
          <a:lstStyle/>
          <a:p>
            <a:pPr>
              <a:buFontTx/>
              <a:buChar char="-"/>
            </a:pPr>
            <a:r>
              <a:rPr lang="cs-CZ" sz="2400" dirty="0"/>
              <a:t>4 kabely z 13 lan</a:t>
            </a:r>
          </a:p>
          <a:p>
            <a:pPr>
              <a:buFontTx/>
              <a:buChar char="-"/>
            </a:pPr>
            <a:endParaRPr lang="cs-CZ" sz="2400" dirty="0"/>
          </a:p>
          <a:p>
            <a:pPr>
              <a:buFontTx/>
              <a:buChar char="-"/>
            </a:pPr>
            <a:r>
              <a:rPr lang="cs-CZ" sz="2400" dirty="0"/>
              <a:t>4 nosná lana (2 pro každé pole)</a:t>
            </a:r>
          </a:p>
          <a:p>
            <a:pPr>
              <a:buFontTx/>
              <a:buChar char="-"/>
            </a:pPr>
            <a:r>
              <a:rPr lang="cs-CZ" sz="2400" dirty="0"/>
              <a:t>Uzavřená vinutá lana, průměr 130 mm</a:t>
            </a:r>
          </a:p>
          <a:p>
            <a:pPr>
              <a:buFontTx/>
              <a:buChar char="-"/>
            </a:pPr>
            <a:r>
              <a:rPr lang="cs-CZ" sz="2400" dirty="0" err="1"/>
              <a:t>Předpínací</a:t>
            </a:r>
            <a:r>
              <a:rPr lang="cs-CZ" sz="2400" dirty="0"/>
              <a:t> síly:  5 350 </a:t>
            </a:r>
            <a:r>
              <a:rPr lang="cs-CZ" sz="2400" dirty="0" err="1"/>
              <a:t>kN</a:t>
            </a:r>
            <a:r>
              <a:rPr lang="cs-CZ" sz="2400" dirty="0"/>
              <a:t> (hlavní pole)</a:t>
            </a:r>
          </a:p>
          <a:p>
            <a:pPr marL="0" lvl="4" indent="0">
              <a:spcBef>
                <a:spcPts val="1000"/>
              </a:spcBef>
              <a:buNone/>
            </a:pPr>
            <a:r>
              <a:rPr lang="cs-CZ" sz="2400" dirty="0"/>
              <a:t>		      3 300 </a:t>
            </a:r>
            <a:r>
              <a:rPr lang="cs-CZ" sz="2400" dirty="0" err="1"/>
              <a:t>kN</a:t>
            </a:r>
            <a:r>
              <a:rPr lang="cs-CZ" sz="2400" dirty="0"/>
              <a:t> (vedlejší pole)</a:t>
            </a:r>
          </a:p>
          <a:p>
            <a:pPr>
              <a:buFontTx/>
              <a:buChar char="-"/>
            </a:pPr>
            <a:r>
              <a:rPr lang="cs-CZ" sz="2400" dirty="0"/>
              <a:t>Synchronní napínání</a:t>
            </a:r>
          </a:p>
          <a:p>
            <a:pPr>
              <a:buFontTx/>
              <a:buChar char="-"/>
            </a:pP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80E00EE-0E04-EC0D-B1A5-07FC0BF2E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021" y="6062464"/>
            <a:ext cx="1313215" cy="64221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66DF9D6-19BC-A12D-DF17-39266B5DFC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8" t="12459" r="3498" b="14807"/>
          <a:stretch/>
        </p:blipFill>
        <p:spPr>
          <a:xfrm>
            <a:off x="189764" y="6153279"/>
            <a:ext cx="1718730" cy="506023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DFE06FC-D107-0AC2-DB57-B243050613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4862" y="2559090"/>
            <a:ext cx="1661138" cy="403282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141F1386-79F0-F5A8-770D-4E77EAADDC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913" y="5292376"/>
            <a:ext cx="2511586" cy="565578"/>
          </a:xfrm>
          <a:prstGeom prst="rect">
            <a:avLst/>
          </a:prstGeom>
        </p:spPr>
      </p:pic>
      <p:sp>
        <p:nvSpPr>
          <p:cNvPr id="17" name="Zástupný symbol pro číslo snímku 7">
            <a:extLst>
              <a:ext uri="{FF2B5EF4-FFF2-40B4-BE49-F238E27FC236}">
                <a16:creationId xmlns:a16="http://schemas.microsoft.com/office/drawing/2014/main" id="{22B9AB90-DCD8-2C58-2E1B-F635C40B512F}"/>
              </a:ext>
            </a:extLst>
          </p:cNvPr>
          <p:cNvSpPr txBox="1">
            <a:spLocks/>
          </p:cNvSpPr>
          <p:nvPr/>
        </p:nvSpPr>
        <p:spPr>
          <a:xfrm>
            <a:off x="7832359" y="63245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cs-CZ" dirty="0">
                <a:solidFill>
                  <a:prstClr val="black">
                    <a:tint val="75000"/>
                  </a:prstClr>
                </a:solidFill>
              </a:rPr>
              <a:t>22/28</a:t>
            </a:r>
          </a:p>
        </p:txBody>
      </p:sp>
      <p:pic>
        <p:nvPicPr>
          <p:cNvPr id="4" name="Obrázek 3" descr="Obsah obrázku exteriér, obloha, země, tráva&#10;&#10;Popis byl vytvořen automaticky">
            <a:extLst>
              <a:ext uri="{FF2B5EF4-FFF2-40B4-BE49-F238E27FC236}">
                <a16:creationId xmlns:a16="http://schemas.microsoft.com/office/drawing/2014/main" id="{FE19E550-0EF9-4D07-9069-36CCC137DA0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8" t="39584" r="26042" b="33756"/>
          <a:stretch/>
        </p:blipFill>
        <p:spPr>
          <a:xfrm>
            <a:off x="6535499" y="2424428"/>
            <a:ext cx="5179870" cy="263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9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exteriér, objekt v exteriéru&#10;&#10;Popis byl vytvořen automaticky">
            <a:extLst>
              <a:ext uri="{FF2B5EF4-FFF2-40B4-BE49-F238E27FC236}">
                <a16:creationId xmlns:a16="http://schemas.microsoft.com/office/drawing/2014/main" id="{EF506E9C-AEDE-1CCF-DC3B-6AB2D1B75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60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212B110-EBBA-8693-99D6-985A8BDC66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01" r="3769" b="11865"/>
          <a:stretch/>
        </p:blipFill>
        <p:spPr>
          <a:xfrm>
            <a:off x="113783" y="124230"/>
            <a:ext cx="6897125" cy="5792369"/>
          </a:xfrm>
          <a:prstGeom prst="rect">
            <a:avLst/>
          </a:prstGeom>
        </p:spPr>
      </p:pic>
      <p:pic>
        <p:nvPicPr>
          <p:cNvPr id="3" name="Obrázek 2" descr="Obsah obrázku špinavé&#10;&#10;Popis byl vytvořen automaticky">
            <a:extLst>
              <a:ext uri="{FF2B5EF4-FFF2-40B4-BE49-F238E27FC236}">
                <a16:creationId xmlns:a16="http://schemas.microsoft.com/office/drawing/2014/main" id="{E3AD8EF6-63B5-F562-1028-787CFF2499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3"/>
          <a:stretch/>
        </p:blipFill>
        <p:spPr>
          <a:xfrm rot="5400000">
            <a:off x="6716706" y="555089"/>
            <a:ext cx="5792368" cy="493065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4436B99-C58A-E856-3D84-49BA77D444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021" y="6062464"/>
            <a:ext cx="1313215" cy="64221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BFECCB1-3DD9-5511-BC02-C1F6657BA0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8" t="12459" r="3498" b="14807"/>
          <a:stretch/>
        </p:blipFill>
        <p:spPr>
          <a:xfrm>
            <a:off x="189764" y="6153279"/>
            <a:ext cx="1718730" cy="506023"/>
          </a:xfrm>
          <a:prstGeom prst="rect">
            <a:avLst/>
          </a:prstGeom>
        </p:spPr>
      </p:pic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9864A480-0164-07CC-FDA8-4AD1E7300A3E}"/>
              </a:ext>
            </a:extLst>
          </p:cNvPr>
          <p:cNvSpPr txBox="1">
            <a:spLocks/>
          </p:cNvSpPr>
          <p:nvPr/>
        </p:nvSpPr>
        <p:spPr>
          <a:xfrm>
            <a:off x="7832359" y="63245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cs-CZ" dirty="0">
                <a:solidFill>
                  <a:prstClr val="black">
                    <a:tint val="75000"/>
                  </a:prstClr>
                </a:solidFill>
              </a:rPr>
              <a:t>24/28</a:t>
            </a:r>
          </a:p>
        </p:txBody>
      </p:sp>
    </p:spTree>
    <p:extLst>
      <p:ext uri="{BB962C8B-B14F-4D97-AF65-F5344CB8AC3E}">
        <p14:creationId xmlns:p14="http://schemas.microsoft.com/office/powerpoint/2010/main" val="30954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zbraň&#10;&#10;Popis byl vytvořen automaticky">
            <a:extLst>
              <a:ext uri="{FF2B5EF4-FFF2-40B4-BE49-F238E27FC236}">
                <a16:creationId xmlns:a16="http://schemas.microsoft.com/office/drawing/2014/main" id="{0399BA78-FBF7-628A-A811-4E05E52EA5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1" r="23516" b="10812"/>
          <a:stretch/>
        </p:blipFill>
        <p:spPr>
          <a:xfrm>
            <a:off x="5955007" y="2881734"/>
            <a:ext cx="5760362" cy="3180730"/>
          </a:xfrm>
          <a:prstGeom prst="rect">
            <a:avLst/>
          </a:prstGeom>
        </p:spPr>
      </p:pic>
      <p:sp>
        <p:nvSpPr>
          <p:cNvPr id="14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662795" y="-3745097"/>
            <a:ext cx="1354979" cy="10750169"/>
          </a:xfrm>
          <a:prstGeom prst="downArrow">
            <a:avLst>
              <a:gd name="adj1" fmla="val 100000"/>
              <a:gd name="adj2" fmla="val 22582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E84379E-37DE-4B80-B7FA-E61E1DE4E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2" y="1204109"/>
            <a:ext cx="10023398" cy="857894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FFFFFF"/>
                </a:solidFill>
                <a:latin typeface="+mn-lt"/>
              </a:rPr>
              <a:t>PŘEDPÍNACÍ SYSTÉM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DD70DDA-F3F9-AE7F-ECB1-B3772798A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199" y="2506662"/>
            <a:ext cx="10515600" cy="4351338"/>
          </a:xfrm>
        </p:spPr>
        <p:txBody>
          <a:bodyPr/>
          <a:lstStyle/>
          <a:p>
            <a:pPr>
              <a:buFontTx/>
              <a:buChar char="-"/>
            </a:pPr>
            <a:r>
              <a:rPr lang="cs-CZ" sz="2400" dirty="0"/>
              <a:t>Aretační svorky lan</a:t>
            </a:r>
          </a:p>
          <a:p>
            <a:pPr>
              <a:buFontTx/>
              <a:buChar char="-"/>
            </a:pP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80E00EE-0E04-EC0D-B1A5-07FC0BF2E3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021" y="6062464"/>
            <a:ext cx="1313215" cy="64221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66DF9D6-19BC-A12D-DF17-39266B5DFC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8" t="12459" r="3498" b="14807"/>
          <a:stretch/>
        </p:blipFill>
        <p:spPr>
          <a:xfrm>
            <a:off x="189764" y="6153279"/>
            <a:ext cx="1718730" cy="506023"/>
          </a:xfrm>
          <a:prstGeom prst="rect">
            <a:avLst/>
          </a:prstGeom>
        </p:spPr>
      </p:pic>
      <p:sp>
        <p:nvSpPr>
          <p:cNvPr id="17" name="Zástupný symbol pro číslo snímku 7">
            <a:extLst>
              <a:ext uri="{FF2B5EF4-FFF2-40B4-BE49-F238E27FC236}">
                <a16:creationId xmlns:a16="http://schemas.microsoft.com/office/drawing/2014/main" id="{22B9AB90-DCD8-2C58-2E1B-F635C40B512F}"/>
              </a:ext>
            </a:extLst>
          </p:cNvPr>
          <p:cNvSpPr txBox="1">
            <a:spLocks/>
          </p:cNvSpPr>
          <p:nvPr/>
        </p:nvSpPr>
        <p:spPr>
          <a:xfrm>
            <a:off x="7832359" y="63245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cs-CZ" dirty="0">
                <a:solidFill>
                  <a:prstClr val="black">
                    <a:tint val="75000"/>
                  </a:prstClr>
                </a:solidFill>
              </a:rPr>
              <a:t>22/28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EB320482-5CD6-6254-CEF4-D50D430B6E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3" r="21798"/>
          <a:stretch/>
        </p:blipFill>
        <p:spPr>
          <a:xfrm>
            <a:off x="1049129" y="2881734"/>
            <a:ext cx="4790564" cy="293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18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662795" y="-3745097"/>
            <a:ext cx="1354979" cy="10750169"/>
          </a:xfrm>
          <a:prstGeom prst="downArrow">
            <a:avLst>
              <a:gd name="adj1" fmla="val 100000"/>
              <a:gd name="adj2" fmla="val 22582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E84379E-37DE-4B80-B7FA-E61E1DE4E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2" y="1204109"/>
            <a:ext cx="10023398" cy="857894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FFFFFF"/>
                </a:solidFill>
                <a:latin typeface="+mn-lt"/>
              </a:rPr>
              <a:t>MONITORING LÁVKY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DD70DDA-F3F9-AE7F-ECB1-B3772798A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199" y="2506662"/>
            <a:ext cx="10515600" cy="4351338"/>
          </a:xfrm>
        </p:spPr>
        <p:txBody>
          <a:bodyPr/>
          <a:lstStyle/>
          <a:p>
            <a:pPr>
              <a:buFontTx/>
              <a:buChar char="-"/>
            </a:pPr>
            <a:r>
              <a:rPr lang="cs-CZ" sz="2400" dirty="0"/>
              <a:t>Hydraulická nivelace</a:t>
            </a:r>
          </a:p>
          <a:p>
            <a:pPr>
              <a:buFontTx/>
              <a:buChar char="-"/>
            </a:pPr>
            <a:r>
              <a:rPr lang="cs-CZ" sz="2400" dirty="0"/>
              <a:t>Inklinometry</a:t>
            </a:r>
          </a:p>
          <a:p>
            <a:pPr>
              <a:buFontTx/>
              <a:buChar char="-"/>
            </a:pPr>
            <a:r>
              <a:rPr lang="cs-CZ" sz="2400" dirty="0"/>
              <a:t>Laserové dálkoměry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80E00EE-0E04-EC0D-B1A5-07FC0BF2E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021" y="6062464"/>
            <a:ext cx="1313215" cy="64221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66DF9D6-19BC-A12D-DF17-39266B5DFC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8" t="12459" r="3498" b="14807"/>
          <a:stretch/>
        </p:blipFill>
        <p:spPr>
          <a:xfrm>
            <a:off x="189764" y="6153279"/>
            <a:ext cx="1718730" cy="506023"/>
          </a:xfrm>
          <a:prstGeom prst="rect">
            <a:avLst/>
          </a:prstGeom>
        </p:spPr>
      </p:pic>
      <p:sp>
        <p:nvSpPr>
          <p:cNvPr id="17" name="Zástupný symbol pro číslo snímku 7">
            <a:extLst>
              <a:ext uri="{FF2B5EF4-FFF2-40B4-BE49-F238E27FC236}">
                <a16:creationId xmlns:a16="http://schemas.microsoft.com/office/drawing/2014/main" id="{7840EAB5-6059-CD0B-6355-5E0A7A677F9C}"/>
              </a:ext>
            </a:extLst>
          </p:cNvPr>
          <p:cNvSpPr txBox="1">
            <a:spLocks/>
          </p:cNvSpPr>
          <p:nvPr/>
        </p:nvSpPr>
        <p:spPr>
          <a:xfrm>
            <a:off x="7832359" y="63245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cs-CZ" dirty="0">
                <a:solidFill>
                  <a:prstClr val="black">
                    <a:tint val="75000"/>
                  </a:prstClr>
                </a:solidFill>
              </a:rPr>
              <a:t>26/28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5D76FC6-FC9A-C2C1-5560-9A363EC66F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7351" y="6128677"/>
            <a:ext cx="2419759" cy="576000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A7C519E1-7E20-03A1-B335-A1F7656947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897" y="6062464"/>
            <a:ext cx="1530000" cy="576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AAD0F59-467A-0D8D-0989-6526B9F17C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202832"/>
            <a:ext cx="12050807" cy="1629002"/>
          </a:xfrm>
          <a:prstGeom prst="rect">
            <a:avLst/>
          </a:prstGeom>
        </p:spPr>
      </p:pic>
      <p:sp>
        <p:nvSpPr>
          <p:cNvPr id="16" name="Zástupný obsah 4">
            <a:extLst>
              <a:ext uri="{FF2B5EF4-FFF2-40B4-BE49-F238E27FC236}">
                <a16:creationId xmlns:a16="http://schemas.microsoft.com/office/drawing/2014/main" id="{C7696AE6-6C62-FB74-3231-AD7A56521482}"/>
              </a:ext>
            </a:extLst>
          </p:cNvPr>
          <p:cNvSpPr txBox="1">
            <a:spLocks/>
          </p:cNvSpPr>
          <p:nvPr/>
        </p:nvSpPr>
        <p:spPr>
          <a:xfrm>
            <a:off x="4841874" y="250666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cs-CZ" sz="2400" dirty="0"/>
              <a:t>Tenzometry</a:t>
            </a:r>
          </a:p>
          <a:p>
            <a:pPr>
              <a:buFontTx/>
              <a:buChar char="-"/>
            </a:pPr>
            <a:r>
              <a:rPr lang="cs-CZ" sz="2400" dirty="0" err="1"/>
              <a:t>Distometry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45953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662795" y="-3745097"/>
            <a:ext cx="1354979" cy="10750169"/>
          </a:xfrm>
          <a:prstGeom prst="downArrow">
            <a:avLst>
              <a:gd name="adj1" fmla="val 100000"/>
              <a:gd name="adj2" fmla="val 22582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E84379E-37DE-4B80-B7FA-E61E1DE4E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2" y="1204109"/>
            <a:ext cx="10023398" cy="857894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FFFFFF"/>
                </a:solidFill>
                <a:latin typeface="+mn-lt"/>
              </a:rPr>
              <a:t>NADCHÁZEJÍCÍ PRÁCE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DD70DDA-F3F9-AE7F-ECB1-B3772798A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199" y="2506662"/>
            <a:ext cx="10515600" cy="4351338"/>
          </a:xfrm>
        </p:spPr>
        <p:txBody>
          <a:bodyPr/>
          <a:lstStyle/>
          <a:p>
            <a:pPr>
              <a:buFontTx/>
              <a:buChar char="-"/>
            </a:pPr>
            <a:r>
              <a:rPr lang="cs-CZ" sz="2400" dirty="0"/>
              <a:t>Napínání nesoudržných kabelů a nosných lan</a:t>
            </a:r>
          </a:p>
          <a:p>
            <a:pPr>
              <a:buFontTx/>
              <a:buChar char="-"/>
            </a:pPr>
            <a:r>
              <a:rPr lang="cs-CZ" sz="2400" dirty="0"/>
              <a:t>Osazení aretačních svorek</a:t>
            </a:r>
          </a:p>
          <a:p>
            <a:pPr>
              <a:buFontTx/>
              <a:buChar char="-"/>
            </a:pPr>
            <a:r>
              <a:rPr lang="cs-CZ" sz="2400" dirty="0"/>
              <a:t>Zábradlí</a:t>
            </a:r>
          </a:p>
          <a:p>
            <a:pPr>
              <a:buFontTx/>
              <a:buChar char="-"/>
            </a:pPr>
            <a:r>
              <a:rPr lang="cs-CZ" sz="2400" dirty="0"/>
              <a:t>Elektroinstalace</a:t>
            </a:r>
          </a:p>
          <a:p>
            <a:pPr>
              <a:buFontTx/>
              <a:buChar char="-"/>
            </a:pPr>
            <a:r>
              <a:rPr lang="cs-CZ" sz="2400" dirty="0"/>
              <a:t>Dokončovací práce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80E00EE-0E04-EC0D-B1A5-07FC0BF2E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021" y="6062464"/>
            <a:ext cx="1313215" cy="64221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66DF9D6-19BC-A12D-DF17-39266B5DFC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8" t="12459" r="3498" b="14807"/>
          <a:stretch/>
        </p:blipFill>
        <p:spPr>
          <a:xfrm>
            <a:off x="189764" y="6153279"/>
            <a:ext cx="1718730" cy="50602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51D9071-A525-5C46-D3E8-847BF3B76A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7482" y="2528088"/>
            <a:ext cx="1747154" cy="3146424"/>
          </a:xfrm>
          <a:prstGeom prst="rect">
            <a:avLst/>
          </a:prstGeom>
        </p:spPr>
      </p:pic>
      <p:sp>
        <p:nvSpPr>
          <p:cNvPr id="17" name="Zástupný symbol pro číslo snímku 7">
            <a:extLst>
              <a:ext uri="{FF2B5EF4-FFF2-40B4-BE49-F238E27FC236}">
                <a16:creationId xmlns:a16="http://schemas.microsoft.com/office/drawing/2014/main" id="{7840EAB5-6059-CD0B-6355-5E0A7A677F9C}"/>
              </a:ext>
            </a:extLst>
          </p:cNvPr>
          <p:cNvSpPr txBox="1">
            <a:spLocks/>
          </p:cNvSpPr>
          <p:nvPr/>
        </p:nvSpPr>
        <p:spPr>
          <a:xfrm>
            <a:off x="7832359" y="63245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cs-CZ" dirty="0">
                <a:solidFill>
                  <a:prstClr val="black">
                    <a:tint val="75000"/>
                  </a:prstClr>
                </a:solidFill>
              </a:rPr>
              <a:t>27/28</a:t>
            </a:r>
          </a:p>
        </p:txBody>
      </p:sp>
    </p:spTree>
    <p:extLst>
      <p:ext uri="{BB962C8B-B14F-4D97-AF65-F5344CB8AC3E}">
        <p14:creationId xmlns:p14="http://schemas.microsoft.com/office/powerpoint/2010/main" val="124081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id="{C4586859-1FB7-43C5-F036-CAE183CCBF83}"/>
              </a:ext>
            </a:extLst>
          </p:cNvPr>
          <p:cNvSpPr txBox="1">
            <a:spLocks/>
          </p:cNvSpPr>
          <p:nvPr/>
        </p:nvSpPr>
        <p:spPr>
          <a:xfrm>
            <a:off x="2199984" y="4658518"/>
            <a:ext cx="8197547" cy="16557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500" dirty="0">
                <a:latin typeface="Technika" panose="00000500000000000000" pitchFamily="2" charset="-18"/>
              </a:rPr>
              <a:t>Děkuji za pozornost.</a:t>
            </a:r>
            <a:endParaRPr lang="cs-CZ" sz="2800" dirty="0">
              <a:latin typeface="Technika" panose="00000500000000000000" pitchFamily="2" charset="-18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28B1C349-094F-D4AA-6053-86DD9C4A3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021" y="6062464"/>
            <a:ext cx="1313215" cy="64221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BEB9516F-9324-6266-39B0-8E50DFC1CE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8" t="12459" r="3498" b="14807"/>
          <a:stretch/>
        </p:blipFill>
        <p:spPr>
          <a:xfrm>
            <a:off x="189764" y="6153279"/>
            <a:ext cx="1718730" cy="506023"/>
          </a:xfrm>
          <a:prstGeom prst="rect">
            <a:avLst/>
          </a:prstGeom>
        </p:spPr>
      </p:pic>
      <p:pic>
        <p:nvPicPr>
          <p:cNvPr id="3" name="Obrázek 2" descr="Obsah obrázku strom, exteriér, obloha, země&#10;&#10;Popis byl vytvořen automaticky">
            <a:extLst>
              <a:ext uri="{FF2B5EF4-FFF2-40B4-BE49-F238E27FC236}">
                <a16:creationId xmlns:a16="http://schemas.microsoft.com/office/drawing/2014/main" id="{3D6C52D6-9984-B9D8-2A40-533B529210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5486400"/>
          </a:xfrm>
          <a:prstGeom prst="rect">
            <a:avLst/>
          </a:prstGeom>
        </p:spPr>
      </p:pic>
      <p:sp>
        <p:nvSpPr>
          <p:cNvPr id="10" name="Zástupný symbol pro číslo snímku 7">
            <a:extLst>
              <a:ext uri="{FF2B5EF4-FFF2-40B4-BE49-F238E27FC236}">
                <a16:creationId xmlns:a16="http://schemas.microsoft.com/office/drawing/2014/main" id="{FF739E39-20BE-CBA8-42F8-20249F648898}"/>
              </a:ext>
            </a:extLst>
          </p:cNvPr>
          <p:cNvSpPr txBox="1">
            <a:spLocks/>
          </p:cNvSpPr>
          <p:nvPr/>
        </p:nvSpPr>
        <p:spPr>
          <a:xfrm>
            <a:off x="7832359" y="63245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cs-CZ" dirty="0">
                <a:solidFill>
                  <a:prstClr val="black">
                    <a:tint val="75000"/>
                  </a:prstClr>
                </a:solidFill>
              </a:rPr>
              <a:t>28/28</a:t>
            </a:r>
          </a:p>
        </p:txBody>
      </p:sp>
    </p:spTree>
    <p:extLst>
      <p:ext uri="{BB962C8B-B14F-4D97-AF65-F5344CB8AC3E}">
        <p14:creationId xmlns:p14="http://schemas.microsoft.com/office/powerpoint/2010/main" val="25548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662795" y="-3745097"/>
            <a:ext cx="1354979" cy="10750169"/>
          </a:xfrm>
          <a:prstGeom prst="downArrow">
            <a:avLst>
              <a:gd name="adj1" fmla="val 100000"/>
              <a:gd name="adj2" fmla="val 22582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E84379E-37DE-4B80-B7FA-E61E1DE4E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2" y="1204109"/>
            <a:ext cx="10023398" cy="857894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FFFFFF"/>
                </a:solidFill>
                <a:latin typeface="+mn-lt"/>
              </a:rPr>
              <a:t>ZÁKLADNÍ INFORMACE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B2E924-56DE-4EEF-93E9-6CABB2C9A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104" y="2559090"/>
            <a:ext cx="5724446" cy="36193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dirty="0"/>
              <a:t>Termín: 09/2021 – 12/2022</a:t>
            </a:r>
          </a:p>
          <a:p>
            <a:pPr marL="0" indent="0">
              <a:buNone/>
            </a:pPr>
            <a:r>
              <a:rPr lang="cs-CZ" sz="2400" dirty="0"/>
              <a:t>Rozpětí: 69 + 33 m</a:t>
            </a:r>
          </a:p>
          <a:p>
            <a:pPr marL="0" indent="0">
              <a:buNone/>
            </a:pPr>
            <a:r>
              <a:rPr lang="cs-CZ" sz="2400" dirty="0"/>
              <a:t>Délka mostu: 123,06 m</a:t>
            </a:r>
          </a:p>
          <a:p>
            <a:pPr marL="0" indent="0">
              <a:buNone/>
            </a:pPr>
            <a:r>
              <a:rPr lang="cs-CZ" sz="2400" dirty="0"/>
              <a:t>Šířka mostu mezi zábradlím: 4,50 m</a:t>
            </a:r>
          </a:p>
          <a:p>
            <a:pPr marL="0" indent="0">
              <a:buNone/>
            </a:pPr>
            <a:r>
              <a:rPr lang="cs-CZ" sz="2400" dirty="0"/>
              <a:t>Celková šířka: 5,60 m</a:t>
            </a:r>
          </a:p>
          <a:p>
            <a:pPr marL="0" indent="0">
              <a:buNone/>
            </a:pPr>
            <a:r>
              <a:rPr lang="cs-CZ" sz="2400" dirty="0"/>
              <a:t>Objednatel: Statutární město Hradec Králové</a:t>
            </a:r>
          </a:p>
          <a:p>
            <a:pPr marL="0" indent="0">
              <a:buNone/>
            </a:pPr>
            <a:r>
              <a:rPr lang="cs-CZ" sz="2400" dirty="0"/>
              <a:t>Architekt: L. Kábrt, M. Elich, G. </a:t>
            </a:r>
            <a:r>
              <a:rPr lang="cs-CZ" sz="2400" dirty="0" err="1"/>
              <a:t>Elichová</a:t>
            </a:r>
            <a:endParaRPr lang="cs-CZ" sz="2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A8D1DEB-D50C-453C-8B2A-BF1F3B714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8604" y="5972175"/>
            <a:ext cx="2884022" cy="85078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E0EAE20-2549-DCBC-EF93-A7E69EA7E2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021" y="6062464"/>
            <a:ext cx="1313215" cy="64221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E3F3643-6E07-CA61-B76A-61440A441C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8" t="12459" r="3498" b="14807"/>
          <a:stretch/>
        </p:blipFill>
        <p:spPr>
          <a:xfrm>
            <a:off x="189764" y="6153279"/>
            <a:ext cx="1718730" cy="50602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5339E08-C670-37E6-1988-E21D849954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7510" y="2413038"/>
            <a:ext cx="4032819" cy="2720938"/>
          </a:xfrm>
          <a:prstGeom prst="rect">
            <a:avLst/>
          </a:prstGeom>
        </p:spPr>
      </p:pic>
      <p:sp>
        <p:nvSpPr>
          <p:cNvPr id="13" name="Zástupný symbol pro číslo snímku 7">
            <a:extLst>
              <a:ext uri="{FF2B5EF4-FFF2-40B4-BE49-F238E27FC236}">
                <a16:creationId xmlns:a16="http://schemas.microsoft.com/office/drawing/2014/main" id="{34D10430-C745-CEB6-D0DE-83B284F4F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32359" y="6324563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>
                <a:solidFill>
                  <a:prstClr val="black">
                    <a:tint val="75000"/>
                  </a:prstClr>
                </a:solidFill>
              </a:rPr>
              <a:t>3/28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4D90D42-AEC8-7A9A-4AC2-7A4566AFDC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3898" y="6058213"/>
            <a:ext cx="1114408" cy="67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28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exteriér, strom, voda, řeka&#10;&#10;Popis byl vytvořen automaticky">
            <a:extLst>
              <a:ext uri="{FF2B5EF4-FFF2-40B4-BE49-F238E27FC236}">
                <a16:creationId xmlns:a16="http://schemas.microsoft.com/office/drawing/2014/main" id="{0BFC7721-77C2-4168-81B7-2246A008FE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" b="-1"/>
          <a:stretch/>
        </p:blipFill>
        <p:spPr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Obrázek 2" descr="Obsah obrázku exteriér, země, obloha&#10;&#10;Popis byl vytvořen automaticky">
            <a:extLst>
              <a:ext uri="{FF2B5EF4-FFF2-40B4-BE49-F238E27FC236}">
                <a16:creationId xmlns:a16="http://schemas.microsoft.com/office/drawing/2014/main" id="{71A1B6E8-ADD7-BE5D-BD7F-46900D108B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6" r="13642" b="-1"/>
          <a:stretch/>
        </p:blipFill>
        <p:spPr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05468E38-3ECC-45D9-8712-40B1E7C482F2}"/>
              </a:ext>
            </a:extLst>
          </p:cNvPr>
          <p:cNvSpPr txBox="1"/>
          <p:nvPr/>
        </p:nvSpPr>
        <p:spPr>
          <a:xfrm>
            <a:off x="3048693" y="3244334"/>
            <a:ext cx="60973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dirty="0">
              <a:effectLst/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377444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662795" y="-3745097"/>
            <a:ext cx="1354979" cy="10750169"/>
          </a:xfrm>
          <a:prstGeom prst="downArrow">
            <a:avLst>
              <a:gd name="adj1" fmla="val 100000"/>
              <a:gd name="adj2" fmla="val 22582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E84379E-37DE-4B80-B7FA-E61E1DE4E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2" y="1204109"/>
            <a:ext cx="10023398" cy="857894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FFFFFF"/>
                </a:solidFill>
                <a:latin typeface="+mn-lt"/>
              </a:rPr>
              <a:t>ZÁKLADNÍ INFORMACE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304754E-5F6E-CB98-E801-C5E46034A5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021" y="6062464"/>
            <a:ext cx="1313215" cy="64221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3356129-5F65-55C1-B38F-735EF16AC2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8" t="12459" r="3498" b="14807"/>
          <a:stretch/>
        </p:blipFill>
        <p:spPr>
          <a:xfrm>
            <a:off x="189764" y="6153279"/>
            <a:ext cx="1718730" cy="50602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072BE0D7-6D12-4E55-A1E4-C35ED582115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104" y="3141279"/>
            <a:ext cx="10878210" cy="2764224"/>
          </a:xfrm>
          <a:prstGeom prst="rect">
            <a:avLst/>
          </a:prstGeom>
        </p:spPr>
      </p:pic>
      <p:sp>
        <p:nvSpPr>
          <p:cNvPr id="13" name="Zástupný obsah 2">
            <a:extLst>
              <a:ext uri="{FF2B5EF4-FFF2-40B4-BE49-F238E27FC236}">
                <a16:creationId xmlns:a16="http://schemas.microsoft.com/office/drawing/2014/main" id="{7FB52E63-C913-3C1C-59A7-4C85EAA6D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104" y="2559090"/>
            <a:ext cx="10878210" cy="36193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dirty="0"/>
              <a:t>Finální statické schéma: </a:t>
            </a:r>
            <a:r>
              <a:rPr lang="cs-CZ" sz="2400" dirty="0" err="1"/>
              <a:t>Vierendeelův</a:t>
            </a:r>
            <a:r>
              <a:rPr lang="cs-CZ" sz="2400" dirty="0"/>
              <a:t> nosník proměnné výšky, </a:t>
            </a:r>
            <a:r>
              <a:rPr lang="cs-CZ" sz="2400" dirty="0" err="1"/>
              <a:t>samokotvená</a:t>
            </a:r>
            <a:r>
              <a:rPr lang="cs-CZ" sz="2400" dirty="0"/>
              <a:t> visutá konstrukce</a:t>
            </a:r>
          </a:p>
        </p:txBody>
      </p:sp>
      <p:sp>
        <p:nvSpPr>
          <p:cNvPr id="15" name="Zástupný symbol pro číslo snímku 7">
            <a:extLst>
              <a:ext uri="{FF2B5EF4-FFF2-40B4-BE49-F238E27FC236}">
                <a16:creationId xmlns:a16="http://schemas.microsoft.com/office/drawing/2014/main" id="{DCAE051D-6DF6-0896-C5B6-EE0236BF9F26}"/>
              </a:ext>
            </a:extLst>
          </p:cNvPr>
          <p:cNvSpPr txBox="1">
            <a:spLocks/>
          </p:cNvSpPr>
          <p:nvPr/>
        </p:nvSpPr>
        <p:spPr>
          <a:xfrm>
            <a:off x="7832359" y="63245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cs-CZ" dirty="0">
                <a:solidFill>
                  <a:prstClr val="black">
                    <a:tint val="75000"/>
                  </a:prstClr>
                </a:solidFill>
              </a:rPr>
              <a:t>5/28</a:t>
            </a:r>
          </a:p>
        </p:txBody>
      </p:sp>
    </p:spTree>
    <p:extLst>
      <p:ext uri="{BB962C8B-B14F-4D97-AF65-F5344CB8AC3E}">
        <p14:creationId xmlns:p14="http://schemas.microsoft.com/office/powerpoint/2010/main" val="395546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20D0683F-D8C3-4012-8585-50F997DF0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834" y="2694820"/>
            <a:ext cx="6086094" cy="4163180"/>
          </a:xfrm>
          <a:prstGeom prst="rect">
            <a:avLst/>
          </a:prstGeom>
        </p:spPr>
      </p:pic>
      <p:sp>
        <p:nvSpPr>
          <p:cNvPr id="14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662795" y="-3745097"/>
            <a:ext cx="1354979" cy="10750169"/>
          </a:xfrm>
          <a:prstGeom prst="downArrow">
            <a:avLst>
              <a:gd name="adj1" fmla="val 100000"/>
              <a:gd name="adj2" fmla="val 22582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E84379E-37DE-4B80-B7FA-E61E1DE4E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2" y="1204109"/>
            <a:ext cx="10023398" cy="857894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FFFFFF"/>
                </a:solidFill>
                <a:latin typeface="+mn-lt"/>
              </a:rPr>
              <a:t>ZÁKLADNÍ INFORMACE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B2E924-56DE-4EEF-93E9-6CABB2C9A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104" y="2559090"/>
            <a:ext cx="10750170" cy="3619324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cs-CZ" sz="2400" dirty="0"/>
              <a:t>Návrhové zatížení dopravou: chodci, cyklisté, obslužné vozidlo do 3,5 t</a:t>
            </a:r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1824ED9-9200-1D3B-7D94-03456A370E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021" y="6062464"/>
            <a:ext cx="1313215" cy="64221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BC50F5B-2ABE-3C90-1E11-385470135C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8" t="12459" r="3498" b="14807"/>
          <a:stretch/>
        </p:blipFill>
        <p:spPr>
          <a:xfrm>
            <a:off x="189764" y="6153279"/>
            <a:ext cx="1718730" cy="506023"/>
          </a:xfrm>
          <a:prstGeom prst="rect">
            <a:avLst/>
          </a:prstGeom>
        </p:spPr>
      </p:pic>
      <p:sp>
        <p:nvSpPr>
          <p:cNvPr id="13" name="Zástupný symbol pro číslo snímku 7">
            <a:extLst>
              <a:ext uri="{FF2B5EF4-FFF2-40B4-BE49-F238E27FC236}">
                <a16:creationId xmlns:a16="http://schemas.microsoft.com/office/drawing/2014/main" id="{9E9E5BD8-7CF2-53E1-38CE-C9EB0ACBFFAA}"/>
              </a:ext>
            </a:extLst>
          </p:cNvPr>
          <p:cNvSpPr txBox="1">
            <a:spLocks/>
          </p:cNvSpPr>
          <p:nvPr/>
        </p:nvSpPr>
        <p:spPr>
          <a:xfrm>
            <a:off x="7832359" y="63245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cs-CZ" dirty="0">
                <a:solidFill>
                  <a:prstClr val="black">
                    <a:tint val="75000"/>
                  </a:prstClr>
                </a:solidFill>
              </a:rPr>
              <a:t>6/28</a:t>
            </a:r>
          </a:p>
        </p:txBody>
      </p:sp>
    </p:spTree>
    <p:extLst>
      <p:ext uri="{BB962C8B-B14F-4D97-AF65-F5344CB8AC3E}">
        <p14:creationId xmlns:p14="http://schemas.microsoft.com/office/powerpoint/2010/main" val="151247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662795" y="-3745097"/>
            <a:ext cx="1354979" cy="10750169"/>
          </a:xfrm>
          <a:prstGeom prst="downArrow">
            <a:avLst>
              <a:gd name="adj1" fmla="val 100000"/>
              <a:gd name="adj2" fmla="val 22582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E84379E-37DE-4B80-B7FA-E61E1DE4E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2" y="1204109"/>
            <a:ext cx="10023398" cy="857894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FFFFFF"/>
                </a:solidFill>
                <a:latin typeface="+mn-lt"/>
              </a:rPr>
              <a:t>ZALOŽENÍ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B2E924-56DE-4EEF-93E9-6CABB2C9A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199" y="2450833"/>
            <a:ext cx="10956994" cy="36193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dirty="0"/>
              <a:t>Opěra O1 - mikropiloty</a:t>
            </a:r>
          </a:p>
        </p:txBody>
      </p:sp>
      <p:pic>
        <p:nvPicPr>
          <p:cNvPr id="5" name="Obrázek 4" descr="Obsah obrázku strom&#10;&#10;Popis byl vytvořen automaticky">
            <a:extLst>
              <a:ext uri="{FF2B5EF4-FFF2-40B4-BE49-F238E27FC236}">
                <a16:creationId xmlns:a16="http://schemas.microsoft.com/office/drawing/2014/main" id="{107267E9-E2B4-4189-A21E-CCDC2AD994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141" t="299" r="37948" b="-299"/>
          <a:stretch/>
        </p:blipFill>
        <p:spPr>
          <a:xfrm rot="5400000">
            <a:off x="5301091" y="1328008"/>
            <a:ext cx="5857648" cy="429891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BA8F23D-760A-9F16-607C-81D609C536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0638" y="2847457"/>
            <a:ext cx="3765497" cy="353996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0DC7F79-9072-2E55-AA8F-6E2A87818E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021" y="6062464"/>
            <a:ext cx="1313215" cy="64221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E4369A3-D54E-835C-700D-C7629125650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8" t="12459" r="3498" b="14807"/>
          <a:stretch/>
        </p:blipFill>
        <p:spPr>
          <a:xfrm>
            <a:off x="189764" y="6153279"/>
            <a:ext cx="1718730" cy="506023"/>
          </a:xfrm>
          <a:prstGeom prst="rect">
            <a:avLst/>
          </a:prstGeom>
        </p:spPr>
      </p:pic>
      <p:sp>
        <p:nvSpPr>
          <p:cNvPr id="12" name="Zástupný symbol pro číslo snímku 7">
            <a:extLst>
              <a:ext uri="{FF2B5EF4-FFF2-40B4-BE49-F238E27FC236}">
                <a16:creationId xmlns:a16="http://schemas.microsoft.com/office/drawing/2014/main" id="{1A581433-C20A-1A8D-C591-0367186A3164}"/>
              </a:ext>
            </a:extLst>
          </p:cNvPr>
          <p:cNvSpPr txBox="1">
            <a:spLocks/>
          </p:cNvSpPr>
          <p:nvPr/>
        </p:nvSpPr>
        <p:spPr>
          <a:xfrm>
            <a:off x="7832359" y="63245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cs-CZ" dirty="0">
                <a:solidFill>
                  <a:prstClr val="black">
                    <a:tint val="75000"/>
                  </a:prstClr>
                </a:solidFill>
              </a:rPr>
              <a:t>7/28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A000B51-657B-91DB-48A1-947B46603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936" y="2426784"/>
            <a:ext cx="1662670" cy="33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26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662795" y="-3745097"/>
            <a:ext cx="1354979" cy="10750169"/>
          </a:xfrm>
          <a:prstGeom prst="downArrow">
            <a:avLst>
              <a:gd name="adj1" fmla="val 100000"/>
              <a:gd name="adj2" fmla="val 22582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E84379E-37DE-4B80-B7FA-E61E1DE4E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2" y="1204109"/>
            <a:ext cx="10023398" cy="857894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FFFFFF"/>
                </a:solidFill>
                <a:latin typeface="+mn-lt"/>
              </a:rPr>
              <a:t>ZALOŽENÍ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B2E924-56DE-4EEF-93E9-6CABB2C9A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199" y="2435401"/>
            <a:ext cx="10956994" cy="36193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400" dirty="0"/>
              <a:t>Pilíř P2 a opěra O3 – ražené prefabrikované piloty</a:t>
            </a:r>
          </a:p>
        </p:txBody>
      </p:sp>
      <p:pic>
        <p:nvPicPr>
          <p:cNvPr id="7" name="Obrázek 6" descr="Obsah obrázku exteriér, obloha, stavebnictví&#10;&#10;Popis byl vytvořen automaticky">
            <a:extLst>
              <a:ext uri="{FF2B5EF4-FFF2-40B4-BE49-F238E27FC236}">
                <a16:creationId xmlns:a16="http://schemas.microsoft.com/office/drawing/2014/main" id="{D46E8FBE-CD2A-799A-FB17-805E083A8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787" y="2840853"/>
            <a:ext cx="5055630" cy="379172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A216A97-E2C7-DF39-C668-B0C382A3E0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79" b="5781"/>
          <a:stretch/>
        </p:blipFill>
        <p:spPr>
          <a:xfrm>
            <a:off x="7375822" y="2840853"/>
            <a:ext cx="2666821" cy="379172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5E703A6-7695-2C19-53F9-458481154B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021" y="6062464"/>
            <a:ext cx="1313215" cy="64221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0B3968F-2DFA-C7BC-4D10-B56B43A22F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8" t="12459" r="3498" b="14807"/>
          <a:stretch/>
        </p:blipFill>
        <p:spPr>
          <a:xfrm>
            <a:off x="189764" y="6153279"/>
            <a:ext cx="1718730" cy="506023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7C4408D7-7B0F-07F8-A534-86A462DDDE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199" y="2947944"/>
            <a:ext cx="1158876" cy="672561"/>
          </a:xfrm>
          <a:prstGeom prst="rect">
            <a:avLst/>
          </a:prstGeom>
        </p:spPr>
      </p:pic>
      <p:sp>
        <p:nvSpPr>
          <p:cNvPr id="15" name="Zástupný symbol pro číslo snímku 7">
            <a:extLst>
              <a:ext uri="{FF2B5EF4-FFF2-40B4-BE49-F238E27FC236}">
                <a16:creationId xmlns:a16="http://schemas.microsoft.com/office/drawing/2014/main" id="{23255BA9-7CE7-07A3-93B6-EC84C69F7515}"/>
              </a:ext>
            </a:extLst>
          </p:cNvPr>
          <p:cNvSpPr txBox="1">
            <a:spLocks/>
          </p:cNvSpPr>
          <p:nvPr/>
        </p:nvSpPr>
        <p:spPr>
          <a:xfrm>
            <a:off x="7832359" y="63245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cs-CZ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cs-CZ" dirty="0">
                <a:solidFill>
                  <a:prstClr val="black">
                    <a:tint val="75000"/>
                  </a:prstClr>
                </a:solidFill>
              </a:rPr>
              <a:t>8/28</a:t>
            </a:r>
          </a:p>
        </p:txBody>
      </p:sp>
    </p:spTree>
    <p:extLst>
      <p:ext uri="{BB962C8B-B14F-4D97-AF65-F5344CB8AC3E}">
        <p14:creationId xmlns:p14="http://schemas.microsoft.com/office/powerpoint/2010/main" val="356070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Zástupný obsah 14" descr="Obsah obrázku exteriér, země, osoba&#10;&#10;Popis byl vytvořen automaticky">
            <a:extLst>
              <a:ext uri="{FF2B5EF4-FFF2-40B4-BE49-F238E27FC236}">
                <a16:creationId xmlns:a16="http://schemas.microsoft.com/office/drawing/2014/main" id="{21B5DB1D-F400-F204-9C5F-103C0089BB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2" r="27226" b="2"/>
          <a:stretch/>
        </p:blipFill>
        <p:spPr>
          <a:xfrm>
            <a:off x="-76199" y="-61418"/>
            <a:ext cx="5780314" cy="6926922"/>
          </a:xfrm>
          <a:prstGeom prst="rect">
            <a:avLst/>
          </a:prstGeom>
        </p:spPr>
      </p:pic>
      <p:pic>
        <p:nvPicPr>
          <p:cNvPr id="17" name="Obrázek 16" descr="Obsah obrázku strom, exteriér, voda&#10;&#10;Popis byl vytvořen automaticky">
            <a:extLst>
              <a:ext uri="{FF2B5EF4-FFF2-40B4-BE49-F238E27FC236}">
                <a16:creationId xmlns:a16="http://schemas.microsoft.com/office/drawing/2014/main" id="{0C10966B-7766-190D-CB36-5823D274AE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7" r="24289"/>
          <a:stretch/>
        </p:blipFill>
        <p:spPr>
          <a:xfrm>
            <a:off x="5851231" y="-1"/>
            <a:ext cx="6339246" cy="694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69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005A622C9650D498DE12A5D91D1A8EE" ma:contentTypeVersion="" ma:contentTypeDescription="Vytvoří nový dokument" ma:contentTypeScope="" ma:versionID="c884cb122bf9647ec4bc5df7c0e701de">
  <xsd:schema xmlns:xsd="http://www.w3.org/2001/XMLSchema" xmlns:xs="http://www.w3.org/2001/XMLSchema" xmlns:p="http://schemas.microsoft.com/office/2006/metadata/properties" xmlns:ns2="d445bb86-669e-47aa-8b5b-823d0686f048" xmlns:ns3="02a7a319-8b22-41ef-ac83-bf74468a1213" targetNamespace="http://schemas.microsoft.com/office/2006/metadata/properties" ma:root="true" ma:fieldsID="698852c2a1574468242e25dcc7828b74" ns2:_="" ns3:_="">
    <xsd:import namespace="d445bb86-669e-47aa-8b5b-823d0686f048"/>
    <xsd:import namespace="02a7a319-8b22-41ef-ac83-bf74468a12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45bb86-669e-47aa-8b5b-823d0686f0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Značky obrázků" ma:readOnly="false" ma:fieldId="{5cf76f15-5ced-4ddc-b409-7134ff3c332f}" ma:taxonomyMulti="true" ma:sspId="635b3bba-2198-47c6-9ccb-53d97700fa8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a7a319-8b22-41ef-ac83-bf74468a1213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f9ce8076-d062-4b71-83aa-967caa354cc1}" ma:internalName="TaxCatchAll" ma:showField="CatchAllData" ma:web="02a7a319-8b22-41ef-ac83-bf74468a121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445bb86-669e-47aa-8b5b-823d0686f048">
      <Terms xmlns="http://schemas.microsoft.com/office/infopath/2007/PartnerControls"/>
    </lcf76f155ced4ddcb4097134ff3c332f>
    <TaxCatchAll xmlns="02a7a319-8b22-41ef-ac83-bf74468a1213" xsi:nil="true"/>
  </documentManagement>
</p:properties>
</file>

<file path=customXml/itemProps1.xml><?xml version="1.0" encoding="utf-8"?>
<ds:datastoreItem xmlns:ds="http://schemas.openxmlformats.org/officeDocument/2006/customXml" ds:itemID="{009CB1D7-4EAD-4A77-832D-DF2A44AB7D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445bb86-669e-47aa-8b5b-823d0686f048"/>
    <ds:schemaRef ds:uri="02a7a319-8b22-41ef-ac83-bf74468a121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C193917-63B2-40BB-81D9-2DEB4B345E3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62F0340-25DE-4EBC-B56F-3AD242229823}">
  <ds:schemaRefs>
    <ds:schemaRef ds:uri="http://schemas.microsoft.com/office/2006/metadata/properties"/>
    <ds:schemaRef ds:uri="http://schemas.microsoft.com/office/infopath/2007/PartnerControls"/>
    <ds:schemaRef ds:uri="63cb0818-ab84-418b-9ee3-f69840d4d65a"/>
    <ds:schemaRef ds:uri="7a64dfda-267a-404a-9080-8eb1c7e893e9"/>
    <ds:schemaRef ds:uri="d445bb86-669e-47aa-8b5b-823d0686f048"/>
    <ds:schemaRef ds:uri="02a7a319-8b22-41ef-ac83-bf74468a121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6229</TotalTime>
  <Words>572</Words>
  <Application>Microsoft Office PowerPoint</Application>
  <PresentationFormat>Širokoúhlá obrazovka</PresentationFormat>
  <Paragraphs>145</Paragraphs>
  <Slides>28</Slides>
  <Notes>24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Technika</vt:lpstr>
      <vt:lpstr>Motiv Office</vt:lpstr>
      <vt:lpstr>Prezentace aplikace PowerPoint</vt:lpstr>
      <vt:lpstr>AUTOŘI</vt:lpstr>
      <vt:lpstr>ZÁKLADNÍ INFORMACE</vt:lpstr>
      <vt:lpstr>Prezentace aplikace PowerPoint</vt:lpstr>
      <vt:lpstr>ZÁKLADNÍ INFORMACE</vt:lpstr>
      <vt:lpstr>ZÁKLADNÍ INFORMACE</vt:lpstr>
      <vt:lpstr>ZALOŽENÍ</vt:lpstr>
      <vt:lpstr>ZALOŽENÍ</vt:lpstr>
      <vt:lpstr>Prezentace aplikace PowerPoint</vt:lpstr>
      <vt:lpstr>OPĚRY</vt:lpstr>
      <vt:lpstr>PILÍŘ NEBO SOCHA?</vt:lpstr>
      <vt:lpstr>Prezentace aplikace PowerPoint</vt:lpstr>
      <vt:lpstr>Prezentace aplikace PowerPoint</vt:lpstr>
      <vt:lpstr>Prezentace aplikace PowerPoint</vt:lpstr>
      <vt:lpstr>OCELOVÁ KONSTRUKCE</vt:lpstr>
      <vt:lpstr>Prezentace aplikace PowerPoint</vt:lpstr>
      <vt:lpstr>Prezentace aplikace PowerPoint</vt:lpstr>
      <vt:lpstr>UHPFRC SEGMENTY</vt:lpstr>
      <vt:lpstr>Prezentace aplikace PowerPoint</vt:lpstr>
      <vt:lpstr>Prezentace aplikace PowerPoint</vt:lpstr>
      <vt:lpstr>SPOJE ŽEBER A SEGMENTŮ</vt:lpstr>
      <vt:lpstr>PŘEDPÍNACÍ SYSTÉM</vt:lpstr>
      <vt:lpstr>Prezentace aplikace PowerPoint</vt:lpstr>
      <vt:lpstr>Prezentace aplikace PowerPoint</vt:lpstr>
      <vt:lpstr>PŘEDPÍNACÍ SYSTÉM</vt:lpstr>
      <vt:lpstr>MONITORING LÁVKY</vt:lpstr>
      <vt:lpstr>NADCHÁZEJÍCÍ PRÁCE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</dc:title>
  <dc:creator>NAVAROVÁ Lucie</dc:creator>
  <cp:lastModifiedBy>KECLIK Jiri</cp:lastModifiedBy>
  <cp:revision>138</cp:revision>
  <dcterms:created xsi:type="dcterms:W3CDTF">2020-09-16T06:55:15Z</dcterms:created>
  <dcterms:modified xsi:type="dcterms:W3CDTF">2022-06-14T06:51:39Z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policyId">
    <vt:lpwstr>0x010100B69007FEBF5F8E49908B97AEE0DCA6A3</vt:lpwstr>
  </property>
  <property fmtid="{D5CDD505-2E9C-101B-9397-08002B2CF9AE}" pid="3" name="ContentTypeId">
    <vt:lpwstr>0x0101001005A622C9650D498DE12A5D91D1A8EE</vt:lpwstr>
  </property>
  <property fmtid="{D5CDD505-2E9C-101B-9397-08002B2CF9AE}" pid="4" name="ItemRetentionFormula">
    <vt:lpwstr/>
  </property>
  <property fmtid="{D5CDD505-2E9C-101B-9397-08002B2CF9AE}" pid="5" name="MediaServiceImageTags">
    <vt:lpwstr/>
  </property>
</Properties>
</file>