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7"/>
  </p:notesMasterIdLst>
  <p:handoutMasterIdLst>
    <p:handoutMasterId r:id="rId28"/>
  </p:handoutMasterIdLst>
  <p:sldIdLst>
    <p:sldId id="305" r:id="rId2"/>
    <p:sldId id="256" r:id="rId3"/>
    <p:sldId id="319" r:id="rId4"/>
    <p:sldId id="331" r:id="rId5"/>
    <p:sldId id="341" r:id="rId6"/>
    <p:sldId id="308" r:id="rId7"/>
    <p:sldId id="334" r:id="rId8"/>
    <p:sldId id="335" r:id="rId9"/>
    <p:sldId id="336" r:id="rId10"/>
    <p:sldId id="337" r:id="rId11"/>
    <p:sldId id="329" r:id="rId12"/>
    <p:sldId id="340" r:id="rId13"/>
    <p:sldId id="338" r:id="rId14"/>
    <p:sldId id="309" r:id="rId15"/>
    <p:sldId id="318" r:id="rId16"/>
    <p:sldId id="321" r:id="rId17"/>
    <p:sldId id="320" r:id="rId18"/>
    <p:sldId id="339" r:id="rId19"/>
    <p:sldId id="332" r:id="rId20"/>
    <p:sldId id="323" r:id="rId21"/>
    <p:sldId id="324" r:id="rId22"/>
    <p:sldId id="326" r:id="rId23"/>
    <p:sldId id="325" r:id="rId24"/>
    <p:sldId id="327" r:id="rId25"/>
    <p:sldId id="269" r:id="rId26"/>
  </p:sldIdLst>
  <p:sldSz cx="9144000" cy="6858000" type="screen4x3"/>
  <p:notesSz cx="6889750" cy="100203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5"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bor" initials="L" lastIdx="4" clrIdx="0">
    <p:extLst>
      <p:ext uri="{19B8F6BF-5375-455C-9EA6-DF929625EA0E}">
        <p15:presenceInfo xmlns:p15="http://schemas.microsoft.com/office/powerpoint/2012/main" userId="Lib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8E34"/>
    <a:srgbClr val="86F6A9"/>
    <a:srgbClr val="E2FAE5"/>
    <a:srgbClr val="A9F1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41" autoAdjust="0"/>
    <p:restoredTop sz="71692" autoAdjust="0"/>
  </p:normalViewPr>
  <p:slideViewPr>
    <p:cSldViewPr>
      <p:cViewPr varScale="1">
        <p:scale>
          <a:sx n="81" d="100"/>
          <a:sy n="81" d="100"/>
        </p:scale>
        <p:origin x="2082" y="90"/>
      </p:cViewPr>
      <p:guideLst>
        <p:guide orient="horz" pos="2160"/>
        <p:guide pos="2880"/>
      </p:guideLst>
    </p:cSldViewPr>
  </p:slideViewPr>
  <p:outlineViewPr>
    <p:cViewPr>
      <p:scale>
        <a:sx n="33" d="100"/>
        <a:sy n="33" d="100"/>
      </p:scale>
      <p:origin x="0" y="-409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870" y="-102"/>
      </p:cViewPr>
      <p:guideLst>
        <p:guide orient="horz" pos="3155"/>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2985558" cy="501015"/>
          </a:xfrm>
          <a:prstGeom prst="rect">
            <a:avLst/>
          </a:prstGeom>
        </p:spPr>
        <p:txBody>
          <a:bodyPr vert="horz" lIns="92455" tIns="46227" rIns="92455" bIns="46227" rtlCol="0"/>
          <a:lstStyle>
            <a:lvl1pPr algn="l">
              <a:defRPr sz="1200"/>
            </a:lvl1pPr>
          </a:lstStyle>
          <a:p>
            <a:endParaRPr lang="cs-CZ"/>
          </a:p>
        </p:txBody>
      </p:sp>
      <p:sp>
        <p:nvSpPr>
          <p:cNvPr id="3" name="Zástupný symbol pro datum 2"/>
          <p:cNvSpPr>
            <a:spLocks noGrp="1"/>
          </p:cNvSpPr>
          <p:nvPr>
            <p:ph type="dt" sz="quarter" idx="1"/>
          </p:nvPr>
        </p:nvSpPr>
        <p:spPr>
          <a:xfrm>
            <a:off x="3902598" y="0"/>
            <a:ext cx="2985558" cy="501015"/>
          </a:xfrm>
          <a:prstGeom prst="rect">
            <a:avLst/>
          </a:prstGeom>
        </p:spPr>
        <p:txBody>
          <a:bodyPr vert="horz" lIns="92455" tIns="46227" rIns="92455" bIns="46227" rtlCol="0"/>
          <a:lstStyle>
            <a:lvl1pPr algn="r">
              <a:defRPr sz="1200"/>
            </a:lvl1pPr>
          </a:lstStyle>
          <a:p>
            <a:fld id="{005D57F2-FDA7-4C68-AF38-8F8C9E74F417}" type="datetimeFigureOut">
              <a:rPr lang="cs-CZ" smtClean="0"/>
              <a:t>17.06.2022</a:t>
            </a:fld>
            <a:endParaRPr lang="cs-CZ"/>
          </a:p>
        </p:txBody>
      </p:sp>
      <p:sp>
        <p:nvSpPr>
          <p:cNvPr id="4" name="Zástupný symbol pro zápatí 3"/>
          <p:cNvSpPr>
            <a:spLocks noGrp="1"/>
          </p:cNvSpPr>
          <p:nvPr>
            <p:ph type="ftr" sz="quarter" idx="2"/>
          </p:nvPr>
        </p:nvSpPr>
        <p:spPr>
          <a:xfrm>
            <a:off x="1" y="9517546"/>
            <a:ext cx="2985558" cy="501015"/>
          </a:xfrm>
          <a:prstGeom prst="rect">
            <a:avLst/>
          </a:prstGeom>
        </p:spPr>
        <p:txBody>
          <a:bodyPr vert="horz" lIns="92455" tIns="46227" rIns="92455" bIns="46227"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02598" y="9517546"/>
            <a:ext cx="2985558" cy="501015"/>
          </a:xfrm>
          <a:prstGeom prst="rect">
            <a:avLst/>
          </a:prstGeom>
        </p:spPr>
        <p:txBody>
          <a:bodyPr vert="horz" lIns="92455" tIns="46227" rIns="92455" bIns="46227" rtlCol="0" anchor="b"/>
          <a:lstStyle>
            <a:lvl1pPr algn="r">
              <a:defRPr sz="1200"/>
            </a:lvl1pPr>
          </a:lstStyle>
          <a:p>
            <a:fld id="{E4898D67-F8C0-4B68-B07E-5E4B2D1F96F5}" type="slidenum">
              <a:rPr lang="cs-CZ" smtClean="0"/>
              <a:t>‹#›</a:t>
            </a:fld>
            <a:endParaRPr lang="cs-CZ"/>
          </a:p>
        </p:txBody>
      </p:sp>
    </p:spTree>
    <p:extLst>
      <p:ext uri="{BB962C8B-B14F-4D97-AF65-F5344CB8AC3E}">
        <p14:creationId xmlns:p14="http://schemas.microsoft.com/office/powerpoint/2010/main" val="9745969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2985558" cy="501015"/>
          </a:xfrm>
          <a:prstGeom prst="rect">
            <a:avLst/>
          </a:prstGeom>
        </p:spPr>
        <p:txBody>
          <a:bodyPr vert="horz" lIns="92455" tIns="46227" rIns="92455" bIns="46227" rtlCol="0"/>
          <a:lstStyle>
            <a:lvl1pPr algn="l">
              <a:defRPr sz="1200"/>
            </a:lvl1pPr>
          </a:lstStyle>
          <a:p>
            <a:endParaRPr lang="cs-CZ"/>
          </a:p>
        </p:txBody>
      </p:sp>
      <p:sp>
        <p:nvSpPr>
          <p:cNvPr id="3" name="Zástupný symbol pro datum 2"/>
          <p:cNvSpPr>
            <a:spLocks noGrp="1"/>
          </p:cNvSpPr>
          <p:nvPr>
            <p:ph type="dt" idx="1"/>
          </p:nvPr>
        </p:nvSpPr>
        <p:spPr>
          <a:xfrm>
            <a:off x="3902598" y="0"/>
            <a:ext cx="2985558" cy="501015"/>
          </a:xfrm>
          <a:prstGeom prst="rect">
            <a:avLst/>
          </a:prstGeom>
        </p:spPr>
        <p:txBody>
          <a:bodyPr vert="horz" lIns="92455" tIns="46227" rIns="92455" bIns="46227" rtlCol="0"/>
          <a:lstStyle>
            <a:lvl1pPr algn="r">
              <a:defRPr sz="1200"/>
            </a:lvl1pPr>
          </a:lstStyle>
          <a:p>
            <a:fld id="{B981D020-FF73-42AD-ABBC-05C28A59B79E}" type="datetimeFigureOut">
              <a:rPr lang="cs-CZ" smtClean="0"/>
              <a:t>17.06.2022</a:t>
            </a:fld>
            <a:endParaRPr lang="cs-CZ"/>
          </a:p>
        </p:txBody>
      </p:sp>
      <p:sp>
        <p:nvSpPr>
          <p:cNvPr id="4" name="Zástupný symbol pro obrázek snímku 3"/>
          <p:cNvSpPr>
            <a:spLocks noGrp="1" noRot="1" noChangeAspect="1"/>
          </p:cNvSpPr>
          <p:nvPr>
            <p:ph type="sldImg" idx="2"/>
          </p:nvPr>
        </p:nvSpPr>
        <p:spPr>
          <a:xfrm>
            <a:off x="938213" y="750888"/>
            <a:ext cx="5013325" cy="3759200"/>
          </a:xfrm>
          <a:prstGeom prst="rect">
            <a:avLst/>
          </a:prstGeom>
          <a:noFill/>
          <a:ln w="12700">
            <a:solidFill>
              <a:prstClr val="black"/>
            </a:solidFill>
          </a:ln>
        </p:spPr>
        <p:txBody>
          <a:bodyPr vert="horz" lIns="92455" tIns="46227" rIns="92455" bIns="46227" rtlCol="0" anchor="ctr"/>
          <a:lstStyle/>
          <a:p>
            <a:endParaRPr lang="cs-CZ"/>
          </a:p>
        </p:txBody>
      </p:sp>
      <p:sp>
        <p:nvSpPr>
          <p:cNvPr id="5" name="Zástupný symbol pro poznámky 4"/>
          <p:cNvSpPr>
            <a:spLocks noGrp="1"/>
          </p:cNvSpPr>
          <p:nvPr>
            <p:ph type="body" sz="quarter" idx="3"/>
          </p:nvPr>
        </p:nvSpPr>
        <p:spPr>
          <a:xfrm>
            <a:off x="688976" y="4759643"/>
            <a:ext cx="5511800" cy="4509135"/>
          </a:xfrm>
          <a:prstGeom prst="rect">
            <a:avLst/>
          </a:prstGeom>
        </p:spPr>
        <p:txBody>
          <a:bodyPr vert="horz" lIns="92455" tIns="46227" rIns="92455" bIns="46227"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9517546"/>
            <a:ext cx="2985558" cy="501015"/>
          </a:xfrm>
          <a:prstGeom prst="rect">
            <a:avLst/>
          </a:prstGeom>
        </p:spPr>
        <p:txBody>
          <a:bodyPr vert="horz" lIns="92455" tIns="46227" rIns="92455" bIns="46227"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02598" y="9517546"/>
            <a:ext cx="2985558" cy="501015"/>
          </a:xfrm>
          <a:prstGeom prst="rect">
            <a:avLst/>
          </a:prstGeom>
        </p:spPr>
        <p:txBody>
          <a:bodyPr vert="horz" lIns="92455" tIns="46227" rIns="92455" bIns="46227" rtlCol="0" anchor="b"/>
          <a:lstStyle>
            <a:lvl1pPr algn="r">
              <a:defRPr sz="1200"/>
            </a:lvl1pPr>
          </a:lstStyle>
          <a:p>
            <a:fld id="{61A5D090-E2E1-4CFF-BECD-8204EF9CEF96}" type="slidenum">
              <a:rPr lang="cs-CZ" smtClean="0"/>
              <a:t>‹#›</a:t>
            </a:fld>
            <a:endParaRPr lang="cs-CZ"/>
          </a:p>
        </p:txBody>
      </p:sp>
    </p:spTree>
    <p:extLst>
      <p:ext uri="{BB962C8B-B14F-4D97-AF65-F5344CB8AC3E}">
        <p14:creationId xmlns:p14="http://schemas.microsoft.com/office/powerpoint/2010/main" val="169966191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zápatí 3"/>
          <p:cNvSpPr>
            <a:spLocks noGrp="1"/>
          </p:cNvSpPr>
          <p:nvPr>
            <p:ph type="ftr" sz="quarter" idx="4"/>
          </p:nvPr>
        </p:nvSpPr>
        <p:spPr/>
        <p:txBody>
          <a:bodyPr/>
          <a:lstStyle/>
          <a:p>
            <a:endParaRPr lang="cs-CZ"/>
          </a:p>
        </p:txBody>
      </p:sp>
      <p:sp>
        <p:nvSpPr>
          <p:cNvPr id="5" name="Zástupný symbol pro číslo snímku 4"/>
          <p:cNvSpPr>
            <a:spLocks noGrp="1"/>
          </p:cNvSpPr>
          <p:nvPr>
            <p:ph type="sldNum" sz="quarter" idx="5"/>
          </p:nvPr>
        </p:nvSpPr>
        <p:spPr/>
        <p:txBody>
          <a:bodyPr/>
          <a:lstStyle/>
          <a:p>
            <a:fld id="{61A5D090-E2E1-4CFF-BECD-8204EF9CEF96}" type="slidenum">
              <a:rPr lang="cs-CZ" smtClean="0"/>
              <a:t>1</a:t>
            </a:fld>
            <a:endParaRPr lang="cs-CZ"/>
          </a:p>
        </p:txBody>
      </p:sp>
    </p:spTree>
    <p:extLst>
      <p:ext uri="{BB962C8B-B14F-4D97-AF65-F5344CB8AC3E}">
        <p14:creationId xmlns:p14="http://schemas.microsoft.com/office/powerpoint/2010/main" val="440475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Podélný výsun o demontáž ŽM60, která se odvezla do mostárny a </a:t>
            </a:r>
            <a:r>
              <a:rPr lang="cs-CZ" dirty="0" err="1"/>
              <a:t>zrepasovala</a:t>
            </a:r>
            <a:r>
              <a:rPr lang="cs-CZ" dirty="0"/>
              <a:t> pro SŽ. Demontáž zabrala cca 3 týdny. Nebylo to nic jednoduchého, některé prvky se musely odpalovat a následně dokoupit.</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10</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3568902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24550">
              <a:defRPr/>
            </a:pPr>
            <a:r>
              <a:rPr lang="cs-CZ" dirty="0"/>
              <a:t>Pomohla nám starověká technologie přepravy.</a:t>
            </a:r>
          </a:p>
          <a:p>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11</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260903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12</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2223754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Srpen 2021. Založení opěry č. 1 je na 8. </a:t>
            </a:r>
            <a:r>
              <a:rPr lang="cs-CZ" dirty="0" err="1"/>
              <a:t>velkoprůměrových</a:t>
            </a:r>
            <a:r>
              <a:rPr lang="cs-CZ" dirty="0"/>
              <a:t> pilotách průměru 900 mm, stavební jáma musela být pažená. Protože nebylo možné vrtat piloty pomocí velké vrtné soupravy pod vedením vysokého napětí byla opěra č. 2 založená na  14. </a:t>
            </a:r>
            <a:r>
              <a:rPr lang="cs-CZ" dirty="0" err="1"/>
              <a:t>mikropilotách</a:t>
            </a:r>
            <a:r>
              <a:rPr lang="cs-CZ" dirty="0"/>
              <a:t>.</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13</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1285129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Pro tvorbu VD NOK byl vytvořen 3D model konstrukce, kde je zohledněno nadvýšení. Barevně je vidět montážní dělení konstrukce.</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14</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1173877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Současně s pracemi na stavbě se v mostárně </a:t>
            </a:r>
            <a:r>
              <a:rPr lang="cs-CZ" dirty="0" err="1"/>
              <a:t>Firesty</a:t>
            </a:r>
            <a:r>
              <a:rPr lang="cs-CZ" dirty="0"/>
              <a:t> vyráběla ocelová konstrukce a postupně byla dopravována na stavbu. Pro výrobu ocelové konstrukce bylo spotřebováno 285 tun oceli. Nosná ocelová konstrukce je navržena z oceli třídy S355N a S355J2+N. Všechny ocelové díly nosné konstrukce byly opatřeny protikorozní ochranou. Povrch mostovky a stěn kolejového lože byl opatřen bezešvou izolací. </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15</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3587041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16</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1673296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17</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1725054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18</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374859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19</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3371508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24550">
              <a:defRPr/>
            </a:pPr>
            <a:r>
              <a:rPr lang="cs-CZ" b="0" dirty="0"/>
              <a:t>Vážené kolegyně a kolegové, přeji dobré ráno. Jmenuji se Libor Kožik a spolu s kolegy</a:t>
            </a:r>
            <a:r>
              <a:rPr lang="cs-CZ" b="0" baseline="0" dirty="0"/>
              <a:t> jsme připravili příspěvek kde bychom Vám rádi představili jednu ze staveb na které jsme se minulý rok podíleli. </a:t>
            </a:r>
            <a:r>
              <a:rPr lang="cs-CZ" dirty="0"/>
              <a:t>Železniční most je v km 0,989 na jednokolejné neelektrizované celostátní trati Havlíčkův Brod – Pardubice-Rosice nad Labem na okraji Havlíčkova Brodu. Jedná se o rekonstrukci mostu, který převádí železniční trať přes řeku Sázavu a cyklostezku. V rámci tohoto objektu byl vybudován nový obloukový most.</a:t>
            </a:r>
          </a:p>
          <a:p>
            <a:pPr defTabSz="924550">
              <a:defRPr/>
            </a:pPr>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2</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3530315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Podélný výsun proběhl na začátku října 2021. Celá operace včetně spouštění trvala cca 5 dní. </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20</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201592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21</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3016394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22</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3626937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konstrukci byla v listopadu provedena statická a dynamická zatěžovací zkouška.</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23</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328611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lnSpc>
                <a:spcPct val="107000"/>
              </a:lnSpc>
              <a:spcBef>
                <a:spcPts val="400"/>
              </a:spcBef>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Rekonstrukce objektu byla zahájena v březnu 2021 a v prosinci 2021 byl na trati obnoven provoz. Účelem rekonstrukce bylo odstranění dlouhodobého provizorního mostu, který byl problémovým místem na trati.   Došlo ke zlepšení jízdního komfortu, zvýšení traťové rychlosti se zkrácením jízdních dob a zvýšení bezpečnosti provozu. Pozitivním aspektem realizace projektu je, že nově navrženou konstrukci je most s kolejovým ložem v městské zástavbě Havlíčkova Brodu a tím dojde ke snížení hluku způsobeného železniční dopravou.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Calibri" panose="020F0502020204030204" pitchFamily="34" charset="0"/>
                <a:ea typeface="Calibri" panose="020F0502020204030204" pitchFamily="34" charset="0"/>
              </a:rPr>
              <a:t>Dílo bylo realizováno Ve stanoveném termínu </a:t>
            </a:r>
            <a:r>
              <a:rPr lang="cs-CZ" sz="1800">
                <a:effectLst/>
                <a:latin typeface="Calibri" panose="020F0502020204030204" pitchFamily="34" charset="0"/>
                <a:ea typeface="Calibri" panose="020F0502020204030204" pitchFamily="34" charset="0"/>
              </a:rPr>
              <a:t>a děkujeme </a:t>
            </a:r>
            <a:r>
              <a:rPr lang="cs-CZ" sz="1800" dirty="0">
                <a:effectLst/>
                <a:latin typeface="Calibri" panose="020F0502020204030204" pitchFamily="34" charset="0"/>
                <a:ea typeface="Calibri" panose="020F0502020204030204" pitchFamily="34" charset="0"/>
              </a:rPr>
              <a:t>všem partnerům výstavby za spolupráci. </a:t>
            </a:r>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24</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661060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Rád bych poděkoval všem kteří se s nám podíleli na této stavbě. Děkuji za pozornost a ještě Vám chci pustit krátké video ze stavby.</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25</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324253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Nová nosná konstrukce mostu je ocelová </a:t>
            </a:r>
            <a:r>
              <a:rPr lang="cs-CZ" dirty="0" err="1"/>
              <a:t>celosvařovaná</a:t>
            </a:r>
            <a:r>
              <a:rPr lang="cs-CZ" dirty="0"/>
              <a:t>, tvořena plnostěnnými trámy otevřeného I-průřezu vyztuženými obloukem uzavřeného průřezu se svislými táhly, tzv. Langerův trám o rozpětí 58,0 m. Na jeden hlavní nosník je navrženo 7 ks táhel kruhového průřezu Ø75 mm. Táhla jsou přivařena ke styčníkovým plechům na obloucích a hlavních nosnících.</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3</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15783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Výška mostu je 11 m. Osová vzdálenost trámů je 7,05 m, celková šířka je 7,68 m. Mostovka je ortotropní s podélnými pásovými výztuhami. V příčném směru je </a:t>
            </a:r>
            <a:r>
              <a:rPr lang="cs-CZ" dirty="0" err="1"/>
              <a:t>mostovkový</a:t>
            </a:r>
            <a:r>
              <a:rPr lang="cs-CZ" dirty="0"/>
              <a:t> plech vyztužen příčníky obráceného T-profilu po osové vzdálenosti 2,32 m. Oblouky jsou ve třech místech vzájemně spojeny ztužením, které je uzavřeného průřezu.</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4</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2124792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Jednalo se o mostní provizorium ŽM60 a KNO155, které bylo omezujícím objektem na této trati.</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5</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347826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jednotlivých snímcích si projdeme celkový průběh stavby a něco Vám k nim řeknu. Stavba začala přípravnými pracemi v okolí mostu v březnu 2021.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Kabelové trasy se přeložili, provedl se protlak pod řeku Sázavu.</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6</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2749968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Příprava ploch pro pižmo, sestavování pižmo věží pro podélný výsun ŽM60. Květen 2021</a:t>
            </a:r>
          </a:p>
          <a:p>
            <a:endParaRPr lang="cs-CZ" dirty="0"/>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7</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505908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Červen 2021. odstrojování KNO155 zvedání a následný odvoz po kolejích.</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8</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73266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Červen 2021</a:t>
            </a:r>
          </a:p>
        </p:txBody>
      </p:sp>
      <p:sp>
        <p:nvSpPr>
          <p:cNvPr id="4" name="Zástupný symbol pro číslo snímku 3"/>
          <p:cNvSpPr>
            <a:spLocks noGrp="1"/>
          </p:cNvSpPr>
          <p:nvPr>
            <p:ph type="sldNum" sz="quarter" idx="10"/>
          </p:nvPr>
        </p:nvSpPr>
        <p:spPr/>
        <p:txBody>
          <a:bodyPr/>
          <a:lstStyle/>
          <a:p>
            <a:fld id="{61A5D090-E2E1-4CFF-BECD-8204EF9CEF96}" type="slidenum">
              <a:rPr lang="cs-CZ" smtClean="0"/>
              <a:t>9</a:t>
            </a:fld>
            <a:endParaRPr lang="cs-CZ"/>
          </a:p>
        </p:txBody>
      </p:sp>
      <p:sp>
        <p:nvSpPr>
          <p:cNvPr id="5" name="Zástupný symbol pro zápatí 4"/>
          <p:cNvSpPr>
            <a:spLocks noGrp="1"/>
          </p:cNvSpPr>
          <p:nvPr>
            <p:ph type="ftr" sz="quarter" idx="11"/>
          </p:nvPr>
        </p:nvSpPr>
        <p:spPr/>
        <p:txBody>
          <a:bodyPr/>
          <a:lstStyle/>
          <a:p>
            <a:endParaRPr lang="cs-CZ"/>
          </a:p>
        </p:txBody>
      </p:sp>
    </p:spTree>
    <p:extLst>
      <p:ext uri="{BB962C8B-B14F-4D97-AF65-F5344CB8AC3E}">
        <p14:creationId xmlns:p14="http://schemas.microsoft.com/office/powerpoint/2010/main" val="249244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Volný tvar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Volný tvar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Nadpis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cs-CZ"/>
              <a:t>Kliknutím lze upravit styl.</a:t>
            </a:r>
            <a:endParaRPr kumimoji="0" lang="en-US"/>
          </a:p>
        </p:txBody>
      </p:sp>
      <p:sp>
        <p:nvSpPr>
          <p:cNvPr id="17" name="Podnadpis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Kliknutím lze upravit styl předlohy.</a:t>
            </a:r>
            <a:endParaRPr kumimoji="0" lang="en-US"/>
          </a:p>
        </p:txBody>
      </p:sp>
      <p:sp>
        <p:nvSpPr>
          <p:cNvPr id="30" name="Zástupný symbol pro datum 29"/>
          <p:cNvSpPr>
            <a:spLocks noGrp="1"/>
          </p:cNvSpPr>
          <p:nvPr>
            <p:ph type="dt" sz="half" idx="10"/>
          </p:nvPr>
        </p:nvSpPr>
        <p:spPr/>
        <p:txBody>
          <a:bodyPr/>
          <a:lstStyle/>
          <a:p>
            <a:r>
              <a:rPr lang="cs-CZ"/>
              <a:t>V BRNĚ 15.11.2012</a:t>
            </a:r>
          </a:p>
        </p:txBody>
      </p:sp>
      <p:sp>
        <p:nvSpPr>
          <p:cNvPr id="19" name="Zástupný symbol pro zápatí 18"/>
          <p:cNvSpPr>
            <a:spLocks noGrp="1"/>
          </p:cNvSpPr>
          <p:nvPr>
            <p:ph type="ftr" sz="quarter" idx="11"/>
          </p:nvPr>
        </p:nvSpPr>
        <p:spPr/>
        <p:txBody>
          <a:bodyPr/>
          <a:lstStyle/>
          <a:p>
            <a:endParaRPr lang="cs-CZ"/>
          </a:p>
        </p:txBody>
      </p:sp>
      <p:sp>
        <p:nvSpPr>
          <p:cNvPr id="27" name="Zástupný symbol pro číslo snímku 26"/>
          <p:cNvSpPr>
            <a:spLocks noGrp="1"/>
          </p:cNvSpPr>
          <p:nvPr>
            <p:ph type="sldNum" sz="quarter" idx="12"/>
          </p:nvPr>
        </p:nvSpPr>
        <p:spPr/>
        <p:txBody>
          <a:bodyPr/>
          <a:lstStyle/>
          <a:p>
            <a:fld id="{9B96F13C-4BA9-4AB1-9805-ED9004B1E0EA}"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r>
              <a:rPr lang="cs-CZ"/>
              <a:t>V BRNĚ 15.11.2012</a:t>
            </a:r>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B96F13C-4BA9-4AB1-9805-ED9004B1E0EA}"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a:t>Kliknutím lze upravit styl.</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r>
              <a:rPr lang="cs-CZ"/>
              <a:t>V BRNĚ 15.11.2012</a:t>
            </a:r>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B96F13C-4BA9-4AB1-9805-ED9004B1E0EA}"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lgn="l">
              <a:defRPr/>
            </a:lvl1p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r>
              <a:rPr lang="cs-CZ"/>
              <a:t>V BRNĚ 15.11.2012</a:t>
            </a:r>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B96F13C-4BA9-4AB1-9805-ED9004B1E0EA}"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7" name="Volný tvar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Volný tvar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Nadpis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cs-CZ"/>
              <a:t>Kliknutím lze upravit styl.</a:t>
            </a:r>
            <a:endParaRPr kumimoji="0" lang="en-US"/>
          </a:p>
        </p:txBody>
      </p:sp>
      <p:sp>
        <p:nvSpPr>
          <p:cNvPr id="3" name="Zástupný symbol pro text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Kliknutím lze upravit styly předlohy textu.</a:t>
            </a:r>
          </a:p>
        </p:txBody>
      </p:sp>
      <p:sp>
        <p:nvSpPr>
          <p:cNvPr id="4" name="Zástupný symbol pro datum 3"/>
          <p:cNvSpPr>
            <a:spLocks noGrp="1"/>
          </p:cNvSpPr>
          <p:nvPr>
            <p:ph type="dt" sz="half" idx="10"/>
          </p:nvPr>
        </p:nvSpPr>
        <p:spPr/>
        <p:txBody>
          <a:bodyPr/>
          <a:lstStyle/>
          <a:p>
            <a:r>
              <a:rPr lang="cs-CZ"/>
              <a:t>V BRNĚ 15.11.2012</a:t>
            </a:r>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B96F13C-4BA9-4AB1-9805-ED9004B1E0EA}"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467600" cy="1143000"/>
          </a:xfrm>
        </p:spPr>
        <p:txBody>
          <a:bodyPr/>
          <a:lstStyle/>
          <a:p>
            <a:r>
              <a:rPr kumimoji="0" lang="cs-CZ"/>
              <a:t>Kliknutím lze upravit styl.</a:t>
            </a:r>
            <a:endParaRPr kumimoji="0" lang="en-US"/>
          </a:p>
        </p:txBody>
      </p:sp>
      <p:sp>
        <p:nvSpPr>
          <p:cNvPr id="3" name="Zástupný symbol pro obsah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r>
              <a:rPr lang="cs-CZ"/>
              <a:t>V BRNĚ 15.11.2012</a:t>
            </a:r>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B96F13C-4BA9-4AB1-9805-ED9004B1E0EA}"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lstStyle>
          <a:p>
            <a:r>
              <a:rPr kumimoji="0" lang="cs-CZ"/>
              <a:t>Kliknutím lze upravit styl.</a:t>
            </a:r>
            <a:endParaRPr kumimoji="0" lang="en-US"/>
          </a:p>
        </p:txBody>
      </p:sp>
      <p:sp>
        <p:nvSpPr>
          <p:cNvPr id="3" name="Zástupný symbol pro text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Kliknutím lze upravit styly předlohy textu.</a:t>
            </a:r>
          </a:p>
        </p:txBody>
      </p:sp>
      <p:sp>
        <p:nvSpPr>
          <p:cNvPr id="4" name="Zástupný symbol pro text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Kliknutím lze upravit styly předlohy textu.</a:t>
            </a:r>
          </a:p>
        </p:txBody>
      </p:sp>
      <p:sp>
        <p:nvSpPr>
          <p:cNvPr id="5" name="Zástupný symbol pro obsah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6" name="Zástupný symbol pro obsah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r>
              <a:rPr lang="cs-CZ"/>
              <a:t>V BRNĚ 15.11.2012</a:t>
            </a:r>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B96F13C-4BA9-4AB1-9805-ED9004B1E0EA}"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320"/>
            <a:ext cx="7470648" cy="1143000"/>
          </a:xfrm>
        </p:spPr>
        <p:txBody>
          <a:bodyPr anchor="ctr"/>
          <a:lstStyle>
            <a:lvl1pPr algn="l">
              <a:defRPr sz="4600"/>
            </a:lvl1pPr>
          </a:lstStyle>
          <a:p>
            <a:r>
              <a:rPr kumimoji="0" lang="cs-CZ"/>
              <a:t>Kliknutím lze upravit styl.</a:t>
            </a:r>
            <a:endParaRPr kumimoji="0" lang="en-US"/>
          </a:p>
        </p:txBody>
      </p:sp>
      <p:sp>
        <p:nvSpPr>
          <p:cNvPr id="7" name="Zástupný symbol pro datum 6"/>
          <p:cNvSpPr>
            <a:spLocks noGrp="1"/>
          </p:cNvSpPr>
          <p:nvPr>
            <p:ph type="dt" sz="half" idx="10"/>
          </p:nvPr>
        </p:nvSpPr>
        <p:spPr/>
        <p:txBody>
          <a:bodyPr/>
          <a:lstStyle/>
          <a:p>
            <a:r>
              <a:rPr lang="cs-CZ"/>
              <a:t>V BRNĚ 15.11.2012</a:t>
            </a:r>
          </a:p>
        </p:txBody>
      </p:sp>
      <p:sp>
        <p:nvSpPr>
          <p:cNvPr id="8" name="Zástupný symbol pro číslo snímku 7"/>
          <p:cNvSpPr>
            <a:spLocks noGrp="1"/>
          </p:cNvSpPr>
          <p:nvPr>
            <p:ph type="sldNum" sz="quarter" idx="11"/>
          </p:nvPr>
        </p:nvSpPr>
        <p:spPr/>
        <p:txBody>
          <a:bodyPr/>
          <a:lstStyle/>
          <a:p>
            <a:fld id="{9B96F13C-4BA9-4AB1-9805-ED9004B1E0EA}" type="slidenum">
              <a:rPr lang="cs-CZ" smtClean="0"/>
              <a:t>‹#›</a:t>
            </a:fld>
            <a:endParaRPr lang="cs-CZ"/>
          </a:p>
        </p:txBody>
      </p:sp>
      <p:sp>
        <p:nvSpPr>
          <p:cNvPr id="9" name="Zástupný symbol pro zápatí 8"/>
          <p:cNvSpPr>
            <a:spLocks noGrp="1"/>
          </p:cNvSpPr>
          <p:nvPr>
            <p:ph type="ftr" sz="quarter" idx="12"/>
          </p:nvPr>
        </p:nvSpPr>
        <p:spPr/>
        <p:txBody>
          <a:bodyPr/>
          <a:lstStyle/>
          <a:p>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a:t>V BRNĚ 15.11.2012</a:t>
            </a:r>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B96F13C-4BA9-4AB1-9805-ED9004B1E0EA}"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cs-CZ"/>
              <a:t>Kliknutím lze upravit styl.</a:t>
            </a:r>
            <a:endParaRPr kumimoji="0" lang="en-US"/>
          </a:p>
        </p:txBody>
      </p:sp>
      <p:sp>
        <p:nvSpPr>
          <p:cNvPr id="3" name="Zástupný symbol pro text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a:t>Kliknutím lze upravit styly předlohy textu.</a:t>
            </a:r>
          </a:p>
        </p:txBody>
      </p:sp>
      <p:sp>
        <p:nvSpPr>
          <p:cNvPr id="4" name="Zástupný symbol pro obsah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r>
              <a:rPr lang="cs-CZ"/>
              <a:t>V BRNĚ 15.11.2012</a:t>
            </a:r>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a:xfrm>
            <a:off x="8156448" y="6422064"/>
            <a:ext cx="762000" cy="365125"/>
          </a:xfrm>
        </p:spPr>
        <p:txBody>
          <a:bodyPr/>
          <a:lstStyle/>
          <a:p>
            <a:fld id="{9B96F13C-4BA9-4AB1-9805-ED9004B1E0EA}"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cs-CZ"/>
              <a:t>Kliknutím lze upravit styl.</a:t>
            </a:r>
            <a:endParaRPr kumimoji="0" lang="en-US"/>
          </a:p>
        </p:txBody>
      </p:sp>
      <p:sp>
        <p:nvSpPr>
          <p:cNvPr id="3" name="Zástupný symbol pro obrázek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cs-CZ"/>
              <a:t>Kliknutím na ikonu přidáte obrázek.</a:t>
            </a:r>
            <a:endParaRPr kumimoji="0" lang="en-US" dirty="0"/>
          </a:p>
        </p:txBody>
      </p:sp>
      <p:sp>
        <p:nvSpPr>
          <p:cNvPr id="4" name="Zástupný symbol pro text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a:xfrm>
            <a:off x="457200" y="6422064"/>
            <a:ext cx="2133600" cy="365125"/>
          </a:xfrm>
        </p:spPr>
        <p:txBody>
          <a:bodyPr/>
          <a:lstStyle/>
          <a:p>
            <a:r>
              <a:rPr lang="cs-CZ"/>
              <a:t>V BRNĚ 15.11.2012</a:t>
            </a:r>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B96F13C-4BA9-4AB1-9805-ED9004B1E0EA}"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Volný tvar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Volný tvar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Zástupný symbol pro nadpis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cs-CZ"/>
              <a:t>Kliknutím lze upravit styl.</a:t>
            </a:r>
            <a:endParaRPr kumimoji="0" lang="en-US"/>
          </a:p>
        </p:txBody>
      </p:sp>
      <p:sp>
        <p:nvSpPr>
          <p:cNvPr id="30" name="Zástupný symbol pro text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cs-CZ"/>
              <a:t>Kliknutím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0" name="Zástupný symbol pro datum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r>
              <a:rPr lang="cs-CZ"/>
              <a:t>V BRNĚ 15.11.2012</a:t>
            </a:r>
          </a:p>
        </p:txBody>
      </p:sp>
      <p:sp>
        <p:nvSpPr>
          <p:cNvPr id="22" name="Zástupný symbol pro zápatí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cs-CZ"/>
          </a:p>
        </p:txBody>
      </p:sp>
      <p:sp>
        <p:nvSpPr>
          <p:cNvPr id="18" name="Zástupný symbol pro číslo snímku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9B96F13C-4BA9-4AB1-9805-ED9004B1E0EA}"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hf sldNum="0" hdr="0" ft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stretch>
            <a:fillRect/>
          </a:stretch>
        </p:blipFill>
        <p:spPr>
          <a:xfrm>
            <a:off x="-9346" y="1988840"/>
            <a:ext cx="9144000" cy="3851712"/>
          </a:xfrm>
          <a:prstGeom prst="rect">
            <a:avLst/>
          </a:prstGeom>
        </p:spPr>
      </p:pic>
      <p:sp>
        <p:nvSpPr>
          <p:cNvPr id="8" name="Obdélník 7"/>
          <p:cNvSpPr/>
          <p:nvPr/>
        </p:nvSpPr>
        <p:spPr>
          <a:xfrm>
            <a:off x="7092280" y="6344299"/>
            <a:ext cx="1673407" cy="276999"/>
          </a:xfrm>
          <a:prstGeom prst="rect">
            <a:avLst/>
          </a:prstGeom>
        </p:spPr>
        <p:txBody>
          <a:bodyPr wrap="none">
            <a:spAutoFit/>
          </a:bodyPr>
          <a:lstStyle/>
          <a:p>
            <a:r>
              <a:rPr lang="cs-CZ" sz="1200" dirty="0"/>
              <a:t>https://www.firesta.cz/</a:t>
            </a:r>
          </a:p>
        </p:txBody>
      </p:sp>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836712"/>
            <a:ext cx="2303176" cy="789660"/>
          </a:xfrm>
          <a:prstGeom prst="rect">
            <a:avLst/>
          </a:prstGeom>
        </p:spPr>
      </p:pic>
    </p:spTree>
    <p:extLst>
      <p:ext uri="{BB962C8B-B14F-4D97-AF65-F5344CB8AC3E}">
        <p14:creationId xmlns:p14="http://schemas.microsoft.com/office/powerpoint/2010/main" val="3327188335"/>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160022"/>
            <a:ext cx="3219822" cy="4293096"/>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1410" y="3459381"/>
            <a:ext cx="3718376" cy="2788783"/>
          </a:xfrm>
          <a:prstGeom prst="rect">
            <a:avLst/>
          </a:prstGeom>
        </p:spPr>
      </p:pic>
      <p:pic>
        <p:nvPicPr>
          <p:cNvPr id="4" name="Obráze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2734" y="1160022"/>
            <a:ext cx="3895728" cy="2191347"/>
          </a:xfrm>
          <a:prstGeom prst="rect">
            <a:avLst/>
          </a:prstGeom>
        </p:spPr>
      </p:pic>
    </p:spTree>
    <p:extLst>
      <p:ext uri="{BB962C8B-B14F-4D97-AF65-F5344CB8AC3E}">
        <p14:creationId xmlns:p14="http://schemas.microsoft.com/office/powerpoint/2010/main" val="411388761"/>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sp>
        <p:nvSpPr>
          <p:cNvPr id="10" name="Obdélník 9"/>
          <p:cNvSpPr/>
          <p:nvPr/>
        </p:nvSpPr>
        <p:spPr>
          <a:xfrm>
            <a:off x="2215638" y="1202047"/>
            <a:ext cx="4572000" cy="707886"/>
          </a:xfrm>
          <a:prstGeom prst="rect">
            <a:avLst/>
          </a:prstGeom>
        </p:spPr>
        <p:txBody>
          <a:bodyPr>
            <a:spAutoFit/>
          </a:bodyPr>
          <a:lstStyle/>
          <a:p>
            <a:pPr algn="ctr"/>
            <a:r>
              <a:rPr lang="cs-CZ" sz="2000" b="1" dirty="0"/>
              <a:t>Stávající most už byl demontován, nový ještě nebyl vysunut.</a:t>
            </a:r>
          </a:p>
        </p:txBody>
      </p:sp>
      <p:sp>
        <p:nvSpPr>
          <p:cNvPr id="11" name="Obdélník 10"/>
          <p:cNvSpPr/>
          <p:nvPr/>
        </p:nvSpPr>
        <p:spPr>
          <a:xfrm>
            <a:off x="2892062" y="2353547"/>
            <a:ext cx="3730508" cy="400110"/>
          </a:xfrm>
          <a:prstGeom prst="rect">
            <a:avLst/>
          </a:prstGeom>
        </p:spPr>
        <p:txBody>
          <a:bodyPr wrap="none">
            <a:spAutoFit/>
          </a:bodyPr>
          <a:lstStyle/>
          <a:p>
            <a:r>
              <a:rPr lang="cs-CZ" sz="2000" b="1" dirty="0"/>
              <a:t>Jak byste překročili řeku ???</a:t>
            </a: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251" y="3215414"/>
            <a:ext cx="1944216" cy="2391385"/>
          </a:xfrm>
          <a:prstGeom prst="rect">
            <a:avLst/>
          </a:prstGeom>
        </p:spPr>
      </p:pic>
    </p:spTree>
    <p:extLst>
      <p:ext uri="{BB962C8B-B14F-4D97-AF65-F5344CB8AC3E}">
        <p14:creationId xmlns:p14="http://schemas.microsoft.com/office/powerpoint/2010/main" val="1121892910"/>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1124744"/>
            <a:ext cx="5868144" cy="4401108"/>
          </a:xfrm>
          <a:prstGeom prst="rect">
            <a:avLst/>
          </a:prstGeom>
        </p:spPr>
      </p:pic>
      <p:sp>
        <p:nvSpPr>
          <p:cNvPr id="3" name="Obdélník 2"/>
          <p:cNvSpPr/>
          <p:nvPr/>
        </p:nvSpPr>
        <p:spPr>
          <a:xfrm>
            <a:off x="2902312" y="5695231"/>
            <a:ext cx="3339376" cy="369332"/>
          </a:xfrm>
          <a:prstGeom prst="rect">
            <a:avLst/>
          </a:prstGeom>
        </p:spPr>
        <p:txBody>
          <a:bodyPr wrap="none">
            <a:spAutoFit/>
          </a:bodyPr>
          <a:lstStyle/>
          <a:p>
            <a:r>
              <a:rPr lang="cs-CZ" dirty="0"/>
              <a:t>P</a:t>
            </a:r>
            <a:r>
              <a:rPr lang="pt-BR" dirty="0"/>
              <a:t>řívoz s horním jistícím lanem </a:t>
            </a:r>
            <a:endParaRPr lang="cs-CZ" dirty="0"/>
          </a:p>
        </p:txBody>
      </p:sp>
    </p:spTree>
    <p:extLst>
      <p:ext uri="{BB962C8B-B14F-4D97-AF65-F5344CB8AC3E}">
        <p14:creationId xmlns:p14="http://schemas.microsoft.com/office/powerpoint/2010/main" val="130741395"/>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39552" y="1863775"/>
            <a:ext cx="3936437" cy="2952328"/>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9771" y="1841463"/>
            <a:ext cx="3995936" cy="2996952"/>
          </a:xfrm>
          <a:prstGeom prst="rect">
            <a:avLst/>
          </a:prstGeom>
        </p:spPr>
      </p:pic>
    </p:spTree>
    <p:extLst>
      <p:ext uri="{BB962C8B-B14F-4D97-AF65-F5344CB8AC3E}">
        <p14:creationId xmlns:p14="http://schemas.microsoft.com/office/powerpoint/2010/main" val="652850603"/>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sp>
        <p:nvSpPr>
          <p:cNvPr id="10" name="Obdélník 9"/>
          <p:cNvSpPr/>
          <p:nvPr/>
        </p:nvSpPr>
        <p:spPr>
          <a:xfrm>
            <a:off x="2652242" y="3698132"/>
            <a:ext cx="5596404" cy="369332"/>
          </a:xfrm>
          <a:prstGeom prst="rect">
            <a:avLst/>
          </a:prstGeom>
        </p:spPr>
        <p:txBody>
          <a:bodyPr wrap="none">
            <a:spAutoFit/>
          </a:bodyPr>
          <a:lstStyle/>
          <a:p>
            <a:r>
              <a:rPr lang="cs-CZ" dirty="0"/>
              <a:t>3D model pro výrobní dokumentaci / montážní dělení</a:t>
            </a:r>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34238"/>
            <a:ext cx="9144000" cy="2829393"/>
          </a:xfrm>
          <a:prstGeom prst="rect">
            <a:avLst/>
          </a:prstGeom>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4134537"/>
            <a:ext cx="1863831" cy="2138779"/>
          </a:xfrm>
          <a:prstGeom prst="rect">
            <a:avLst/>
          </a:prstGeom>
        </p:spPr>
      </p:pic>
      <p:pic>
        <p:nvPicPr>
          <p:cNvPr id="6" name="Obráze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9278" y="4356793"/>
            <a:ext cx="6413202" cy="1735206"/>
          </a:xfrm>
          <a:prstGeom prst="rect">
            <a:avLst/>
          </a:prstGeom>
        </p:spPr>
      </p:pic>
    </p:spTree>
    <p:extLst>
      <p:ext uri="{BB962C8B-B14F-4D97-AF65-F5344CB8AC3E}">
        <p14:creationId xmlns:p14="http://schemas.microsoft.com/office/powerpoint/2010/main" val="2808920927"/>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6" y="1052736"/>
            <a:ext cx="6550470" cy="4912852"/>
          </a:xfrm>
          <a:prstGeom prst="rect">
            <a:avLst/>
          </a:prstGeom>
        </p:spPr>
      </p:pic>
    </p:spTree>
    <p:extLst>
      <p:ext uri="{BB962C8B-B14F-4D97-AF65-F5344CB8AC3E}">
        <p14:creationId xmlns:p14="http://schemas.microsoft.com/office/powerpoint/2010/main" val="1472316467"/>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1033836"/>
            <a:ext cx="6841956" cy="5131467"/>
          </a:xfrm>
          <a:prstGeom prst="rect">
            <a:avLst/>
          </a:prstGeom>
        </p:spPr>
      </p:pic>
    </p:spTree>
    <p:extLst>
      <p:ext uri="{BB962C8B-B14F-4D97-AF65-F5344CB8AC3E}">
        <p14:creationId xmlns:p14="http://schemas.microsoft.com/office/powerpoint/2010/main" val="935422377"/>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1219033"/>
            <a:ext cx="6492213" cy="4869160"/>
          </a:xfrm>
          <a:prstGeom prst="rect">
            <a:avLst/>
          </a:prstGeom>
        </p:spPr>
      </p:pic>
    </p:spTree>
    <p:extLst>
      <p:ext uri="{BB962C8B-B14F-4D97-AF65-F5344CB8AC3E}">
        <p14:creationId xmlns:p14="http://schemas.microsoft.com/office/powerpoint/2010/main" val="1598704494"/>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025" y="1124744"/>
            <a:ext cx="4275975" cy="3206981"/>
          </a:xfrm>
          <a:prstGeom prst="rect">
            <a:avLst/>
          </a:prstGeom>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1118749"/>
            <a:ext cx="4283968" cy="3212976"/>
          </a:xfrm>
          <a:prstGeom prst="rect">
            <a:avLst/>
          </a:prstGeom>
        </p:spPr>
      </p:pic>
    </p:spTree>
    <p:extLst>
      <p:ext uri="{BB962C8B-B14F-4D97-AF65-F5344CB8AC3E}">
        <p14:creationId xmlns:p14="http://schemas.microsoft.com/office/powerpoint/2010/main" val="4259868343"/>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060848"/>
            <a:ext cx="4210411" cy="2808312"/>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060848"/>
            <a:ext cx="4235215" cy="2824856"/>
          </a:xfrm>
          <a:prstGeom prst="rect">
            <a:avLst/>
          </a:prstGeom>
        </p:spPr>
      </p:pic>
    </p:spTree>
    <p:extLst>
      <p:ext uri="{BB962C8B-B14F-4D97-AF65-F5344CB8AC3E}">
        <p14:creationId xmlns:p14="http://schemas.microsoft.com/office/powerpoint/2010/main" val="1792894284"/>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sp>
        <p:nvSpPr>
          <p:cNvPr id="7" name="Nadpis 1"/>
          <p:cNvSpPr txBox="1">
            <a:spLocks/>
          </p:cNvSpPr>
          <p:nvPr/>
        </p:nvSpPr>
        <p:spPr>
          <a:xfrm>
            <a:off x="467544" y="885182"/>
            <a:ext cx="8208912" cy="468537"/>
          </a:xfrm>
          <a:prstGeom prst="rect">
            <a:avLst/>
          </a:prstGeom>
        </p:spPr>
        <p:txBody>
          <a:bodyPr vert="horz" lIns="45720" rIns="45720" anchor="t">
            <a:no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marL="9525" indent="-9525" algn="l"/>
            <a:r>
              <a:rPr lang="cs-CZ" sz="2400" cap="none" dirty="0">
                <a:ln w="1905"/>
                <a:solidFill>
                  <a:schemeClr val="tx1"/>
                </a:solidFill>
                <a:effectLst/>
                <a:latin typeface="Calibri" pitchFamily="34" charset="0"/>
                <a:cs typeface="Calibri" pitchFamily="34" charset="0"/>
              </a:rPr>
              <a:t>Rekonstrukce mostu v km 0,989 na trati Havlíčkův Brod – Pardubice – Rosice nad Labe</a:t>
            </a:r>
          </a:p>
        </p:txBody>
      </p:sp>
      <p:sp>
        <p:nvSpPr>
          <p:cNvPr id="8" name="Obdélník 7"/>
          <p:cNvSpPr/>
          <p:nvPr/>
        </p:nvSpPr>
        <p:spPr>
          <a:xfrm>
            <a:off x="5242780" y="2128142"/>
            <a:ext cx="2592287" cy="1354217"/>
          </a:xfrm>
          <a:prstGeom prst="rect">
            <a:avLst/>
          </a:prstGeom>
        </p:spPr>
        <p:txBody>
          <a:bodyPr wrap="square">
            <a:spAutoFit/>
          </a:bodyPr>
          <a:lstStyle/>
          <a:p>
            <a:r>
              <a:rPr lang="cs-CZ" sz="1400" b="1" dirty="0">
                <a:latin typeface="Arial" panose="020B0604020202020204" pitchFamily="34" charset="0"/>
                <a:ea typeface="Calibri" panose="020F0502020204030204" pitchFamily="34" charset="0"/>
                <a:cs typeface="Times New Roman" panose="02020603050405020304" pitchFamily="18" charset="0"/>
              </a:rPr>
              <a:t>Autoři příspěvku:</a:t>
            </a:r>
          </a:p>
          <a:p>
            <a:endParaRPr lang="cs-CZ" sz="1200" dirty="0">
              <a:latin typeface="Calibri" panose="020F0502020204030204" pitchFamily="34" charset="0"/>
              <a:ea typeface="Calibri" panose="020F0502020204030204" pitchFamily="34" charset="0"/>
              <a:cs typeface="Times New Roman" panose="02020603050405020304" pitchFamily="18" charset="0"/>
            </a:endParaRPr>
          </a:p>
          <a:p>
            <a:r>
              <a:rPr lang="cs-CZ" sz="1400" dirty="0"/>
              <a:t>Ing. Libor Kožik</a:t>
            </a:r>
          </a:p>
          <a:p>
            <a:r>
              <a:rPr lang="cs-CZ" sz="1400" dirty="0"/>
              <a:t>Ing. Gabriela Šoukalová</a:t>
            </a:r>
          </a:p>
          <a:p>
            <a:r>
              <a:rPr lang="cs-CZ" sz="1400" dirty="0"/>
              <a:t>Ing. Radek Vévoda </a:t>
            </a:r>
          </a:p>
          <a:p>
            <a:r>
              <a:rPr lang="cs-CZ" sz="1400" dirty="0"/>
              <a:t>Ing. Petr </a:t>
            </a:r>
            <a:r>
              <a:rPr lang="cs-CZ" sz="1400" dirty="0" err="1"/>
              <a:t>Šťasta</a:t>
            </a:r>
            <a:endParaRPr lang="cs-CZ" sz="1400" dirty="0"/>
          </a:p>
        </p:txBody>
      </p:sp>
      <p:sp>
        <p:nvSpPr>
          <p:cNvPr id="6" name="Obdélník 5"/>
          <p:cNvSpPr/>
          <p:nvPr/>
        </p:nvSpPr>
        <p:spPr>
          <a:xfrm>
            <a:off x="5220072" y="4016321"/>
            <a:ext cx="3672408" cy="1783180"/>
          </a:xfrm>
          <a:prstGeom prst="rect">
            <a:avLst/>
          </a:prstGeom>
        </p:spPr>
        <p:txBody>
          <a:bodyPr wrap="square">
            <a:spAutoFit/>
          </a:bodyPr>
          <a:lstStyle/>
          <a:p>
            <a:pPr>
              <a:lnSpc>
                <a:spcPct val="107000"/>
              </a:lnSpc>
              <a:spcAft>
                <a:spcPts val="800"/>
              </a:spcAft>
            </a:pPr>
            <a:r>
              <a:rPr lang="cs-CZ" sz="1400" b="1" dirty="0">
                <a:latin typeface="Arial" panose="020B0604020202020204" pitchFamily="34" charset="0"/>
                <a:ea typeface="Calibri" panose="020F0502020204030204" pitchFamily="34" charset="0"/>
                <a:cs typeface="Times New Roman" panose="02020603050405020304" pitchFamily="18" charset="0"/>
              </a:rPr>
              <a:t>Účastníci výstavby:</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400" dirty="0">
                <a:latin typeface="Arial" panose="020B0604020202020204" pitchFamily="34" charset="0"/>
                <a:ea typeface="Calibri" panose="020F0502020204030204" pitchFamily="34" charset="0"/>
                <a:cs typeface="Times New Roman" panose="02020603050405020304" pitchFamily="18" charset="0"/>
              </a:rPr>
              <a:t>Objednatel:		Správa železnic s. o.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400" dirty="0">
                <a:latin typeface="Arial" panose="020B0604020202020204" pitchFamily="34" charset="0"/>
                <a:ea typeface="Calibri" panose="020F0502020204030204" pitchFamily="34" charset="0"/>
                <a:cs typeface="Times New Roman" panose="02020603050405020304" pitchFamily="18" charset="0"/>
              </a:rPr>
              <a:t>Projektant objektu:	</a:t>
            </a:r>
            <a:r>
              <a:rPr lang="cs-CZ" sz="1400" dirty="0" err="1"/>
              <a:t>EXprojekt</a:t>
            </a:r>
            <a:r>
              <a:rPr lang="cs-CZ" sz="1400" dirty="0"/>
              <a:t> s. r. o.</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400" dirty="0">
                <a:latin typeface="Arial" panose="020B0604020202020204" pitchFamily="34" charset="0"/>
                <a:ea typeface="Calibri" panose="020F0502020204030204" pitchFamily="34" charset="0"/>
                <a:cs typeface="Times New Roman" panose="02020603050405020304" pitchFamily="18" charset="0"/>
              </a:rPr>
              <a:t>Zhotovitel objektu:	FIRESTA-Fišer, 		rekonstrukce, stavby 		a. s.</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01" y="2286431"/>
            <a:ext cx="4904102" cy="3162185"/>
          </a:xfrm>
          <a:prstGeom prst="rect">
            <a:avLst/>
          </a:prstGeom>
        </p:spPr>
      </p:pic>
    </p:spTree>
    <p:extLst>
      <p:ext uri="{BB962C8B-B14F-4D97-AF65-F5344CB8AC3E}">
        <p14:creationId xmlns:p14="http://schemas.microsoft.com/office/powerpoint/2010/main" val="4025832649"/>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1279364"/>
            <a:ext cx="7333608" cy="4885939"/>
          </a:xfrm>
          <a:prstGeom prst="rect">
            <a:avLst/>
          </a:prstGeom>
        </p:spPr>
      </p:pic>
    </p:spTree>
    <p:extLst>
      <p:ext uri="{BB962C8B-B14F-4D97-AF65-F5344CB8AC3E}">
        <p14:creationId xmlns:p14="http://schemas.microsoft.com/office/powerpoint/2010/main" val="3936486427"/>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1412776"/>
            <a:ext cx="7132284" cy="4011910"/>
          </a:xfrm>
          <a:prstGeom prst="rect">
            <a:avLst/>
          </a:prstGeom>
        </p:spPr>
      </p:pic>
    </p:spTree>
    <p:extLst>
      <p:ext uri="{BB962C8B-B14F-4D97-AF65-F5344CB8AC3E}">
        <p14:creationId xmlns:p14="http://schemas.microsoft.com/office/powerpoint/2010/main" val="766855832"/>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556793"/>
            <a:ext cx="4416491" cy="3312368"/>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389358" y="1660021"/>
            <a:ext cx="4917520" cy="3688140"/>
          </a:xfrm>
          <a:prstGeom prst="rect">
            <a:avLst/>
          </a:prstGeom>
        </p:spPr>
      </p:pic>
    </p:spTree>
    <p:extLst>
      <p:ext uri="{BB962C8B-B14F-4D97-AF65-F5344CB8AC3E}">
        <p14:creationId xmlns:p14="http://schemas.microsoft.com/office/powerpoint/2010/main" val="663394920"/>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12" y="1832841"/>
            <a:ext cx="4040432" cy="3030324"/>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1802125"/>
            <a:ext cx="4362215" cy="3271661"/>
          </a:xfrm>
          <a:prstGeom prst="rect">
            <a:avLst/>
          </a:prstGeom>
        </p:spPr>
      </p:pic>
    </p:spTree>
    <p:extLst>
      <p:ext uri="{BB962C8B-B14F-4D97-AF65-F5344CB8AC3E}">
        <p14:creationId xmlns:p14="http://schemas.microsoft.com/office/powerpoint/2010/main" val="1041663710"/>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628800"/>
            <a:ext cx="8316416" cy="3751306"/>
          </a:xfrm>
          <a:prstGeom prst="rect">
            <a:avLst/>
          </a:prstGeom>
        </p:spPr>
      </p:pic>
    </p:spTree>
    <p:extLst>
      <p:ext uri="{BB962C8B-B14F-4D97-AF65-F5344CB8AC3E}">
        <p14:creationId xmlns:p14="http://schemas.microsoft.com/office/powerpoint/2010/main" val="1905565280"/>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7" name="Text Box 24"/>
          <p:cNvSpPr txBox="1">
            <a:spLocks noChangeArrowheads="1"/>
          </p:cNvSpPr>
          <p:nvPr/>
        </p:nvSpPr>
        <p:spPr bwMode="auto">
          <a:xfrm>
            <a:off x="1331640" y="3068960"/>
            <a:ext cx="6697662" cy="630238"/>
          </a:xfrm>
          <a:prstGeom prst="rect">
            <a:avLst/>
          </a:prstGeom>
          <a:noFill/>
          <a:ln w="9525">
            <a:noFill/>
            <a:miter lim="800000"/>
            <a:headEnd/>
            <a:tailEnd/>
          </a:ln>
        </p:spPr>
        <p:txBody>
          <a:bodyPr anchor="ctr">
            <a:spAutoFit/>
          </a:bodyPr>
          <a:lstStyle/>
          <a:p>
            <a:pPr algn="ctr">
              <a:spcBef>
                <a:spcPct val="50000"/>
              </a:spcBef>
            </a:pPr>
            <a:r>
              <a:rPr lang="cs-CZ" sz="3500" dirty="0">
                <a:latin typeface="Calibri" panose="020F0502020204030204" pitchFamily="34" charset="0"/>
              </a:rPr>
              <a:t>Děkuji za pozornost.</a:t>
            </a:r>
          </a:p>
        </p:txBody>
      </p:sp>
      <p:sp>
        <p:nvSpPr>
          <p:cNvPr id="8"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spTree>
    <p:extLst>
      <p:ext uri="{BB962C8B-B14F-4D97-AF65-F5344CB8AC3E}">
        <p14:creationId xmlns:p14="http://schemas.microsoft.com/office/powerpoint/2010/main" val="4209136994"/>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14" name="Obrázek 13"/>
          <p:cNvPicPr>
            <a:picLocks noChangeAspect="1"/>
          </p:cNvPicPr>
          <p:nvPr/>
        </p:nvPicPr>
        <p:blipFill>
          <a:blip r:embed="rId4"/>
          <a:stretch>
            <a:fillRect/>
          </a:stretch>
        </p:blipFill>
        <p:spPr>
          <a:xfrm>
            <a:off x="257759" y="2348880"/>
            <a:ext cx="8676456" cy="2680481"/>
          </a:xfrm>
          <a:prstGeom prst="rect">
            <a:avLst/>
          </a:prstGeom>
        </p:spPr>
      </p:pic>
      <p:sp>
        <p:nvSpPr>
          <p:cNvPr id="17" name="Obdélník 16"/>
          <p:cNvSpPr/>
          <p:nvPr/>
        </p:nvSpPr>
        <p:spPr>
          <a:xfrm>
            <a:off x="3995936" y="1371017"/>
            <a:ext cx="902811" cy="369332"/>
          </a:xfrm>
          <a:prstGeom prst="rect">
            <a:avLst/>
          </a:prstGeom>
        </p:spPr>
        <p:txBody>
          <a:bodyPr wrap="none">
            <a:spAutoFit/>
          </a:bodyPr>
          <a:lstStyle/>
          <a:p>
            <a:r>
              <a:rPr lang="cs-CZ" dirty="0"/>
              <a:t>Pohled</a:t>
            </a:r>
          </a:p>
        </p:txBody>
      </p:sp>
    </p:spTree>
    <p:extLst>
      <p:ext uri="{BB962C8B-B14F-4D97-AF65-F5344CB8AC3E}">
        <p14:creationId xmlns:p14="http://schemas.microsoft.com/office/powerpoint/2010/main" val="145807133"/>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10" name="Obrázek 9"/>
          <p:cNvPicPr>
            <a:picLocks noChangeAspect="1"/>
          </p:cNvPicPr>
          <p:nvPr/>
        </p:nvPicPr>
        <p:blipFill>
          <a:blip r:embed="rId4"/>
          <a:stretch>
            <a:fillRect/>
          </a:stretch>
        </p:blipFill>
        <p:spPr>
          <a:xfrm>
            <a:off x="2699792" y="1227886"/>
            <a:ext cx="3528392" cy="5045430"/>
          </a:xfrm>
          <a:prstGeom prst="rect">
            <a:avLst/>
          </a:prstGeom>
        </p:spPr>
      </p:pic>
      <p:sp>
        <p:nvSpPr>
          <p:cNvPr id="11" name="Obdélník 10"/>
          <p:cNvSpPr/>
          <p:nvPr/>
        </p:nvSpPr>
        <p:spPr>
          <a:xfrm>
            <a:off x="3646030" y="877718"/>
            <a:ext cx="1223412" cy="369332"/>
          </a:xfrm>
          <a:prstGeom prst="rect">
            <a:avLst/>
          </a:prstGeom>
        </p:spPr>
        <p:txBody>
          <a:bodyPr wrap="none">
            <a:spAutoFit/>
          </a:bodyPr>
          <a:lstStyle/>
          <a:p>
            <a:r>
              <a:rPr lang="cs-CZ" dirty="0"/>
              <a:t>Příčný řez</a:t>
            </a:r>
          </a:p>
        </p:txBody>
      </p:sp>
    </p:spTree>
    <p:extLst>
      <p:ext uri="{BB962C8B-B14F-4D97-AF65-F5344CB8AC3E}">
        <p14:creationId xmlns:p14="http://schemas.microsoft.com/office/powerpoint/2010/main" val="2031035719"/>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sp>
        <p:nvSpPr>
          <p:cNvPr id="11" name="Obdélník 10"/>
          <p:cNvSpPr/>
          <p:nvPr/>
        </p:nvSpPr>
        <p:spPr>
          <a:xfrm>
            <a:off x="3646030" y="877718"/>
            <a:ext cx="1518364" cy="369332"/>
          </a:xfrm>
          <a:prstGeom prst="rect">
            <a:avLst/>
          </a:prstGeom>
        </p:spPr>
        <p:txBody>
          <a:bodyPr wrap="none">
            <a:spAutoFit/>
          </a:bodyPr>
          <a:lstStyle/>
          <a:p>
            <a:r>
              <a:rPr lang="cs-CZ" dirty="0"/>
              <a:t>Původní stav</a:t>
            </a: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1258848"/>
            <a:ext cx="6412371" cy="4809278"/>
          </a:xfrm>
          <a:prstGeom prst="rect">
            <a:avLst/>
          </a:prstGeom>
        </p:spPr>
      </p:pic>
    </p:spTree>
    <p:extLst>
      <p:ext uri="{BB962C8B-B14F-4D97-AF65-F5344CB8AC3E}">
        <p14:creationId xmlns:p14="http://schemas.microsoft.com/office/powerpoint/2010/main" val="1787099081"/>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6931" y="1960107"/>
            <a:ext cx="4293096" cy="3219822"/>
          </a:xfrm>
          <a:prstGeom prst="rect">
            <a:avLst/>
          </a:prstGeom>
        </p:spPr>
      </p:pic>
      <p:pic>
        <p:nvPicPr>
          <p:cNvPr id="13" name="Obráze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960" y="2047028"/>
            <a:ext cx="3899925" cy="2924944"/>
          </a:xfrm>
          <a:prstGeom prst="rect">
            <a:avLst/>
          </a:prstGeom>
        </p:spPr>
      </p:pic>
    </p:spTree>
    <p:extLst>
      <p:ext uri="{BB962C8B-B14F-4D97-AF65-F5344CB8AC3E}">
        <p14:creationId xmlns:p14="http://schemas.microsoft.com/office/powerpoint/2010/main" val="1559641680"/>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291" y="1684511"/>
            <a:ext cx="4002760" cy="3002070"/>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1684511"/>
            <a:ext cx="4235963" cy="3176972"/>
          </a:xfrm>
          <a:prstGeom prst="rect">
            <a:avLst/>
          </a:prstGeom>
        </p:spPr>
      </p:pic>
    </p:spTree>
    <p:extLst>
      <p:ext uri="{BB962C8B-B14F-4D97-AF65-F5344CB8AC3E}">
        <p14:creationId xmlns:p14="http://schemas.microsoft.com/office/powerpoint/2010/main" val="2831887713"/>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784873"/>
            <a:ext cx="4067944" cy="3050958"/>
          </a:xfrm>
          <a:prstGeom prst="rect">
            <a:avLst/>
          </a:prstGeom>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772816"/>
            <a:ext cx="4008447" cy="3006335"/>
          </a:xfrm>
          <a:prstGeom prst="rect">
            <a:avLst/>
          </a:prstGeom>
        </p:spPr>
      </p:pic>
    </p:spTree>
    <p:extLst>
      <p:ext uri="{BB962C8B-B14F-4D97-AF65-F5344CB8AC3E}">
        <p14:creationId xmlns:p14="http://schemas.microsoft.com/office/powerpoint/2010/main" val="2669840228"/>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03" t="21667" r="8829" b="30833"/>
          <a:stretch/>
        </p:blipFill>
        <p:spPr bwMode="auto">
          <a:xfrm>
            <a:off x="251520" y="201136"/>
            <a:ext cx="1512168" cy="5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251520" y="77069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16" name="Nadpis 1"/>
          <p:cNvSpPr txBox="1">
            <a:spLocks/>
          </p:cNvSpPr>
          <p:nvPr/>
        </p:nvSpPr>
        <p:spPr>
          <a:xfrm>
            <a:off x="1907704" y="260648"/>
            <a:ext cx="2894409" cy="504056"/>
          </a:xfrm>
          <a:prstGeom prst="rect">
            <a:avLst/>
          </a:prstGeom>
        </p:spPr>
        <p:txBody>
          <a:bodyPr vert="horz" lIns="45720" rIns="45720" anchor="t">
            <a:norm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l"/>
            <a:r>
              <a:rPr lang="cs-CZ" sz="1200" b="0" cap="none" dirty="0">
                <a:ln w="1905"/>
                <a:solidFill>
                  <a:srgbClr val="0A8E34"/>
                </a:solidFill>
                <a:effectLst/>
                <a:latin typeface="Calibri" pitchFamily="34" charset="0"/>
                <a:cs typeface="Calibri" pitchFamily="34" charset="0"/>
              </a:rPr>
              <a:t>FIRESTA – Fišer, rekonstrukce, stavby a.s.</a:t>
            </a:r>
          </a:p>
          <a:p>
            <a:pPr algn="l"/>
            <a:r>
              <a:rPr lang="cs-CZ" sz="1200" b="0" cap="none" dirty="0">
                <a:ln w="1905"/>
                <a:solidFill>
                  <a:srgbClr val="0A8E34"/>
                </a:solidFill>
                <a:effectLst/>
                <a:latin typeface="Calibri" pitchFamily="34" charset="0"/>
                <a:cs typeface="Calibri" pitchFamily="34" charset="0"/>
              </a:rPr>
              <a:t>Mlýnská 68, 602 00 Brno</a:t>
            </a:r>
          </a:p>
        </p:txBody>
      </p:sp>
      <p:cxnSp>
        <p:nvCxnSpPr>
          <p:cNvPr id="19" name="Přímá spojnice 18"/>
          <p:cNvCxnSpPr/>
          <p:nvPr/>
        </p:nvCxnSpPr>
        <p:spPr>
          <a:xfrm>
            <a:off x="251520" y="6381328"/>
            <a:ext cx="8640960" cy="0"/>
          </a:xfrm>
          <a:prstGeom prst="line">
            <a:avLst/>
          </a:prstGeom>
          <a:ln>
            <a:solidFill>
              <a:srgbClr val="0A8E34"/>
            </a:solidFill>
          </a:ln>
        </p:spPr>
        <p:style>
          <a:lnRef idx="1">
            <a:schemeClr val="accent1"/>
          </a:lnRef>
          <a:fillRef idx="0">
            <a:schemeClr val="accent1"/>
          </a:fillRef>
          <a:effectRef idx="0">
            <a:schemeClr val="accent1"/>
          </a:effectRef>
          <a:fontRef idx="minor">
            <a:schemeClr val="tx1"/>
          </a:fontRef>
        </p:style>
      </p:cxnSp>
      <p:sp>
        <p:nvSpPr>
          <p:cNvPr id="9" name="Zástupný symbol pro datum 12"/>
          <p:cNvSpPr>
            <a:spLocks noGrp="1"/>
          </p:cNvSpPr>
          <p:nvPr>
            <p:ph type="dt" sz="half" idx="10"/>
          </p:nvPr>
        </p:nvSpPr>
        <p:spPr>
          <a:xfrm>
            <a:off x="5220072" y="6489341"/>
            <a:ext cx="3714143" cy="216024"/>
          </a:xfrm>
        </p:spPr>
        <p:txBody>
          <a:bodyPr/>
          <a:lstStyle/>
          <a:p>
            <a:r>
              <a:rPr lang="cs-CZ" sz="1100" b="1" cap="all" dirty="0">
                <a:solidFill>
                  <a:schemeClr val="tx1"/>
                </a:solidFill>
              </a:rPr>
              <a:t>27. MEZINÁRODNÍ SYMPOZIUM MOSTY 2022</a:t>
            </a: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384412"/>
            <a:ext cx="4166277" cy="3124708"/>
          </a:xfrm>
          <a:prstGeom prst="rect">
            <a:avLst/>
          </a:prstGeom>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921725" y="1259331"/>
            <a:ext cx="3044957" cy="2283718"/>
          </a:xfrm>
          <a:prstGeom prst="rect">
            <a:avLst/>
          </a:prstGeom>
        </p:spPr>
      </p:pic>
      <p:pic>
        <p:nvPicPr>
          <p:cNvPr id="6" name="Obráze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064" y="4053608"/>
            <a:ext cx="2699792" cy="2024844"/>
          </a:xfrm>
          <a:prstGeom prst="rect">
            <a:avLst/>
          </a:prstGeom>
        </p:spPr>
      </p:pic>
    </p:spTree>
    <p:extLst>
      <p:ext uri="{BB962C8B-B14F-4D97-AF65-F5344CB8AC3E}">
        <p14:creationId xmlns:p14="http://schemas.microsoft.com/office/powerpoint/2010/main" val="2167371515"/>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
</file>

<file path=ppt/theme/theme1.xml><?xml version="1.0" encoding="utf-8"?>
<a:theme xmlns:a="http://schemas.openxmlformats.org/drawingml/2006/main" name="Technický">
  <a:themeElements>
    <a:clrScheme name="Technický">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ký">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ký">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11118</TotalTime>
  <Words>1305</Words>
  <Application>Microsoft Office PowerPoint</Application>
  <PresentationFormat>Předvádění na obrazovce (4:3)</PresentationFormat>
  <Paragraphs>136</Paragraphs>
  <Slides>25</Slides>
  <Notes>25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25</vt:i4>
      </vt:variant>
    </vt:vector>
  </HeadingPairs>
  <TitlesOfParts>
    <vt:vector size="30" baseType="lpstr">
      <vt:lpstr>Arial</vt:lpstr>
      <vt:lpstr>Calibri</vt:lpstr>
      <vt:lpstr>Franklin Gothic Book</vt:lpstr>
      <vt:lpstr>Wingdings 2</vt:lpstr>
      <vt:lpstr>Technický</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Libor Kožik</dc:creator>
  <cp:lastModifiedBy>DELL-RHSOUND-02</cp:lastModifiedBy>
  <cp:revision>355</cp:revision>
  <cp:lastPrinted>2022-06-17T05:03:55Z</cp:lastPrinted>
  <dcterms:created xsi:type="dcterms:W3CDTF">2012-11-12T10:56:50Z</dcterms:created>
  <dcterms:modified xsi:type="dcterms:W3CDTF">2022-06-17T06:14:30Z</dcterms:modified>
</cp:coreProperties>
</file>