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4194" r:id="rId4"/>
  </p:sldMasterIdLst>
  <p:notesMasterIdLst>
    <p:notesMasterId r:id="rId36"/>
  </p:notesMasterIdLst>
  <p:handoutMasterIdLst>
    <p:handoutMasterId r:id="rId37"/>
  </p:handoutMasterIdLst>
  <p:sldIdLst>
    <p:sldId id="363" r:id="rId5"/>
    <p:sldId id="1888" r:id="rId6"/>
    <p:sldId id="1931" r:id="rId7"/>
    <p:sldId id="1448944006" r:id="rId8"/>
    <p:sldId id="2715" r:id="rId9"/>
    <p:sldId id="2387" r:id="rId10"/>
    <p:sldId id="1448944036" r:id="rId11"/>
    <p:sldId id="1448944035" r:id="rId12"/>
    <p:sldId id="2415" r:id="rId13"/>
    <p:sldId id="2267" r:id="rId14"/>
    <p:sldId id="2388" r:id="rId15"/>
    <p:sldId id="2389" r:id="rId16"/>
    <p:sldId id="1448944021" r:id="rId17"/>
    <p:sldId id="2390" r:id="rId18"/>
    <p:sldId id="2422" r:id="rId19"/>
    <p:sldId id="2423" r:id="rId20"/>
    <p:sldId id="2391" r:id="rId21"/>
    <p:sldId id="2392" r:id="rId22"/>
    <p:sldId id="1448944033" r:id="rId23"/>
    <p:sldId id="2419" r:id="rId24"/>
    <p:sldId id="1448944019" r:id="rId25"/>
    <p:sldId id="1448944031" r:id="rId26"/>
    <p:sldId id="2371" r:id="rId27"/>
    <p:sldId id="2438" r:id="rId28"/>
    <p:sldId id="2445" r:id="rId29"/>
    <p:sldId id="1448944030" r:id="rId30"/>
    <p:sldId id="1448944029" r:id="rId31"/>
    <p:sldId id="1448944012" r:id="rId32"/>
    <p:sldId id="1448944032" r:id="rId33"/>
    <p:sldId id="2405" r:id="rId34"/>
    <p:sldId id="2406" r:id="rId35"/>
  </p:sldIdLst>
  <p:sldSz cx="12192000" cy="6858000"/>
  <p:notesSz cx="7104063" cy="10234613"/>
  <p:custDataLst>
    <p:tags r:id="rId38"/>
  </p:custDataLst>
  <p:defaultTextStyle>
    <a:defPPr>
      <a:defRPr lang="en-GB"/>
    </a:defPPr>
    <a:lvl1pPr algn="l" rtl="0" fontAlgn="base">
      <a:spcBef>
        <a:spcPct val="0"/>
      </a:spcBef>
      <a:spcAft>
        <a:spcPct val="0"/>
      </a:spcAft>
      <a:defRPr sz="2185" kern="1200">
        <a:solidFill>
          <a:schemeClr val="tx1"/>
        </a:solidFill>
        <a:latin typeface="Arial" pitchFamily="34" charset="0"/>
        <a:ea typeface="MS PGothic" pitchFamily="34" charset="-128"/>
        <a:cs typeface="+mn-cs"/>
      </a:defRPr>
    </a:lvl1pPr>
    <a:lvl2pPr marL="416356" algn="l" rtl="0" fontAlgn="base">
      <a:spcBef>
        <a:spcPct val="0"/>
      </a:spcBef>
      <a:spcAft>
        <a:spcPct val="0"/>
      </a:spcAft>
      <a:defRPr sz="2185" kern="1200">
        <a:solidFill>
          <a:schemeClr val="tx1"/>
        </a:solidFill>
        <a:latin typeface="Arial" pitchFamily="34" charset="0"/>
        <a:ea typeface="MS PGothic" pitchFamily="34" charset="-128"/>
        <a:cs typeface="+mn-cs"/>
      </a:defRPr>
    </a:lvl2pPr>
    <a:lvl3pPr marL="832710" algn="l" rtl="0" fontAlgn="base">
      <a:spcBef>
        <a:spcPct val="0"/>
      </a:spcBef>
      <a:spcAft>
        <a:spcPct val="0"/>
      </a:spcAft>
      <a:defRPr sz="2185" kern="1200">
        <a:solidFill>
          <a:schemeClr val="tx1"/>
        </a:solidFill>
        <a:latin typeface="Arial" pitchFamily="34" charset="0"/>
        <a:ea typeface="MS PGothic" pitchFamily="34" charset="-128"/>
        <a:cs typeface="+mn-cs"/>
      </a:defRPr>
    </a:lvl3pPr>
    <a:lvl4pPr marL="1249067" algn="l" rtl="0" fontAlgn="base">
      <a:spcBef>
        <a:spcPct val="0"/>
      </a:spcBef>
      <a:spcAft>
        <a:spcPct val="0"/>
      </a:spcAft>
      <a:defRPr sz="2185" kern="1200">
        <a:solidFill>
          <a:schemeClr val="tx1"/>
        </a:solidFill>
        <a:latin typeface="Arial" pitchFamily="34" charset="0"/>
        <a:ea typeface="MS PGothic" pitchFamily="34" charset="-128"/>
        <a:cs typeface="+mn-cs"/>
      </a:defRPr>
    </a:lvl4pPr>
    <a:lvl5pPr marL="1665423" algn="l" rtl="0" fontAlgn="base">
      <a:spcBef>
        <a:spcPct val="0"/>
      </a:spcBef>
      <a:spcAft>
        <a:spcPct val="0"/>
      </a:spcAft>
      <a:defRPr sz="2185" kern="1200">
        <a:solidFill>
          <a:schemeClr val="tx1"/>
        </a:solidFill>
        <a:latin typeface="Arial" pitchFamily="34" charset="0"/>
        <a:ea typeface="MS PGothic" pitchFamily="34" charset="-128"/>
        <a:cs typeface="+mn-cs"/>
      </a:defRPr>
    </a:lvl5pPr>
    <a:lvl6pPr marL="2081778" algn="l" defTabSz="832710" rtl="0" eaLnBrk="1" latinLnBrk="0" hangingPunct="1">
      <a:defRPr sz="2185" kern="1200">
        <a:solidFill>
          <a:schemeClr val="tx1"/>
        </a:solidFill>
        <a:latin typeface="Arial" pitchFamily="34" charset="0"/>
        <a:ea typeface="MS PGothic" pitchFamily="34" charset="-128"/>
        <a:cs typeface="+mn-cs"/>
      </a:defRPr>
    </a:lvl6pPr>
    <a:lvl7pPr marL="2498133" algn="l" defTabSz="832710" rtl="0" eaLnBrk="1" latinLnBrk="0" hangingPunct="1">
      <a:defRPr sz="2185" kern="1200">
        <a:solidFill>
          <a:schemeClr val="tx1"/>
        </a:solidFill>
        <a:latin typeface="Arial" pitchFamily="34" charset="0"/>
        <a:ea typeface="MS PGothic" pitchFamily="34" charset="-128"/>
        <a:cs typeface="+mn-cs"/>
      </a:defRPr>
    </a:lvl7pPr>
    <a:lvl8pPr marL="2914489" algn="l" defTabSz="832710" rtl="0" eaLnBrk="1" latinLnBrk="0" hangingPunct="1">
      <a:defRPr sz="2185" kern="1200">
        <a:solidFill>
          <a:schemeClr val="tx1"/>
        </a:solidFill>
        <a:latin typeface="Arial" pitchFamily="34" charset="0"/>
        <a:ea typeface="MS PGothic" pitchFamily="34" charset="-128"/>
        <a:cs typeface="+mn-cs"/>
      </a:defRPr>
    </a:lvl8pPr>
    <a:lvl9pPr marL="3330845" algn="l" defTabSz="832710" rtl="0" eaLnBrk="1" latinLnBrk="0" hangingPunct="1">
      <a:defRPr sz="2185"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Standardabschnitt" id="{746B85E4-065C-408B-8760-2D1603E9AB4C}">
          <p14:sldIdLst>
            <p14:sldId id="363"/>
          </p14:sldIdLst>
        </p14:section>
        <p14:section name="1 Introduction - Weathering Steel" id="{FF940D94-ABC7-4121-9B82-ADD2AD2DD27E}">
          <p14:sldIdLst>
            <p14:sldId id="1888"/>
            <p14:sldId id="1931"/>
            <p14:sldId id="1448944006"/>
          </p14:sldIdLst>
        </p14:section>
        <p14:section name="ECCS Guide" id="{D22203DC-4FE1-44B8-9A2B-B60F93B2A06C}">
          <p14:sldIdLst>
            <p14:sldId id="2715"/>
            <p14:sldId id="2387"/>
            <p14:sldId id="1448944036"/>
            <p14:sldId id="1448944035"/>
            <p14:sldId id="2415"/>
            <p14:sldId id="2267"/>
            <p14:sldId id="2388"/>
            <p14:sldId id="2389"/>
            <p14:sldId id="1448944021"/>
            <p14:sldId id="2390"/>
            <p14:sldId id="2422"/>
            <p14:sldId id="2423"/>
            <p14:sldId id="2391"/>
            <p14:sldId id="2392"/>
            <p14:sldId id="1448944033"/>
            <p14:sldId id="2419"/>
            <p14:sldId id="1448944019"/>
            <p14:sldId id="1448944031"/>
          </p14:sldIdLst>
        </p14:section>
        <p14:section name="3 New built examples with modern weathering steels" id="{38D57596-4725-45F0-A868-B53A68990645}">
          <p14:sldIdLst>
            <p14:sldId id="2371"/>
            <p14:sldId id="2438"/>
            <p14:sldId id="2445"/>
            <p14:sldId id="1448944030"/>
            <p14:sldId id="1448944029"/>
            <p14:sldId id="1448944012"/>
          </p14:sldIdLst>
        </p14:section>
        <p14:section name="5 Conclusions" id="{2B422347-F6CD-4331-A635-B41ECEAB1230}">
          <p14:sldIdLst>
            <p14:sldId id="1448944032"/>
          </p14:sldIdLst>
        </p14:section>
        <p14:section name="Back-up" id="{8C61CD07-E707-4AD6-858F-91FF0FF94505}">
          <p14:sldIdLst>
            <p14:sldId id="2405"/>
            <p14:sldId id="240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323" userDrawn="1">
          <p15:clr>
            <a:srgbClr val="A4A3A4"/>
          </p15:clr>
        </p15:guide>
        <p15:guide id="2" pos="2337" userDrawn="1">
          <p15:clr>
            <a:srgbClr val="A4A3A4"/>
          </p15:clr>
        </p15:guide>
        <p15:guide id="3" orient="horz" pos="3223" userDrawn="1">
          <p15:clr>
            <a:srgbClr val="A4A3A4"/>
          </p15:clr>
        </p15:guide>
        <p15:guide id="4"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OMPIECL" initials="PC"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FFEC"/>
    <a:srgbClr val="FFFFFF"/>
    <a:srgbClr val="A9FFF3"/>
    <a:srgbClr val="B7BAB9"/>
    <a:srgbClr val="F5F4EF"/>
    <a:srgbClr val="D6DBD4"/>
    <a:srgbClr val="376092"/>
    <a:srgbClr val="FEFFFF"/>
    <a:srgbClr val="F8FFFF"/>
    <a:srgbClr val="F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2" autoAdjust="0"/>
    <p:restoredTop sz="78980" autoAdjust="0"/>
  </p:normalViewPr>
  <p:slideViewPr>
    <p:cSldViewPr snapToGrid="0">
      <p:cViewPr varScale="1">
        <p:scale>
          <a:sx n="68" d="100"/>
          <a:sy n="68" d="100"/>
        </p:scale>
        <p:origin x="1219" y="53"/>
      </p:cViewPr>
      <p:guideLst/>
    </p:cSldViewPr>
  </p:slideViewPr>
  <p:notesTextViewPr>
    <p:cViewPr>
      <p:scale>
        <a:sx n="100" d="100"/>
        <a:sy n="100" d="100"/>
      </p:scale>
      <p:origin x="0" y="0"/>
    </p:cViewPr>
  </p:notesTextViewPr>
  <p:notesViewPr>
    <p:cSldViewPr snapToGrid="0">
      <p:cViewPr>
        <p:scale>
          <a:sx n="1" d="2"/>
          <a:sy n="1" d="2"/>
        </p:scale>
        <p:origin x="0" y="0"/>
      </p:cViewPr>
      <p:guideLst>
        <p:guide orient="horz" pos="3323"/>
        <p:guide pos="2337"/>
        <p:guide orient="horz" pos="3223"/>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bolt, Mike" userId="3728bb2d-3468-4782-95ef-e0da7ec183e7" providerId="ADAL" clId="{2954A424-A281-4AB3-8DF6-E178E0B01ADE}"/>
    <pc:docChg chg="undo delSld modSld sldOrd modSection">
      <pc:chgData name="Tibolt, Mike" userId="3728bb2d-3468-4782-95ef-e0da7ec183e7" providerId="ADAL" clId="{2954A424-A281-4AB3-8DF6-E178E0B01ADE}" dt="2022-06-14T17:59:35.987" v="7" actId="2696"/>
      <pc:docMkLst>
        <pc:docMk/>
      </pc:docMkLst>
      <pc:sldChg chg="ord">
        <pc:chgData name="Tibolt, Mike" userId="3728bb2d-3468-4782-95ef-e0da7ec183e7" providerId="ADAL" clId="{2954A424-A281-4AB3-8DF6-E178E0B01ADE}" dt="2022-06-14T17:58:14.395" v="5"/>
        <pc:sldMkLst>
          <pc:docMk/>
          <pc:sldMk cId="3327723466" sldId="2371"/>
        </pc:sldMkLst>
      </pc:sldChg>
      <pc:sldChg chg="ord">
        <pc:chgData name="Tibolt, Mike" userId="3728bb2d-3468-4782-95ef-e0da7ec183e7" providerId="ADAL" clId="{2954A424-A281-4AB3-8DF6-E178E0B01ADE}" dt="2022-06-14T17:58:14.395" v="5"/>
        <pc:sldMkLst>
          <pc:docMk/>
          <pc:sldMk cId="3243720865" sldId="2438"/>
        </pc:sldMkLst>
      </pc:sldChg>
      <pc:sldChg chg="ord">
        <pc:chgData name="Tibolt, Mike" userId="3728bb2d-3468-4782-95ef-e0da7ec183e7" providerId="ADAL" clId="{2954A424-A281-4AB3-8DF6-E178E0B01ADE}" dt="2022-06-14T17:58:14.395" v="5"/>
        <pc:sldMkLst>
          <pc:docMk/>
          <pc:sldMk cId="505162058" sldId="2445"/>
        </pc:sldMkLst>
      </pc:sldChg>
      <pc:sldChg chg="del mod modShow">
        <pc:chgData name="Tibolt, Mike" userId="3728bb2d-3468-4782-95ef-e0da7ec183e7" providerId="ADAL" clId="{2954A424-A281-4AB3-8DF6-E178E0B01ADE}" dt="2022-06-14T17:48:00.556" v="2" actId="2696"/>
        <pc:sldMkLst>
          <pc:docMk/>
          <pc:sldMk cId="2474304116" sldId="1448943999"/>
        </pc:sldMkLst>
      </pc:sldChg>
      <pc:sldChg chg="del">
        <pc:chgData name="Tibolt, Mike" userId="3728bb2d-3468-4782-95ef-e0da7ec183e7" providerId="ADAL" clId="{2954A424-A281-4AB3-8DF6-E178E0B01ADE}" dt="2022-06-14T17:44:01.929" v="0" actId="2696"/>
        <pc:sldMkLst>
          <pc:docMk/>
          <pc:sldMk cId="3406764403" sldId="1448944007"/>
        </pc:sldMkLst>
      </pc:sldChg>
      <pc:sldChg chg="del mod ord modShow">
        <pc:chgData name="Tibolt, Mike" userId="3728bb2d-3468-4782-95ef-e0da7ec183e7" providerId="ADAL" clId="{2954A424-A281-4AB3-8DF6-E178E0B01ADE}" dt="2022-06-14T17:59:35.987" v="7" actId="2696"/>
        <pc:sldMkLst>
          <pc:docMk/>
          <pc:sldMk cId="3437910657" sldId="1448944008"/>
        </pc:sldMkLst>
      </pc:sldChg>
      <pc:sldChg chg="ord">
        <pc:chgData name="Tibolt, Mike" userId="3728bb2d-3468-4782-95ef-e0da7ec183e7" providerId="ADAL" clId="{2954A424-A281-4AB3-8DF6-E178E0B01ADE}" dt="2022-06-14T17:58:14.395" v="5"/>
        <pc:sldMkLst>
          <pc:docMk/>
          <pc:sldMk cId="3992671919" sldId="1448944012"/>
        </pc:sldMkLst>
      </pc:sldChg>
      <pc:sldChg chg="ord">
        <pc:chgData name="Tibolt, Mike" userId="3728bb2d-3468-4782-95ef-e0da7ec183e7" providerId="ADAL" clId="{2954A424-A281-4AB3-8DF6-E178E0B01ADE}" dt="2022-06-14T17:58:14.395" v="5"/>
        <pc:sldMkLst>
          <pc:docMk/>
          <pc:sldMk cId="1310483381" sldId="1448944029"/>
        </pc:sldMkLst>
      </pc:sldChg>
      <pc:sldChg chg="ord">
        <pc:chgData name="Tibolt, Mike" userId="3728bb2d-3468-4782-95ef-e0da7ec183e7" providerId="ADAL" clId="{2954A424-A281-4AB3-8DF6-E178E0B01ADE}" dt="2022-06-14T17:58:14.395" v="5"/>
        <pc:sldMkLst>
          <pc:docMk/>
          <pc:sldMk cId="1772643935" sldId="1448944030"/>
        </pc:sldMkLst>
      </pc:sldChg>
    </pc:docChg>
  </pc:docChgLst>
  <pc:docChgLst>
    <pc:chgData name="Tibolt, Mike" userId="3728bb2d-3468-4782-95ef-e0da7ec183e7" providerId="ADAL" clId="{E9C3EF14-FD1A-4B91-B8DC-93F3E75053C2}"/>
    <pc:docChg chg="undo custSel addSld delSld modSld sldOrd modMainMaster delSection modSection">
      <pc:chgData name="Tibolt, Mike" userId="3728bb2d-3468-4782-95ef-e0da7ec183e7" providerId="ADAL" clId="{E9C3EF14-FD1A-4B91-B8DC-93F3E75053C2}" dt="2022-06-03T14:53:38.403" v="316" actId="14826"/>
      <pc:docMkLst>
        <pc:docMk/>
      </pc:docMkLst>
      <pc:sldChg chg="addSp delSp modSp add mod modClrScheme chgLayout">
        <pc:chgData name="Tibolt, Mike" userId="3728bb2d-3468-4782-95ef-e0da7ec183e7" providerId="ADAL" clId="{E9C3EF14-FD1A-4B91-B8DC-93F3E75053C2}" dt="2022-06-03T14:53:38.403" v="316" actId="14826"/>
        <pc:sldMkLst>
          <pc:docMk/>
          <pc:sldMk cId="3017152105" sldId="363"/>
        </pc:sldMkLst>
        <pc:spChg chg="add del mod ord">
          <ac:chgData name="Tibolt, Mike" userId="3728bb2d-3468-4782-95ef-e0da7ec183e7" providerId="ADAL" clId="{E9C3EF14-FD1A-4B91-B8DC-93F3E75053C2}" dt="2022-06-03T11:25:22.278" v="121" actId="700"/>
          <ac:spMkLst>
            <pc:docMk/>
            <pc:sldMk cId="3017152105" sldId="363"/>
            <ac:spMk id="2" creationId="{0C6836C2-24D3-48D6-8EF4-052D704AC98A}"/>
          </ac:spMkLst>
        </pc:spChg>
        <pc:spChg chg="add del mod ord">
          <ac:chgData name="Tibolt, Mike" userId="3728bb2d-3468-4782-95ef-e0da7ec183e7" providerId="ADAL" clId="{E9C3EF14-FD1A-4B91-B8DC-93F3E75053C2}" dt="2022-06-03T11:25:56.673" v="123" actId="700"/>
          <ac:spMkLst>
            <pc:docMk/>
            <pc:sldMk cId="3017152105" sldId="363"/>
            <ac:spMk id="3" creationId="{EEBDF8EC-0D73-4745-932D-AFEE167C5767}"/>
          </ac:spMkLst>
        </pc:spChg>
        <pc:spChg chg="add del mod ord">
          <ac:chgData name="Tibolt, Mike" userId="3728bb2d-3468-4782-95ef-e0da7ec183e7" providerId="ADAL" clId="{E9C3EF14-FD1A-4B91-B8DC-93F3E75053C2}" dt="2022-06-03T11:25:56.673" v="123" actId="700"/>
          <ac:spMkLst>
            <pc:docMk/>
            <pc:sldMk cId="3017152105" sldId="363"/>
            <ac:spMk id="4" creationId="{47C75F81-92D1-48AD-981D-00AEBC052A9B}"/>
          </ac:spMkLst>
        </pc:spChg>
        <pc:spChg chg="add del mod ord">
          <ac:chgData name="Tibolt, Mike" userId="3728bb2d-3468-4782-95ef-e0da7ec183e7" providerId="ADAL" clId="{E9C3EF14-FD1A-4B91-B8DC-93F3E75053C2}" dt="2022-06-03T11:25:56.673" v="123" actId="700"/>
          <ac:spMkLst>
            <pc:docMk/>
            <pc:sldMk cId="3017152105" sldId="363"/>
            <ac:spMk id="5" creationId="{7613D284-1F79-4C66-AB7F-7A600CF45138}"/>
          </ac:spMkLst>
        </pc:spChg>
        <pc:spChg chg="mod">
          <ac:chgData name="Tibolt, Mike" userId="3728bb2d-3468-4782-95ef-e0da7ec183e7" providerId="ADAL" clId="{E9C3EF14-FD1A-4B91-B8DC-93F3E75053C2}" dt="2022-06-03T11:18:47.615" v="114" actId="20577"/>
          <ac:spMkLst>
            <pc:docMk/>
            <pc:sldMk cId="3017152105" sldId="363"/>
            <ac:spMk id="10" creationId="{191F0443-F0B7-B94A-913E-32B69E83021B}"/>
          </ac:spMkLst>
        </pc:spChg>
        <pc:spChg chg="mod">
          <ac:chgData name="Tibolt, Mike" userId="3728bb2d-3468-4782-95ef-e0da7ec183e7" providerId="ADAL" clId="{E9C3EF14-FD1A-4B91-B8DC-93F3E75053C2}" dt="2022-06-03T11:17:39.203" v="44" actId="20577"/>
          <ac:spMkLst>
            <pc:docMk/>
            <pc:sldMk cId="3017152105" sldId="363"/>
            <ac:spMk id="11" creationId="{E0F59CE3-3812-F948-8F8D-19D345164658}"/>
          </ac:spMkLst>
        </pc:spChg>
        <pc:picChg chg="mod">
          <ac:chgData name="Tibolt, Mike" userId="3728bb2d-3468-4782-95ef-e0da7ec183e7" providerId="ADAL" clId="{E9C3EF14-FD1A-4B91-B8DC-93F3E75053C2}" dt="2022-06-03T11:20:33.012" v="118" actId="14826"/>
          <ac:picMkLst>
            <pc:docMk/>
            <pc:sldMk cId="3017152105" sldId="363"/>
            <ac:picMk id="6" creationId="{654E4F0A-DD58-EE48-9F46-935B5AFF0AC0}"/>
          </ac:picMkLst>
        </pc:picChg>
        <pc:picChg chg="add del mod">
          <ac:chgData name="Tibolt, Mike" userId="3728bb2d-3468-4782-95ef-e0da7ec183e7" providerId="ADAL" clId="{E9C3EF14-FD1A-4B91-B8DC-93F3E75053C2}" dt="2022-06-03T14:53:38.403" v="316" actId="14826"/>
          <ac:picMkLst>
            <pc:docMk/>
            <pc:sldMk cId="3017152105" sldId="363"/>
            <ac:picMk id="17" creationId="{6E015A8A-D54C-A943-9A7A-743C3FA2A1B9}"/>
          </ac:picMkLst>
        </pc:picChg>
      </pc:sldChg>
      <pc:sldChg chg="del mod modShow">
        <pc:chgData name="Tibolt, Mike" userId="3728bb2d-3468-4782-95ef-e0da7ec183e7" providerId="ADAL" clId="{E9C3EF14-FD1A-4B91-B8DC-93F3E75053C2}" dt="2022-06-03T13:38:52.648" v="245" actId="2696"/>
        <pc:sldMkLst>
          <pc:docMk/>
          <pc:sldMk cId="2776750016" sldId="1871"/>
        </pc:sldMkLst>
      </pc:sldChg>
      <pc:sldChg chg="modSp mod">
        <pc:chgData name="Tibolt, Mike" userId="3728bb2d-3468-4782-95ef-e0da7ec183e7" providerId="ADAL" clId="{E9C3EF14-FD1A-4B91-B8DC-93F3E75053C2}" dt="2022-06-03T11:31:31.722" v="198" actId="20577"/>
        <pc:sldMkLst>
          <pc:docMk/>
          <pc:sldMk cId="2776204155" sldId="1931"/>
        </pc:sldMkLst>
        <pc:spChg chg="mod">
          <ac:chgData name="Tibolt, Mike" userId="3728bb2d-3468-4782-95ef-e0da7ec183e7" providerId="ADAL" clId="{E9C3EF14-FD1A-4B91-B8DC-93F3E75053C2}" dt="2022-06-03T11:31:31.722" v="198" actId="20577"/>
          <ac:spMkLst>
            <pc:docMk/>
            <pc:sldMk cId="2776204155" sldId="1931"/>
            <ac:spMk id="2" creationId="{00000000-0000-0000-0000-000000000000}"/>
          </ac:spMkLst>
        </pc:spChg>
      </pc:sldChg>
      <pc:sldChg chg="del">
        <pc:chgData name="Tibolt, Mike" userId="3728bb2d-3468-4782-95ef-e0da7ec183e7" providerId="ADAL" clId="{E9C3EF14-FD1A-4B91-B8DC-93F3E75053C2}" dt="2022-06-03T13:38:52.648" v="245" actId="2696"/>
        <pc:sldMkLst>
          <pc:docMk/>
          <pc:sldMk cId="3160907149" sldId="1934"/>
        </pc:sldMkLst>
      </pc:sldChg>
      <pc:sldChg chg="addSp delSp modSp del mod modClrScheme chgLayout">
        <pc:chgData name="Tibolt, Mike" userId="3728bb2d-3468-4782-95ef-e0da7ec183e7" providerId="ADAL" clId="{E9C3EF14-FD1A-4B91-B8DC-93F3E75053C2}" dt="2022-06-03T11:30:49.191" v="181" actId="47"/>
        <pc:sldMkLst>
          <pc:docMk/>
          <pc:sldMk cId="0" sldId="2033"/>
        </pc:sldMkLst>
        <pc:spChg chg="add del mod ord">
          <ac:chgData name="Tibolt, Mike" userId="3728bb2d-3468-4782-95ef-e0da7ec183e7" providerId="ADAL" clId="{E9C3EF14-FD1A-4B91-B8DC-93F3E75053C2}" dt="2022-06-03T11:29:20.038" v="128" actId="700"/>
          <ac:spMkLst>
            <pc:docMk/>
            <pc:sldMk cId="0" sldId="2033"/>
            <ac:spMk id="2" creationId="{3190F79A-9AAF-4B23-9A58-669D66810F5E}"/>
          </ac:spMkLst>
        </pc:spChg>
        <pc:spChg chg="mod ord">
          <ac:chgData name="Tibolt, Mike" userId="3728bb2d-3468-4782-95ef-e0da7ec183e7" providerId="ADAL" clId="{E9C3EF14-FD1A-4B91-B8DC-93F3E75053C2}" dt="2022-06-03T11:29:20.038" v="128" actId="700"/>
          <ac:spMkLst>
            <pc:docMk/>
            <pc:sldMk cId="0" sldId="2033"/>
            <ac:spMk id="4" creationId="{BF26CFC6-D5C1-45FE-8016-81C0E98D9F49}"/>
          </ac:spMkLst>
        </pc:spChg>
      </pc:sldChg>
      <pc:sldChg chg="del">
        <pc:chgData name="Tibolt, Mike" userId="3728bb2d-3468-4782-95ef-e0da7ec183e7" providerId="ADAL" clId="{E9C3EF14-FD1A-4B91-B8DC-93F3E75053C2}" dt="2022-06-03T13:46:35.879" v="298" actId="2696"/>
        <pc:sldMkLst>
          <pc:docMk/>
          <pc:sldMk cId="0" sldId="2036"/>
        </pc:sldMkLst>
      </pc:sldChg>
      <pc:sldChg chg="del">
        <pc:chgData name="Tibolt, Mike" userId="3728bb2d-3468-4782-95ef-e0da7ec183e7" providerId="ADAL" clId="{E9C3EF14-FD1A-4B91-B8DC-93F3E75053C2}" dt="2022-06-03T13:46:35.879" v="298" actId="2696"/>
        <pc:sldMkLst>
          <pc:docMk/>
          <pc:sldMk cId="0" sldId="2037"/>
        </pc:sldMkLst>
      </pc:sldChg>
      <pc:sldChg chg="del">
        <pc:chgData name="Tibolt, Mike" userId="3728bb2d-3468-4782-95ef-e0da7ec183e7" providerId="ADAL" clId="{E9C3EF14-FD1A-4B91-B8DC-93F3E75053C2}" dt="2022-06-03T13:47:21.157" v="301" actId="2696"/>
        <pc:sldMkLst>
          <pc:docMk/>
          <pc:sldMk cId="1349175419" sldId="2065"/>
        </pc:sldMkLst>
      </pc:sldChg>
      <pc:sldChg chg="del">
        <pc:chgData name="Tibolt, Mike" userId="3728bb2d-3468-4782-95ef-e0da7ec183e7" providerId="ADAL" clId="{E9C3EF14-FD1A-4B91-B8DC-93F3E75053C2}" dt="2022-06-03T13:38:52.648" v="245" actId="2696"/>
        <pc:sldMkLst>
          <pc:docMk/>
          <pc:sldMk cId="3790770236" sldId="2120"/>
        </pc:sldMkLst>
      </pc:sldChg>
      <pc:sldChg chg="del mod modShow">
        <pc:chgData name="Tibolt, Mike" userId="3728bb2d-3468-4782-95ef-e0da7ec183e7" providerId="ADAL" clId="{E9C3EF14-FD1A-4B91-B8DC-93F3E75053C2}" dt="2022-06-03T13:38:52.648" v="245" actId="2696"/>
        <pc:sldMkLst>
          <pc:docMk/>
          <pc:sldMk cId="1807945231" sldId="2121"/>
        </pc:sldMkLst>
      </pc:sldChg>
      <pc:sldChg chg="del">
        <pc:chgData name="Tibolt, Mike" userId="3728bb2d-3468-4782-95ef-e0da7ec183e7" providerId="ADAL" clId="{E9C3EF14-FD1A-4B91-B8DC-93F3E75053C2}" dt="2022-06-03T13:46:35.879" v="298" actId="2696"/>
        <pc:sldMkLst>
          <pc:docMk/>
          <pc:sldMk cId="3755159076" sldId="2386"/>
        </pc:sldMkLst>
      </pc:sldChg>
      <pc:sldChg chg="modSp mod ord">
        <pc:chgData name="Tibolt, Mike" userId="3728bb2d-3468-4782-95ef-e0da7ec183e7" providerId="ADAL" clId="{E9C3EF14-FD1A-4B91-B8DC-93F3E75053C2}" dt="2022-06-03T11:46:30.262" v="228" actId="20577"/>
        <pc:sldMkLst>
          <pc:docMk/>
          <pc:sldMk cId="3877453152" sldId="2387"/>
        </pc:sldMkLst>
        <pc:spChg chg="mod">
          <ac:chgData name="Tibolt, Mike" userId="3728bb2d-3468-4782-95ef-e0da7ec183e7" providerId="ADAL" clId="{E9C3EF14-FD1A-4B91-B8DC-93F3E75053C2}" dt="2022-06-03T11:46:30.262" v="228" actId="20577"/>
          <ac:spMkLst>
            <pc:docMk/>
            <pc:sldMk cId="3877453152" sldId="2387"/>
            <ac:spMk id="19461" creationId="{00000000-0000-0000-0000-000000000000}"/>
          </ac:spMkLst>
        </pc:spChg>
      </pc:sldChg>
      <pc:sldChg chg="del">
        <pc:chgData name="Tibolt, Mike" userId="3728bb2d-3468-4782-95ef-e0da7ec183e7" providerId="ADAL" clId="{E9C3EF14-FD1A-4B91-B8DC-93F3E75053C2}" dt="2022-06-03T11:14:45.340" v="1" actId="2696"/>
        <pc:sldMkLst>
          <pc:docMk/>
          <pc:sldMk cId="3158301781" sldId="2393"/>
        </pc:sldMkLst>
      </pc:sldChg>
      <pc:sldChg chg="del">
        <pc:chgData name="Tibolt, Mike" userId="3728bb2d-3468-4782-95ef-e0da7ec183e7" providerId="ADAL" clId="{E9C3EF14-FD1A-4B91-B8DC-93F3E75053C2}" dt="2022-06-03T11:30:51.040" v="182" actId="47"/>
        <pc:sldMkLst>
          <pc:docMk/>
          <pc:sldMk cId="1829365552" sldId="2404"/>
        </pc:sldMkLst>
      </pc:sldChg>
      <pc:sldChg chg="del">
        <pc:chgData name="Tibolt, Mike" userId="3728bb2d-3468-4782-95ef-e0da7ec183e7" providerId="ADAL" clId="{E9C3EF14-FD1A-4B91-B8DC-93F3E75053C2}" dt="2022-06-03T13:38:52.648" v="245" actId="2696"/>
        <pc:sldMkLst>
          <pc:docMk/>
          <pc:sldMk cId="2504762697" sldId="2405"/>
        </pc:sldMkLst>
      </pc:sldChg>
      <pc:sldChg chg="del">
        <pc:chgData name="Tibolt, Mike" userId="3728bb2d-3468-4782-95ef-e0da7ec183e7" providerId="ADAL" clId="{E9C3EF14-FD1A-4B91-B8DC-93F3E75053C2}" dt="2022-06-03T13:38:52.648" v="245" actId="2696"/>
        <pc:sldMkLst>
          <pc:docMk/>
          <pc:sldMk cId="3263229854" sldId="2406"/>
        </pc:sldMkLst>
      </pc:sldChg>
      <pc:sldChg chg="del">
        <pc:chgData name="Tibolt, Mike" userId="3728bb2d-3468-4782-95ef-e0da7ec183e7" providerId="ADAL" clId="{E9C3EF14-FD1A-4B91-B8DC-93F3E75053C2}" dt="2022-06-03T11:35:46.119" v="206" actId="2696"/>
        <pc:sldMkLst>
          <pc:docMk/>
          <pc:sldMk cId="2374926910" sldId="2408"/>
        </pc:sldMkLst>
      </pc:sldChg>
      <pc:sldChg chg="del mod modShow">
        <pc:chgData name="Tibolt, Mike" userId="3728bb2d-3468-4782-95ef-e0da7ec183e7" providerId="ADAL" clId="{E9C3EF14-FD1A-4B91-B8DC-93F3E75053C2}" dt="2022-06-03T13:38:52.648" v="245" actId="2696"/>
        <pc:sldMkLst>
          <pc:docMk/>
          <pc:sldMk cId="3082708537" sldId="2409"/>
        </pc:sldMkLst>
      </pc:sldChg>
      <pc:sldChg chg="del">
        <pc:chgData name="Tibolt, Mike" userId="3728bb2d-3468-4782-95ef-e0da7ec183e7" providerId="ADAL" clId="{E9C3EF14-FD1A-4B91-B8DC-93F3E75053C2}" dt="2022-06-03T11:36:12.033" v="210" actId="2696"/>
        <pc:sldMkLst>
          <pc:docMk/>
          <pc:sldMk cId="2160410937" sldId="2410"/>
        </pc:sldMkLst>
      </pc:sldChg>
      <pc:sldChg chg="del">
        <pc:chgData name="Tibolt, Mike" userId="3728bb2d-3468-4782-95ef-e0da7ec183e7" providerId="ADAL" clId="{E9C3EF14-FD1A-4B91-B8DC-93F3E75053C2}" dt="2022-06-03T11:36:14.660" v="211" actId="2696"/>
        <pc:sldMkLst>
          <pc:docMk/>
          <pc:sldMk cId="229048520" sldId="2411"/>
        </pc:sldMkLst>
      </pc:sldChg>
      <pc:sldChg chg="del mod modShow">
        <pc:chgData name="Tibolt, Mike" userId="3728bb2d-3468-4782-95ef-e0da7ec183e7" providerId="ADAL" clId="{E9C3EF14-FD1A-4B91-B8DC-93F3E75053C2}" dt="2022-06-03T13:38:52.648" v="245" actId="2696"/>
        <pc:sldMkLst>
          <pc:docMk/>
          <pc:sldMk cId="305604650" sldId="2412"/>
        </pc:sldMkLst>
      </pc:sldChg>
      <pc:sldChg chg="del mod modShow">
        <pc:chgData name="Tibolt, Mike" userId="3728bb2d-3468-4782-95ef-e0da7ec183e7" providerId="ADAL" clId="{E9C3EF14-FD1A-4B91-B8DC-93F3E75053C2}" dt="2022-06-03T13:38:52.648" v="245" actId="2696"/>
        <pc:sldMkLst>
          <pc:docMk/>
          <pc:sldMk cId="501894036" sldId="2413"/>
        </pc:sldMkLst>
      </pc:sldChg>
      <pc:sldChg chg="del">
        <pc:chgData name="Tibolt, Mike" userId="3728bb2d-3468-4782-95ef-e0da7ec183e7" providerId="ADAL" clId="{E9C3EF14-FD1A-4B91-B8DC-93F3E75053C2}" dt="2022-06-03T13:38:52.648" v="245" actId="2696"/>
        <pc:sldMkLst>
          <pc:docMk/>
          <pc:sldMk cId="3882355191" sldId="2414"/>
        </pc:sldMkLst>
      </pc:sldChg>
      <pc:sldChg chg="addSp delSp modSp mod">
        <pc:chgData name="Tibolt, Mike" userId="3728bb2d-3468-4782-95ef-e0da7ec183e7" providerId="ADAL" clId="{E9C3EF14-FD1A-4B91-B8DC-93F3E75053C2}" dt="2022-06-03T14:06:06.665" v="305" actId="1076"/>
        <pc:sldMkLst>
          <pc:docMk/>
          <pc:sldMk cId="3640803696" sldId="2415"/>
        </pc:sldMkLst>
        <pc:spChg chg="mod">
          <ac:chgData name="Tibolt, Mike" userId="3728bb2d-3468-4782-95ef-e0da7ec183e7" providerId="ADAL" clId="{E9C3EF14-FD1A-4B91-B8DC-93F3E75053C2}" dt="2022-06-03T13:43:59.937" v="292"/>
          <ac:spMkLst>
            <pc:docMk/>
            <pc:sldMk cId="3640803696" sldId="2415"/>
            <ac:spMk id="17" creationId="{00000000-0000-0000-0000-000000000000}"/>
          </ac:spMkLst>
        </pc:spChg>
        <pc:spChg chg="mod">
          <ac:chgData name="Tibolt, Mike" userId="3728bb2d-3468-4782-95ef-e0da7ec183e7" providerId="ADAL" clId="{E9C3EF14-FD1A-4B91-B8DC-93F3E75053C2}" dt="2022-06-03T13:41:44.589" v="253"/>
          <ac:spMkLst>
            <pc:docMk/>
            <pc:sldMk cId="3640803696" sldId="2415"/>
            <ac:spMk id="24" creationId="{113E2E88-E304-4627-8F20-55A91CE7368F}"/>
          </ac:spMkLst>
        </pc:spChg>
        <pc:spChg chg="mod">
          <ac:chgData name="Tibolt, Mike" userId="3728bb2d-3468-4782-95ef-e0da7ec183e7" providerId="ADAL" clId="{E9C3EF14-FD1A-4B91-B8DC-93F3E75053C2}" dt="2022-06-03T13:41:44.589" v="253"/>
          <ac:spMkLst>
            <pc:docMk/>
            <pc:sldMk cId="3640803696" sldId="2415"/>
            <ac:spMk id="25" creationId="{AE44E4BC-68DE-4AAC-82E3-5410EB91EC65}"/>
          </ac:spMkLst>
        </pc:spChg>
        <pc:spChg chg="mod">
          <ac:chgData name="Tibolt, Mike" userId="3728bb2d-3468-4782-95ef-e0da7ec183e7" providerId="ADAL" clId="{E9C3EF14-FD1A-4B91-B8DC-93F3E75053C2}" dt="2022-06-03T13:42:12.891" v="261"/>
          <ac:spMkLst>
            <pc:docMk/>
            <pc:sldMk cId="3640803696" sldId="2415"/>
            <ac:spMk id="28" creationId="{8C135A19-B3B1-4D4F-BFAB-77E48C1377E3}"/>
          </ac:spMkLst>
        </pc:spChg>
        <pc:spChg chg="mod">
          <ac:chgData name="Tibolt, Mike" userId="3728bb2d-3468-4782-95ef-e0da7ec183e7" providerId="ADAL" clId="{E9C3EF14-FD1A-4B91-B8DC-93F3E75053C2}" dt="2022-06-03T13:42:12.891" v="261"/>
          <ac:spMkLst>
            <pc:docMk/>
            <pc:sldMk cId="3640803696" sldId="2415"/>
            <ac:spMk id="29" creationId="{BDE3EEC6-12EA-46D4-9E9A-BAED3F326F5D}"/>
          </ac:spMkLst>
        </pc:spChg>
        <pc:spChg chg="mod">
          <ac:chgData name="Tibolt, Mike" userId="3728bb2d-3468-4782-95ef-e0da7ec183e7" providerId="ADAL" clId="{E9C3EF14-FD1A-4B91-B8DC-93F3E75053C2}" dt="2022-06-03T13:43:32.252" v="283" actId="1076"/>
          <ac:spMkLst>
            <pc:docMk/>
            <pc:sldMk cId="3640803696" sldId="2415"/>
            <ac:spMk id="32" creationId="{C407F637-6A3C-4425-9EB9-38B4EF3CA085}"/>
          </ac:spMkLst>
        </pc:spChg>
        <pc:spChg chg="mod">
          <ac:chgData name="Tibolt, Mike" userId="3728bb2d-3468-4782-95ef-e0da7ec183e7" providerId="ADAL" clId="{E9C3EF14-FD1A-4B91-B8DC-93F3E75053C2}" dt="2022-06-03T13:43:36.113" v="284" actId="1076"/>
          <ac:spMkLst>
            <pc:docMk/>
            <pc:sldMk cId="3640803696" sldId="2415"/>
            <ac:spMk id="33" creationId="{21CEDDCB-DA84-4C06-B3E3-1B4E99E0EB91}"/>
          </ac:spMkLst>
        </pc:spChg>
        <pc:spChg chg="mod">
          <ac:chgData name="Tibolt, Mike" userId="3728bb2d-3468-4782-95ef-e0da7ec183e7" providerId="ADAL" clId="{E9C3EF14-FD1A-4B91-B8DC-93F3E75053C2}" dt="2022-06-03T13:43:04.049" v="274" actId="1076"/>
          <ac:spMkLst>
            <pc:docMk/>
            <pc:sldMk cId="3640803696" sldId="2415"/>
            <ac:spMk id="20484" creationId="{00000000-0000-0000-0000-000000000000}"/>
          </ac:spMkLst>
        </pc:spChg>
        <pc:grpChg chg="mod">
          <ac:chgData name="Tibolt, Mike" userId="3728bb2d-3468-4782-95ef-e0da7ec183e7" providerId="ADAL" clId="{E9C3EF14-FD1A-4B91-B8DC-93F3E75053C2}" dt="2022-06-03T13:42:24.562" v="263" actId="1076"/>
          <ac:grpSpMkLst>
            <pc:docMk/>
            <pc:sldMk cId="3640803696" sldId="2415"/>
            <ac:grpSpMk id="4" creationId="{00000000-0000-0000-0000-000000000000}"/>
          </ac:grpSpMkLst>
        </pc:grpChg>
        <pc:grpChg chg="mod">
          <ac:chgData name="Tibolt, Mike" userId="3728bb2d-3468-4782-95ef-e0da7ec183e7" providerId="ADAL" clId="{E9C3EF14-FD1A-4B91-B8DC-93F3E75053C2}" dt="2022-06-03T13:43:22.900" v="280" actId="1076"/>
          <ac:grpSpMkLst>
            <pc:docMk/>
            <pc:sldMk cId="3640803696" sldId="2415"/>
            <ac:grpSpMk id="5" creationId="{00000000-0000-0000-0000-000000000000}"/>
          </ac:grpSpMkLst>
        </pc:grpChg>
        <pc:grpChg chg="mod">
          <ac:chgData name="Tibolt, Mike" userId="3728bb2d-3468-4782-95ef-e0da7ec183e7" providerId="ADAL" clId="{E9C3EF14-FD1A-4B91-B8DC-93F3E75053C2}" dt="2022-06-03T13:41:33.499" v="251" actId="1076"/>
          <ac:grpSpMkLst>
            <pc:docMk/>
            <pc:sldMk cId="3640803696" sldId="2415"/>
            <ac:grpSpMk id="6" creationId="{00000000-0000-0000-0000-000000000000}"/>
          </ac:grpSpMkLst>
        </pc:grpChg>
        <pc:grpChg chg="add del mod">
          <ac:chgData name="Tibolt, Mike" userId="3728bb2d-3468-4782-95ef-e0da7ec183e7" providerId="ADAL" clId="{E9C3EF14-FD1A-4B91-B8DC-93F3E75053C2}" dt="2022-06-03T13:41:59.466" v="259" actId="478"/>
          <ac:grpSpMkLst>
            <pc:docMk/>
            <pc:sldMk cId="3640803696" sldId="2415"/>
            <ac:grpSpMk id="18" creationId="{4B771C76-01D6-4C8B-9938-1C6E91B0B926}"/>
          </ac:grpSpMkLst>
        </pc:grpChg>
        <pc:grpChg chg="add del mod">
          <ac:chgData name="Tibolt, Mike" userId="3728bb2d-3468-4782-95ef-e0da7ec183e7" providerId="ADAL" clId="{E9C3EF14-FD1A-4B91-B8DC-93F3E75053C2}" dt="2022-06-03T13:42:25.068" v="264"/>
          <ac:grpSpMkLst>
            <pc:docMk/>
            <pc:sldMk cId="3640803696" sldId="2415"/>
            <ac:grpSpMk id="26" creationId="{CD8527F6-23AA-4B4C-B1E2-47DF5003205B}"/>
          </ac:grpSpMkLst>
        </pc:grpChg>
        <pc:grpChg chg="add mod">
          <ac:chgData name="Tibolt, Mike" userId="3728bb2d-3468-4782-95ef-e0da7ec183e7" providerId="ADAL" clId="{E9C3EF14-FD1A-4B91-B8DC-93F3E75053C2}" dt="2022-06-03T14:06:06.665" v="305" actId="1076"/>
          <ac:grpSpMkLst>
            <pc:docMk/>
            <pc:sldMk cId="3640803696" sldId="2415"/>
            <ac:grpSpMk id="30" creationId="{EA88D857-BBF5-4E35-94F4-0B983ABEC9BF}"/>
          </ac:grpSpMkLst>
        </pc:grpChg>
        <pc:picChg chg="mod">
          <ac:chgData name="Tibolt, Mike" userId="3728bb2d-3468-4782-95ef-e0da7ec183e7" providerId="ADAL" clId="{E9C3EF14-FD1A-4B91-B8DC-93F3E75053C2}" dt="2022-06-03T13:41:44.589" v="253"/>
          <ac:picMkLst>
            <pc:docMk/>
            <pc:sldMk cId="3640803696" sldId="2415"/>
            <ac:picMk id="23" creationId="{6CD37E60-0D13-49DA-BBE7-FE8FC123B97B}"/>
          </ac:picMkLst>
        </pc:picChg>
        <pc:picChg chg="mod">
          <ac:chgData name="Tibolt, Mike" userId="3728bb2d-3468-4782-95ef-e0da7ec183e7" providerId="ADAL" clId="{E9C3EF14-FD1A-4B91-B8DC-93F3E75053C2}" dt="2022-06-03T13:42:12.891" v="261"/>
          <ac:picMkLst>
            <pc:docMk/>
            <pc:sldMk cId="3640803696" sldId="2415"/>
            <ac:picMk id="27" creationId="{CE0F78CE-1D45-45C8-B655-643405B35C64}"/>
          </ac:picMkLst>
        </pc:picChg>
        <pc:picChg chg="mod">
          <ac:chgData name="Tibolt, Mike" userId="3728bb2d-3468-4782-95ef-e0da7ec183e7" providerId="ADAL" clId="{E9C3EF14-FD1A-4B91-B8DC-93F3E75053C2}" dt="2022-06-03T13:42:44.348" v="267" actId="14100"/>
          <ac:picMkLst>
            <pc:docMk/>
            <pc:sldMk cId="3640803696" sldId="2415"/>
            <ac:picMk id="31" creationId="{D644F4AD-34FB-404D-9A5C-74B9828F5527}"/>
          </ac:picMkLst>
        </pc:picChg>
      </pc:sldChg>
      <pc:sldChg chg="add del">
        <pc:chgData name="Tibolt, Mike" userId="3728bb2d-3468-4782-95ef-e0da7ec183e7" providerId="ADAL" clId="{E9C3EF14-FD1A-4B91-B8DC-93F3E75053C2}" dt="2022-06-03T13:44:34.321" v="293" actId="2696"/>
        <pc:sldMkLst>
          <pc:docMk/>
          <pc:sldMk cId="1085631113" sldId="2416"/>
        </pc:sldMkLst>
      </pc:sldChg>
      <pc:sldChg chg="del">
        <pc:chgData name="Tibolt, Mike" userId="3728bb2d-3468-4782-95ef-e0da7ec183e7" providerId="ADAL" clId="{E9C3EF14-FD1A-4B91-B8DC-93F3E75053C2}" dt="2022-06-03T13:45:24.854" v="294" actId="2696"/>
        <pc:sldMkLst>
          <pc:docMk/>
          <pc:sldMk cId="9709961" sldId="2420"/>
        </pc:sldMkLst>
      </pc:sldChg>
      <pc:sldChg chg="del">
        <pc:chgData name="Tibolt, Mike" userId="3728bb2d-3468-4782-95ef-e0da7ec183e7" providerId="ADAL" clId="{E9C3EF14-FD1A-4B91-B8DC-93F3E75053C2}" dt="2022-06-03T13:45:37.693" v="295" actId="2696"/>
        <pc:sldMkLst>
          <pc:docMk/>
          <pc:sldMk cId="655163866" sldId="2421"/>
        </pc:sldMkLst>
      </pc:sldChg>
      <pc:sldChg chg="del">
        <pc:chgData name="Tibolt, Mike" userId="3728bb2d-3468-4782-95ef-e0da7ec183e7" providerId="ADAL" clId="{E9C3EF14-FD1A-4B91-B8DC-93F3E75053C2}" dt="2022-06-03T13:45:49.493" v="296" actId="2696"/>
        <pc:sldMkLst>
          <pc:docMk/>
          <pc:sldMk cId="2473749309" sldId="2424"/>
        </pc:sldMkLst>
      </pc:sldChg>
      <pc:sldChg chg="del">
        <pc:chgData name="Tibolt, Mike" userId="3728bb2d-3468-4782-95ef-e0da7ec183e7" providerId="ADAL" clId="{E9C3EF14-FD1A-4B91-B8DC-93F3E75053C2}" dt="2022-06-03T13:45:49.493" v="296" actId="2696"/>
        <pc:sldMkLst>
          <pc:docMk/>
          <pc:sldMk cId="1948130960" sldId="2425"/>
        </pc:sldMkLst>
      </pc:sldChg>
      <pc:sldChg chg="del">
        <pc:chgData name="Tibolt, Mike" userId="3728bb2d-3468-4782-95ef-e0da7ec183e7" providerId="ADAL" clId="{E9C3EF14-FD1A-4B91-B8DC-93F3E75053C2}" dt="2022-06-03T13:45:58.128" v="297" actId="2696"/>
        <pc:sldMkLst>
          <pc:docMk/>
          <pc:sldMk cId="1926971917" sldId="2439"/>
        </pc:sldMkLst>
      </pc:sldChg>
      <pc:sldChg chg="del">
        <pc:chgData name="Tibolt, Mike" userId="3728bb2d-3468-4782-95ef-e0da7ec183e7" providerId="ADAL" clId="{E9C3EF14-FD1A-4B91-B8DC-93F3E75053C2}" dt="2022-06-03T13:45:58.128" v="297" actId="2696"/>
        <pc:sldMkLst>
          <pc:docMk/>
          <pc:sldMk cId="3155454012" sldId="2440"/>
        </pc:sldMkLst>
      </pc:sldChg>
      <pc:sldChg chg="del">
        <pc:chgData name="Tibolt, Mike" userId="3728bb2d-3468-4782-95ef-e0da7ec183e7" providerId="ADAL" clId="{E9C3EF14-FD1A-4B91-B8DC-93F3E75053C2}" dt="2022-06-03T13:45:58.128" v="297" actId="2696"/>
        <pc:sldMkLst>
          <pc:docMk/>
          <pc:sldMk cId="4040715137" sldId="2441"/>
        </pc:sldMkLst>
      </pc:sldChg>
      <pc:sldChg chg="del">
        <pc:chgData name="Tibolt, Mike" userId="3728bb2d-3468-4782-95ef-e0da7ec183e7" providerId="ADAL" clId="{E9C3EF14-FD1A-4B91-B8DC-93F3E75053C2}" dt="2022-06-03T13:45:58.128" v="297" actId="2696"/>
        <pc:sldMkLst>
          <pc:docMk/>
          <pc:sldMk cId="2389188448" sldId="2442"/>
        </pc:sldMkLst>
      </pc:sldChg>
      <pc:sldChg chg="del">
        <pc:chgData name="Tibolt, Mike" userId="3728bb2d-3468-4782-95ef-e0da7ec183e7" providerId="ADAL" clId="{E9C3EF14-FD1A-4B91-B8DC-93F3E75053C2}" dt="2022-06-03T13:45:58.128" v="297" actId="2696"/>
        <pc:sldMkLst>
          <pc:docMk/>
          <pc:sldMk cId="3635947833" sldId="2443"/>
        </pc:sldMkLst>
      </pc:sldChg>
      <pc:sldChg chg="ord">
        <pc:chgData name="Tibolt, Mike" userId="3728bb2d-3468-4782-95ef-e0da7ec183e7" providerId="ADAL" clId="{E9C3EF14-FD1A-4B91-B8DC-93F3E75053C2}" dt="2022-06-03T11:34:58.531" v="205"/>
        <pc:sldMkLst>
          <pc:docMk/>
          <pc:sldMk cId="387909669" sldId="2715"/>
        </pc:sldMkLst>
      </pc:sldChg>
      <pc:sldChg chg="del">
        <pc:chgData name="Tibolt, Mike" userId="3728bb2d-3468-4782-95ef-e0da7ec183e7" providerId="ADAL" clId="{E9C3EF14-FD1A-4B91-B8DC-93F3E75053C2}" dt="2022-06-03T13:46:35.879" v="298" actId="2696"/>
        <pc:sldMkLst>
          <pc:docMk/>
          <pc:sldMk cId="734531161" sldId="20894"/>
        </pc:sldMkLst>
      </pc:sldChg>
      <pc:sldChg chg="del">
        <pc:chgData name="Tibolt, Mike" userId="3728bb2d-3468-4782-95ef-e0da7ec183e7" providerId="ADAL" clId="{E9C3EF14-FD1A-4B91-B8DC-93F3E75053C2}" dt="2022-06-03T13:46:35.879" v="298" actId="2696"/>
        <pc:sldMkLst>
          <pc:docMk/>
          <pc:sldMk cId="4265267421" sldId="20899"/>
        </pc:sldMkLst>
      </pc:sldChg>
      <pc:sldChg chg="del">
        <pc:chgData name="Tibolt, Mike" userId="3728bb2d-3468-4782-95ef-e0da7ec183e7" providerId="ADAL" clId="{E9C3EF14-FD1A-4B91-B8DC-93F3E75053C2}" dt="2022-06-03T13:46:35.879" v="298" actId="2696"/>
        <pc:sldMkLst>
          <pc:docMk/>
          <pc:sldMk cId="0" sldId="1448944000"/>
        </pc:sldMkLst>
      </pc:sldChg>
      <pc:sldChg chg="del">
        <pc:chgData name="Tibolt, Mike" userId="3728bb2d-3468-4782-95ef-e0da7ec183e7" providerId="ADAL" clId="{E9C3EF14-FD1A-4B91-B8DC-93F3E75053C2}" dt="2022-06-03T13:38:58.242" v="246" actId="2696"/>
        <pc:sldMkLst>
          <pc:docMk/>
          <pc:sldMk cId="1413217525" sldId="1448944004"/>
        </pc:sldMkLst>
      </pc:sldChg>
      <pc:sldChg chg="ord">
        <pc:chgData name="Tibolt, Mike" userId="3728bb2d-3468-4782-95ef-e0da7ec183e7" providerId="ADAL" clId="{E9C3EF14-FD1A-4B91-B8DC-93F3E75053C2}" dt="2022-06-03T11:37:45.847" v="213"/>
        <pc:sldMkLst>
          <pc:docMk/>
          <pc:sldMk cId="3606250974" sldId="1448944006"/>
        </pc:sldMkLst>
      </pc:sldChg>
      <pc:sldChg chg="ord">
        <pc:chgData name="Tibolt, Mike" userId="3728bb2d-3468-4782-95ef-e0da7ec183e7" providerId="ADAL" clId="{E9C3EF14-FD1A-4B91-B8DC-93F3E75053C2}" dt="2022-06-03T11:48:08.870" v="232"/>
        <pc:sldMkLst>
          <pc:docMk/>
          <pc:sldMk cId="3406764403" sldId="1448944007"/>
        </pc:sldMkLst>
      </pc:sldChg>
      <pc:sldChg chg="del">
        <pc:chgData name="Tibolt, Mike" userId="3728bb2d-3468-4782-95ef-e0da7ec183e7" providerId="ADAL" clId="{E9C3EF14-FD1A-4B91-B8DC-93F3E75053C2}" dt="2022-06-03T13:47:04.464" v="300" actId="2696"/>
        <pc:sldMkLst>
          <pc:docMk/>
          <pc:sldMk cId="3603161752" sldId="1448944009"/>
        </pc:sldMkLst>
      </pc:sldChg>
      <pc:sldChg chg="del">
        <pc:chgData name="Tibolt, Mike" userId="3728bb2d-3468-4782-95ef-e0da7ec183e7" providerId="ADAL" clId="{E9C3EF14-FD1A-4B91-B8DC-93F3E75053C2}" dt="2022-06-03T11:35:58.641" v="209" actId="2696"/>
        <pc:sldMkLst>
          <pc:docMk/>
          <pc:sldMk cId="737146985" sldId="1448944014"/>
        </pc:sldMkLst>
      </pc:sldChg>
      <pc:sldChg chg="add del">
        <pc:chgData name="Tibolt, Mike" userId="3728bb2d-3468-4782-95ef-e0da7ec183e7" providerId="ADAL" clId="{E9C3EF14-FD1A-4B91-B8DC-93F3E75053C2}" dt="2022-06-03T13:38:52.648" v="245" actId="2696"/>
        <pc:sldMkLst>
          <pc:docMk/>
          <pc:sldMk cId="3920604146" sldId="1448944015"/>
        </pc:sldMkLst>
      </pc:sldChg>
      <pc:sldChg chg="del">
        <pc:chgData name="Tibolt, Mike" userId="3728bb2d-3468-4782-95ef-e0da7ec183e7" providerId="ADAL" clId="{E9C3EF14-FD1A-4B91-B8DC-93F3E75053C2}" dt="2022-06-03T13:46:54.827" v="299" actId="2696"/>
        <pc:sldMkLst>
          <pc:docMk/>
          <pc:sldMk cId="355411958" sldId="1448944018"/>
        </pc:sldMkLst>
      </pc:sldChg>
      <pc:sldChg chg="del">
        <pc:chgData name="Tibolt, Mike" userId="3728bb2d-3468-4782-95ef-e0da7ec183e7" providerId="ADAL" clId="{E9C3EF14-FD1A-4B91-B8DC-93F3E75053C2}" dt="2022-06-03T13:39:06.191" v="247" actId="2696"/>
        <pc:sldMkLst>
          <pc:docMk/>
          <pc:sldMk cId="946076654" sldId="1448944022"/>
        </pc:sldMkLst>
      </pc:sldChg>
      <pc:sldChg chg="del">
        <pc:chgData name="Tibolt, Mike" userId="3728bb2d-3468-4782-95ef-e0da7ec183e7" providerId="ADAL" clId="{E9C3EF14-FD1A-4B91-B8DC-93F3E75053C2}" dt="2022-06-03T13:48:25.838" v="302" actId="2696"/>
        <pc:sldMkLst>
          <pc:docMk/>
          <pc:sldMk cId="1972814775" sldId="1448944026"/>
        </pc:sldMkLst>
      </pc:sldChg>
      <pc:sldChg chg="del">
        <pc:chgData name="Tibolt, Mike" userId="3728bb2d-3468-4782-95ef-e0da7ec183e7" providerId="ADAL" clId="{E9C3EF14-FD1A-4B91-B8DC-93F3E75053C2}" dt="2022-06-03T13:46:35.879" v="298" actId="2696"/>
        <pc:sldMkLst>
          <pc:docMk/>
          <pc:sldMk cId="1751546806" sldId="1448944028"/>
        </pc:sldMkLst>
      </pc:sldChg>
      <pc:sldChg chg="addSp delSp modSp mod">
        <pc:chgData name="Tibolt, Mike" userId="3728bb2d-3468-4782-95ef-e0da7ec183e7" providerId="ADAL" clId="{E9C3EF14-FD1A-4B91-B8DC-93F3E75053C2}" dt="2022-06-03T14:53:08.533" v="312" actId="14100"/>
        <pc:sldMkLst>
          <pc:docMk/>
          <pc:sldMk cId="3214272767" sldId="1448944032"/>
        </pc:sldMkLst>
        <pc:spChg chg="del">
          <ac:chgData name="Tibolt, Mike" userId="3728bb2d-3468-4782-95ef-e0da7ec183e7" providerId="ADAL" clId="{E9C3EF14-FD1A-4B91-B8DC-93F3E75053C2}" dt="2022-06-03T14:51:13.932" v="306" actId="478"/>
          <ac:spMkLst>
            <pc:docMk/>
            <pc:sldMk cId="3214272767" sldId="1448944032"/>
            <ac:spMk id="13" creationId="{EBE3E900-608F-4AA1-9058-E0D0C00E734F}"/>
          </ac:spMkLst>
        </pc:spChg>
        <pc:spChg chg="mod">
          <ac:chgData name="Tibolt, Mike" userId="3728bb2d-3468-4782-95ef-e0da7ec183e7" providerId="ADAL" clId="{E9C3EF14-FD1A-4B91-B8DC-93F3E75053C2}" dt="2022-06-03T14:51:29.431" v="308"/>
          <ac:spMkLst>
            <pc:docMk/>
            <pc:sldMk cId="3214272767" sldId="1448944032"/>
            <ac:spMk id="16" creationId="{D33DBEF2-CEB3-4D41-A3AC-40A656E92AF2}"/>
          </ac:spMkLst>
        </pc:spChg>
        <pc:grpChg chg="add mod">
          <ac:chgData name="Tibolt, Mike" userId="3728bb2d-3468-4782-95ef-e0da7ec183e7" providerId="ADAL" clId="{E9C3EF14-FD1A-4B91-B8DC-93F3E75053C2}" dt="2022-06-03T14:51:29.431" v="308"/>
          <ac:grpSpMkLst>
            <pc:docMk/>
            <pc:sldMk cId="3214272767" sldId="1448944032"/>
            <ac:grpSpMk id="11" creationId="{8CDCDC39-CA59-4E4C-A5CD-5904F0AFDF71}"/>
          </ac:grpSpMkLst>
        </pc:grpChg>
        <pc:picChg chg="mod">
          <ac:chgData name="Tibolt, Mike" userId="3728bb2d-3468-4782-95ef-e0da7ec183e7" providerId="ADAL" clId="{E9C3EF14-FD1A-4B91-B8DC-93F3E75053C2}" dt="2022-06-03T14:53:08.533" v="312" actId="14100"/>
          <ac:picMkLst>
            <pc:docMk/>
            <pc:sldMk cId="3214272767" sldId="1448944032"/>
            <ac:picMk id="12" creationId="{7F23B5C0-3C02-423C-9099-12797E920705}"/>
          </ac:picMkLst>
        </pc:picChg>
        <pc:picChg chg="del">
          <ac:chgData name="Tibolt, Mike" userId="3728bb2d-3468-4782-95ef-e0da7ec183e7" providerId="ADAL" clId="{E9C3EF14-FD1A-4B91-B8DC-93F3E75053C2}" dt="2022-06-03T14:51:15.613" v="307" actId="478"/>
          <ac:picMkLst>
            <pc:docMk/>
            <pc:sldMk cId="3214272767" sldId="1448944032"/>
            <ac:picMk id="14" creationId="{9581A912-1331-4F74-927D-1B2A295F4E34}"/>
          </ac:picMkLst>
        </pc:picChg>
        <pc:picChg chg="mod">
          <ac:chgData name="Tibolt, Mike" userId="3728bb2d-3468-4782-95ef-e0da7ec183e7" providerId="ADAL" clId="{E9C3EF14-FD1A-4B91-B8DC-93F3E75053C2}" dt="2022-06-03T14:51:29.431" v="308"/>
          <ac:picMkLst>
            <pc:docMk/>
            <pc:sldMk cId="3214272767" sldId="1448944032"/>
            <ac:picMk id="17" creationId="{0B343659-DB56-4A83-9FAA-E843489C6823}"/>
          </ac:picMkLst>
        </pc:picChg>
      </pc:sldChg>
      <pc:sldChg chg="ord">
        <pc:chgData name="Tibolt, Mike" userId="3728bb2d-3468-4782-95ef-e0da7ec183e7" providerId="ADAL" clId="{E9C3EF14-FD1A-4B91-B8DC-93F3E75053C2}" dt="2022-06-03T13:39:28.422" v="249"/>
        <pc:sldMkLst>
          <pc:docMk/>
          <pc:sldMk cId="3369196727" sldId="1448944034"/>
        </pc:sldMkLst>
      </pc:sldChg>
      <pc:sldChg chg="ord">
        <pc:chgData name="Tibolt, Mike" userId="3728bb2d-3468-4782-95ef-e0da7ec183e7" providerId="ADAL" clId="{E9C3EF14-FD1A-4B91-B8DC-93F3E75053C2}" dt="2022-06-03T11:47:09.207" v="230"/>
        <pc:sldMkLst>
          <pc:docMk/>
          <pc:sldMk cId="2624693675" sldId="1448944035"/>
        </pc:sldMkLst>
      </pc:sldChg>
      <pc:sldChg chg="del">
        <pc:chgData name="Tibolt, Mike" userId="3728bb2d-3468-4782-95ef-e0da7ec183e7" providerId="ADAL" clId="{E9C3EF14-FD1A-4B91-B8DC-93F3E75053C2}" dt="2022-06-03T13:46:35.879" v="298" actId="2696"/>
        <pc:sldMkLst>
          <pc:docMk/>
          <pc:sldMk cId="3172126553" sldId="1448944036"/>
        </pc:sldMkLst>
      </pc:sldChg>
      <pc:sldChg chg="del mod modShow">
        <pc:chgData name="Tibolt, Mike" userId="3728bb2d-3468-4782-95ef-e0da7ec183e7" providerId="ADAL" clId="{E9C3EF14-FD1A-4B91-B8DC-93F3E75053C2}" dt="2022-06-03T13:38:52.648" v="245" actId="2696"/>
        <pc:sldMkLst>
          <pc:docMk/>
          <pc:sldMk cId="4218463230" sldId="1448944037"/>
        </pc:sldMkLst>
      </pc:sldChg>
      <pc:sldMasterChg chg="addSp delSp modSp mod">
        <pc:chgData name="Tibolt, Mike" userId="3728bb2d-3468-4782-95ef-e0da7ec183e7" providerId="ADAL" clId="{E9C3EF14-FD1A-4B91-B8DC-93F3E75053C2}" dt="2022-06-03T11:30:33.567" v="180" actId="20577"/>
        <pc:sldMasterMkLst>
          <pc:docMk/>
          <pc:sldMasterMk cId="2405782829" sldId="2147484194"/>
        </pc:sldMasterMkLst>
        <pc:spChg chg="add del mod">
          <ac:chgData name="Tibolt, Mike" userId="3728bb2d-3468-4782-95ef-e0da7ec183e7" providerId="ADAL" clId="{E9C3EF14-FD1A-4B91-B8DC-93F3E75053C2}" dt="2022-06-03T11:30:33.567" v="180" actId="20577"/>
          <ac:spMkLst>
            <pc:docMk/>
            <pc:sldMasterMk cId="2405782829" sldId="2147484194"/>
            <ac:spMk id="18" creationId="{E8337E94-E322-4D8A-B86F-ED53D438115B}"/>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17279296493166"/>
          <c:y val="0.18121722169310991"/>
          <c:w val="0.79641975809575083"/>
          <c:h val="0.66659915892376276"/>
        </c:manualLayout>
      </c:layout>
      <c:lineChart>
        <c:grouping val="standard"/>
        <c:varyColors val="0"/>
        <c:ser>
          <c:idx val="1"/>
          <c:order val="0"/>
          <c:tx>
            <c:v>painted steel</c:v>
          </c:tx>
          <c:spPr>
            <a:ln w="25400">
              <a:solidFill>
                <a:schemeClr val="bg1">
                  <a:lumMod val="50000"/>
                </a:schemeClr>
              </a:solidFill>
              <a:prstDash val="sysDash"/>
            </a:ln>
          </c:spPr>
          <c:marker>
            <c:symbol val="none"/>
          </c:marker>
          <c:cat>
            <c:numRef>
              <c:f>'Ergebnisse Mittel'!$A$5:$A$105</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'Ergebnisse Mittel'!$B$5:$B$105</c:f>
              <c:numCache>
                <c:formatCode>#,##0\ "€"</c:formatCode>
                <c:ptCount val="101"/>
                <c:pt idx="0">
                  <c:v>20235452.095600002</c:v>
                </c:pt>
                <c:pt idx="1">
                  <c:v>20235452.095600002</c:v>
                </c:pt>
                <c:pt idx="2">
                  <c:v>20235452.095600002</c:v>
                </c:pt>
                <c:pt idx="3">
                  <c:v>20336484.276220411</c:v>
                </c:pt>
                <c:pt idx="4">
                  <c:v>20336484.276220411</c:v>
                </c:pt>
                <c:pt idx="5">
                  <c:v>20336484.276220411</c:v>
                </c:pt>
                <c:pt idx="6">
                  <c:v>20522785.428624861</c:v>
                </c:pt>
                <c:pt idx="7">
                  <c:v>20522785.428624861</c:v>
                </c:pt>
                <c:pt idx="8">
                  <c:v>20522785.428624861</c:v>
                </c:pt>
                <c:pt idx="9">
                  <c:v>20617962.312985659</c:v>
                </c:pt>
                <c:pt idx="10">
                  <c:v>20617962.312985659</c:v>
                </c:pt>
                <c:pt idx="11">
                  <c:v>20617962.312985659</c:v>
                </c:pt>
                <c:pt idx="12">
                  <c:v>20793466.425930642</c:v>
                </c:pt>
                <c:pt idx="13">
                  <c:v>20793466.425930642</c:v>
                </c:pt>
                <c:pt idx="14">
                  <c:v>20793466.425930642</c:v>
                </c:pt>
                <c:pt idx="15">
                  <c:v>20883127.356349073</c:v>
                </c:pt>
                <c:pt idx="16">
                  <c:v>20883127.356349073</c:v>
                </c:pt>
                <c:pt idx="17">
                  <c:v>21311346.462151188</c:v>
                </c:pt>
                <c:pt idx="18">
                  <c:v>21476679.275518525</c:v>
                </c:pt>
                <c:pt idx="19">
                  <c:v>21476679.275518525</c:v>
                </c:pt>
                <c:pt idx="20">
                  <c:v>21476679.275518525</c:v>
                </c:pt>
                <c:pt idx="21">
                  <c:v>21561143.927807666</c:v>
                </c:pt>
                <c:pt idx="22">
                  <c:v>21561143.927807666</c:v>
                </c:pt>
                <c:pt idx="23">
                  <c:v>21561143.927807666</c:v>
                </c:pt>
                <c:pt idx="24">
                  <c:v>21716894.916871537</c:v>
                </c:pt>
                <c:pt idx="25">
                  <c:v>21716894.916871537</c:v>
                </c:pt>
                <c:pt idx="26">
                  <c:v>21716894.916871537</c:v>
                </c:pt>
                <c:pt idx="27">
                  <c:v>21796464.440107927</c:v>
                </c:pt>
                <c:pt idx="28">
                  <c:v>21796464.440107927</c:v>
                </c:pt>
                <c:pt idx="29">
                  <c:v>21796464.440107927</c:v>
                </c:pt>
                <c:pt idx="30">
                  <c:v>21943188.917241678</c:v>
                </c:pt>
                <c:pt idx="31">
                  <c:v>21943188.917241678</c:v>
                </c:pt>
                <c:pt idx="32">
                  <c:v>21943188.917241678</c:v>
                </c:pt>
                <c:pt idx="33">
                  <c:v>26398679.563972943</c:v>
                </c:pt>
                <c:pt idx="34">
                  <c:v>26398679.563972943</c:v>
                </c:pt>
                <c:pt idx="35">
                  <c:v>26398679.563972943</c:v>
                </c:pt>
                <c:pt idx="36">
                  <c:v>26536900.658551957</c:v>
                </c:pt>
                <c:pt idx="37">
                  <c:v>26536900.658551957</c:v>
                </c:pt>
                <c:pt idx="38">
                  <c:v>26536900.658551957</c:v>
                </c:pt>
                <c:pt idx="39">
                  <c:v>26607514.570302811</c:v>
                </c:pt>
                <c:pt idx="40">
                  <c:v>26607514.570302811</c:v>
                </c:pt>
                <c:pt idx="41">
                  <c:v>26607514.570302811</c:v>
                </c:pt>
                <c:pt idx="42">
                  <c:v>26737725.093862593</c:v>
                </c:pt>
                <c:pt idx="43">
                  <c:v>26737725.093862593</c:v>
                </c:pt>
                <c:pt idx="44">
                  <c:v>26737725.093862593</c:v>
                </c:pt>
                <c:pt idx="45">
                  <c:v>26804246.592970144</c:v>
                </c:pt>
                <c:pt idx="46">
                  <c:v>26804246.592970144</c:v>
                </c:pt>
                <c:pt idx="47">
                  <c:v>26804246.592970144</c:v>
                </c:pt>
                <c:pt idx="48">
                  <c:v>26926910.796269592</c:v>
                </c:pt>
                <c:pt idx="49">
                  <c:v>26926910.796269592</c:v>
                </c:pt>
                <c:pt idx="50">
                  <c:v>27235272.690928433</c:v>
                </c:pt>
                <c:pt idx="51">
                  <c:v>27297938.952204667</c:v>
                </c:pt>
                <c:pt idx="52">
                  <c:v>27297938.952204667</c:v>
                </c:pt>
                <c:pt idx="53">
                  <c:v>27297938.952204667</c:v>
                </c:pt>
                <c:pt idx="54">
                  <c:v>27413494.180459164</c:v>
                </c:pt>
                <c:pt idx="55">
                  <c:v>27413494.180459164</c:v>
                </c:pt>
                <c:pt idx="56">
                  <c:v>27413494.180459164</c:v>
                </c:pt>
                <c:pt idx="57">
                  <c:v>27472528.633305635</c:v>
                </c:pt>
                <c:pt idx="58">
                  <c:v>27472528.633305635</c:v>
                </c:pt>
                <c:pt idx="59">
                  <c:v>27472528.633305635</c:v>
                </c:pt>
                <c:pt idx="60">
                  <c:v>27581386.885491498</c:v>
                </c:pt>
                <c:pt idx="61">
                  <c:v>27581386.885491498</c:v>
                </c:pt>
                <c:pt idx="62">
                  <c:v>27581386.885491498</c:v>
                </c:pt>
                <c:pt idx="63">
                  <c:v>27637000.010511357</c:v>
                </c:pt>
                <c:pt idx="64">
                  <c:v>27637000.010511357</c:v>
                </c:pt>
                <c:pt idx="65">
                  <c:v>27637000.010511357</c:v>
                </c:pt>
                <c:pt idx="66">
                  <c:v>27739549.408301149</c:v>
                </c:pt>
                <c:pt idx="67">
                  <c:v>31316497.002796825</c:v>
                </c:pt>
                <c:pt idx="68">
                  <c:v>31316497.002796825</c:v>
                </c:pt>
                <c:pt idx="69">
                  <c:v>31368887.082239378</c:v>
                </c:pt>
                <c:pt idx="70">
                  <c:v>31368887.082239378</c:v>
                </c:pt>
                <c:pt idx="71">
                  <c:v>31368887.082239378</c:v>
                </c:pt>
                <c:pt idx="72">
                  <c:v>31465493.25380544</c:v>
                </c:pt>
                <c:pt idx="73">
                  <c:v>31465493.25380544</c:v>
                </c:pt>
                <c:pt idx="74">
                  <c:v>31465493.25380544</c:v>
                </c:pt>
                <c:pt idx="75">
                  <c:v>31514847.078518886</c:v>
                </c:pt>
                <c:pt idx="76">
                  <c:v>31514847.078518886</c:v>
                </c:pt>
                <c:pt idx="77">
                  <c:v>31514847.078518886</c:v>
                </c:pt>
                <c:pt idx="78">
                  <c:v>31514847.078518886</c:v>
                </c:pt>
                <c:pt idx="79">
                  <c:v>31604953.398934688</c:v>
                </c:pt>
                <c:pt idx="80">
                  <c:v>31604953.398934688</c:v>
                </c:pt>
                <c:pt idx="81">
                  <c:v>31604953.398934688</c:v>
                </c:pt>
                <c:pt idx="82">
                  <c:v>31650986.602313772</c:v>
                </c:pt>
                <c:pt idx="83">
                  <c:v>31873038.95072424</c:v>
                </c:pt>
                <c:pt idx="84">
                  <c:v>31958772.022836376</c:v>
                </c:pt>
                <c:pt idx="85">
                  <c:v>31958772.022836376</c:v>
                </c:pt>
                <c:pt idx="86">
                  <c:v>31958772.022836376</c:v>
                </c:pt>
                <c:pt idx="87">
                  <c:v>32002571.036342196</c:v>
                </c:pt>
                <c:pt idx="88">
                  <c:v>32002571.036342196</c:v>
                </c:pt>
                <c:pt idx="89">
                  <c:v>32002571.036342196</c:v>
                </c:pt>
                <c:pt idx="90">
                  <c:v>32083335.468429137</c:v>
                </c:pt>
                <c:pt idx="91">
                  <c:v>32083335.468429137</c:v>
                </c:pt>
                <c:pt idx="92">
                  <c:v>32083335.468429137</c:v>
                </c:pt>
                <c:pt idx="93">
                  <c:v>32124596.120411132</c:v>
                </c:pt>
                <c:pt idx="94">
                  <c:v>32124596.120411132</c:v>
                </c:pt>
                <c:pt idx="95">
                  <c:v>32124596.120411132</c:v>
                </c:pt>
                <c:pt idx="96">
                  <c:v>32200679.868836645</c:v>
                </c:pt>
                <c:pt idx="97">
                  <c:v>32200679.868836645</c:v>
                </c:pt>
                <c:pt idx="98">
                  <c:v>32200679.868836645</c:v>
                </c:pt>
                <c:pt idx="99">
                  <c:v>32239549.269439764</c:v>
                </c:pt>
                <c:pt idx="100">
                  <c:v>32490396.786640275</c:v>
                </c:pt>
              </c:numCache>
            </c:numRef>
          </c:val>
          <c:smooth val="0"/>
          <c:extLst>
            <c:ext xmlns:c16="http://schemas.microsoft.com/office/drawing/2014/chart" uri="{C3380CC4-5D6E-409C-BE32-E72D297353CC}">
              <c16:uniqueId val="{00000000-AB74-4264-A60B-970A1652F220}"/>
            </c:ext>
          </c:extLst>
        </c:ser>
        <c:ser>
          <c:idx val="2"/>
          <c:order val="1"/>
          <c:tx>
            <c:v>weathering steel</c:v>
          </c:tx>
          <c:spPr>
            <a:ln w="25400">
              <a:solidFill>
                <a:srgbClr val="993300"/>
              </a:solidFill>
            </a:ln>
          </c:spPr>
          <c:marker>
            <c:symbol val="none"/>
          </c:marker>
          <c:cat>
            <c:numRef>
              <c:f>'Ergebnisse Mittel'!$A$5:$A$105</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'Ergebnisse Mittel'!$G$5:$G$105</c:f>
              <c:numCache>
                <c:formatCode>#,##0\ "€"</c:formatCode>
                <c:ptCount val="101"/>
                <c:pt idx="0">
                  <c:v>20437562.095600002</c:v>
                </c:pt>
                <c:pt idx="1">
                  <c:v>20437562.095600002</c:v>
                </c:pt>
                <c:pt idx="2">
                  <c:v>20437562.095600002</c:v>
                </c:pt>
                <c:pt idx="3">
                  <c:v>20538594.276220411</c:v>
                </c:pt>
                <c:pt idx="4">
                  <c:v>20538594.276220411</c:v>
                </c:pt>
                <c:pt idx="5">
                  <c:v>20538594.276220411</c:v>
                </c:pt>
                <c:pt idx="6">
                  <c:v>20724895.428624861</c:v>
                </c:pt>
                <c:pt idx="7">
                  <c:v>20724895.428624861</c:v>
                </c:pt>
                <c:pt idx="8">
                  <c:v>20724895.428624861</c:v>
                </c:pt>
                <c:pt idx="9">
                  <c:v>20820072.312985659</c:v>
                </c:pt>
                <c:pt idx="10">
                  <c:v>20820072.312985659</c:v>
                </c:pt>
                <c:pt idx="11">
                  <c:v>20820072.312985659</c:v>
                </c:pt>
                <c:pt idx="12">
                  <c:v>20995576.425930642</c:v>
                </c:pt>
                <c:pt idx="13">
                  <c:v>20995576.425930642</c:v>
                </c:pt>
                <c:pt idx="14">
                  <c:v>20995576.425930642</c:v>
                </c:pt>
                <c:pt idx="15">
                  <c:v>21085237.356349073</c:v>
                </c:pt>
                <c:pt idx="16">
                  <c:v>21085237.356349073</c:v>
                </c:pt>
                <c:pt idx="17">
                  <c:v>21513456.462151188</c:v>
                </c:pt>
                <c:pt idx="18">
                  <c:v>21678789.275518525</c:v>
                </c:pt>
                <c:pt idx="19">
                  <c:v>21678789.275518525</c:v>
                </c:pt>
                <c:pt idx="20">
                  <c:v>21678789.275518525</c:v>
                </c:pt>
                <c:pt idx="21">
                  <c:v>21763253.927807666</c:v>
                </c:pt>
                <c:pt idx="22">
                  <c:v>21763253.927807666</c:v>
                </c:pt>
                <c:pt idx="23">
                  <c:v>21763253.927807666</c:v>
                </c:pt>
                <c:pt idx="24">
                  <c:v>21919004.916871537</c:v>
                </c:pt>
                <c:pt idx="25">
                  <c:v>21919004.916871537</c:v>
                </c:pt>
                <c:pt idx="26">
                  <c:v>21919004.916871537</c:v>
                </c:pt>
                <c:pt idx="27">
                  <c:v>21998574.440107927</c:v>
                </c:pt>
                <c:pt idx="28">
                  <c:v>21998574.440107927</c:v>
                </c:pt>
                <c:pt idx="29">
                  <c:v>21998574.440107927</c:v>
                </c:pt>
                <c:pt idx="30">
                  <c:v>22145298.917241678</c:v>
                </c:pt>
                <c:pt idx="31">
                  <c:v>22145298.917241678</c:v>
                </c:pt>
                <c:pt idx="32">
                  <c:v>22145298.917241678</c:v>
                </c:pt>
                <c:pt idx="33">
                  <c:v>25283432.999435231</c:v>
                </c:pt>
                <c:pt idx="34">
                  <c:v>25283432.999435231</c:v>
                </c:pt>
                <c:pt idx="35">
                  <c:v>25283432.999435231</c:v>
                </c:pt>
                <c:pt idx="36">
                  <c:v>25421654.094014246</c:v>
                </c:pt>
                <c:pt idx="37">
                  <c:v>25421654.094014246</c:v>
                </c:pt>
                <c:pt idx="38">
                  <c:v>25421654.094014246</c:v>
                </c:pt>
                <c:pt idx="39">
                  <c:v>25492268.005765099</c:v>
                </c:pt>
                <c:pt idx="40">
                  <c:v>25492268.005765099</c:v>
                </c:pt>
                <c:pt idx="41">
                  <c:v>25492268.005765099</c:v>
                </c:pt>
                <c:pt idx="42">
                  <c:v>25622478.529324882</c:v>
                </c:pt>
                <c:pt idx="43">
                  <c:v>25622478.529324882</c:v>
                </c:pt>
                <c:pt idx="44">
                  <c:v>25622478.529324882</c:v>
                </c:pt>
                <c:pt idx="45">
                  <c:v>25689000.028432433</c:v>
                </c:pt>
                <c:pt idx="46">
                  <c:v>25689000.028432433</c:v>
                </c:pt>
                <c:pt idx="47">
                  <c:v>25689000.028432433</c:v>
                </c:pt>
                <c:pt idx="48">
                  <c:v>25811664.23173188</c:v>
                </c:pt>
                <c:pt idx="49">
                  <c:v>25811664.23173188</c:v>
                </c:pt>
                <c:pt idx="50">
                  <c:v>26120026.126390722</c:v>
                </c:pt>
                <c:pt idx="51">
                  <c:v>26182692.387666956</c:v>
                </c:pt>
                <c:pt idx="52">
                  <c:v>26182692.387666956</c:v>
                </c:pt>
                <c:pt idx="53">
                  <c:v>26182692.387666956</c:v>
                </c:pt>
                <c:pt idx="54">
                  <c:v>26298247.615921453</c:v>
                </c:pt>
                <c:pt idx="55">
                  <c:v>26298247.615921453</c:v>
                </c:pt>
                <c:pt idx="56">
                  <c:v>26298247.615921453</c:v>
                </c:pt>
                <c:pt idx="57">
                  <c:v>26357282.068767924</c:v>
                </c:pt>
                <c:pt idx="58">
                  <c:v>26357282.068767924</c:v>
                </c:pt>
                <c:pt idx="59">
                  <c:v>26357282.068767924</c:v>
                </c:pt>
                <c:pt idx="60">
                  <c:v>26466140.320953786</c:v>
                </c:pt>
                <c:pt idx="61">
                  <c:v>26466140.320953786</c:v>
                </c:pt>
                <c:pt idx="62">
                  <c:v>26466140.320953786</c:v>
                </c:pt>
                <c:pt idx="63">
                  <c:v>26521753.445973646</c:v>
                </c:pt>
                <c:pt idx="64">
                  <c:v>26521753.445973646</c:v>
                </c:pt>
                <c:pt idx="65">
                  <c:v>26521753.445973646</c:v>
                </c:pt>
                <c:pt idx="66">
                  <c:v>26624302.843763437</c:v>
                </c:pt>
                <c:pt idx="67">
                  <c:v>29262010.327001195</c:v>
                </c:pt>
                <c:pt idx="68">
                  <c:v>29262010.327001195</c:v>
                </c:pt>
                <c:pt idx="69">
                  <c:v>29314400.406443749</c:v>
                </c:pt>
                <c:pt idx="70">
                  <c:v>29314400.406443749</c:v>
                </c:pt>
                <c:pt idx="71">
                  <c:v>29314400.406443749</c:v>
                </c:pt>
                <c:pt idx="72">
                  <c:v>29411006.57800981</c:v>
                </c:pt>
                <c:pt idx="73">
                  <c:v>29411006.57800981</c:v>
                </c:pt>
                <c:pt idx="74">
                  <c:v>29411006.57800981</c:v>
                </c:pt>
                <c:pt idx="75">
                  <c:v>29460360.402723256</c:v>
                </c:pt>
                <c:pt idx="76">
                  <c:v>29460360.402723256</c:v>
                </c:pt>
                <c:pt idx="77">
                  <c:v>29460360.402723256</c:v>
                </c:pt>
                <c:pt idx="78">
                  <c:v>29460360.402723256</c:v>
                </c:pt>
                <c:pt idx="79">
                  <c:v>29550466.723139059</c:v>
                </c:pt>
                <c:pt idx="80">
                  <c:v>29550466.723139059</c:v>
                </c:pt>
                <c:pt idx="81">
                  <c:v>29550466.723139059</c:v>
                </c:pt>
                <c:pt idx="82">
                  <c:v>29596499.926518142</c:v>
                </c:pt>
                <c:pt idx="83">
                  <c:v>29818552.274928611</c:v>
                </c:pt>
                <c:pt idx="84">
                  <c:v>29904285.347040746</c:v>
                </c:pt>
                <c:pt idx="85">
                  <c:v>29904285.347040746</c:v>
                </c:pt>
                <c:pt idx="86">
                  <c:v>29904285.347040746</c:v>
                </c:pt>
                <c:pt idx="87">
                  <c:v>29948084.360546567</c:v>
                </c:pt>
                <c:pt idx="88">
                  <c:v>29948084.360546567</c:v>
                </c:pt>
                <c:pt idx="89">
                  <c:v>29948084.360546567</c:v>
                </c:pt>
                <c:pt idx="90">
                  <c:v>30028848.792633507</c:v>
                </c:pt>
                <c:pt idx="91">
                  <c:v>30028848.792633507</c:v>
                </c:pt>
                <c:pt idx="92">
                  <c:v>30028848.792633507</c:v>
                </c:pt>
                <c:pt idx="93">
                  <c:v>30070109.444615502</c:v>
                </c:pt>
                <c:pt idx="94">
                  <c:v>30070109.444615502</c:v>
                </c:pt>
                <c:pt idx="95">
                  <c:v>30070109.444615502</c:v>
                </c:pt>
                <c:pt idx="96">
                  <c:v>30146193.193041015</c:v>
                </c:pt>
                <c:pt idx="97">
                  <c:v>30146193.193041015</c:v>
                </c:pt>
                <c:pt idx="98">
                  <c:v>30146193.193041015</c:v>
                </c:pt>
                <c:pt idx="99">
                  <c:v>30185062.593644135</c:v>
                </c:pt>
                <c:pt idx="100">
                  <c:v>30435910.110844646</c:v>
                </c:pt>
              </c:numCache>
            </c:numRef>
          </c:val>
          <c:smooth val="0"/>
          <c:extLst>
            <c:ext xmlns:c16="http://schemas.microsoft.com/office/drawing/2014/chart" uri="{C3380CC4-5D6E-409C-BE32-E72D297353CC}">
              <c16:uniqueId val="{00000001-AB74-4264-A60B-970A1652F220}"/>
            </c:ext>
          </c:extLst>
        </c:ser>
        <c:dLbls>
          <c:showLegendKey val="0"/>
          <c:showVal val="0"/>
          <c:showCatName val="0"/>
          <c:showSerName val="0"/>
          <c:showPercent val="0"/>
          <c:showBubbleSize val="0"/>
        </c:dLbls>
        <c:smooth val="0"/>
        <c:axId val="365384176"/>
        <c:axId val="365384568"/>
      </c:lineChart>
      <c:catAx>
        <c:axId val="365384176"/>
        <c:scaling>
          <c:orientation val="minMax"/>
        </c:scaling>
        <c:delete val="0"/>
        <c:axPos val="b"/>
        <c:title>
          <c:tx>
            <c:rich>
              <a:bodyPr/>
              <a:lstStyle/>
              <a:p>
                <a:pPr>
                  <a:defRPr sz="900"/>
                </a:pPr>
                <a:r>
                  <a:rPr lang="de-DE" sz="900"/>
                  <a:t>Year in the life-cycle</a:t>
                </a:r>
              </a:p>
            </c:rich>
          </c:tx>
          <c:overlay val="0"/>
        </c:title>
        <c:numFmt formatCode="#,##0" sourceLinked="0"/>
        <c:majorTickMark val="out"/>
        <c:minorTickMark val="none"/>
        <c:tickLblPos val="nextTo"/>
        <c:txPr>
          <a:bodyPr rot="0"/>
          <a:lstStyle/>
          <a:p>
            <a:pPr>
              <a:defRPr sz="900"/>
            </a:pPr>
            <a:endParaRPr lang="en-US"/>
          </a:p>
        </c:txPr>
        <c:crossAx val="365384568"/>
        <c:crosses val="autoZero"/>
        <c:auto val="1"/>
        <c:lblAlgn val="ctr"/>
        <c:lblOffset val="100"/>
        <c:tickMarkSkip val="10"/>
        <c:noMultiLvlLbl val="0"/>
      </c:catAx>
      <c:valAx>
        <c:axId val="365384568"/>
        <c:scaling>
          <c:orientation val="minMax"/>
          <c:max val="33000000"/>
          <c:min val="15000000"/>
        </c:scaling>
        <c:delete val="0"/>
        <c:axPos val="l"/>
        <c:majorGridlines>
          <c:spPr>
            <a:ln>
              <a:solidFill>
                <a:schemeClr val="bg1">
                  <a:lumMod val="75000"/>
                </a:schemeClr>
              </a:solidFill>
              <a:prstDash val="solid"/>
            </a:ln>
          </c:spPr>
        </c:majorGridlines>
        <c:numFmt formatCode="#,###&quot;.0&quot;" sourceLinked="0"/>
        <c:majorTickMark val="out"/>
        <c:minorTickMark val="none"/>
        <c:tickLblPos val="nextTo"/>
        <c:spPr>
          <a:ln>
            <a:noFill/>
          </a:ln>
        </c:spPr>
        <c:txPr>
          <a:bodyPr/>
          <a:lstStyle/>
          <a:p>
            <a:pPr>
              <a:defRPr sz="900"/>
            </a:pPr>
            <a:endParaRPr lang="en-US"/>
          </a:p>
        </c:txPr>
        <c:crossAx val="365384176"/>
        <c:crosses val="autoZero"/>
        <c:crossBetween val="between"/>
        <c:majorUnit val="3000000"/>
        <c:dispUnits>
          <c:builtInUnit val="millions"/>
          <c:dispUnitsLbl>
            <c:layout>
              <c:manualLayout>
                <c:xMode val="edge"/>
                <c:yMode val="edge"/>
                <c:x val="6.6348861922136595E-3"/>
                <c:y val="1.0003242712968393E-2"/>
              </c:manualLayout>
            </c:layout>
            <c:tx>
              <c:rich>
                <a:bodyPr rot="0" vert="horz"/>
                <a:lstStyle/>
                <a:p>
                  <a:pPr algn="l">
                    <a:defRPr sz="900"/>
                  </a:pPr>
                  <a:r>
                    <a:rPr lang="en-US" sz="900"/>
                    <a:t>Life-cycle</a:t>
                  </a:r>
                  <a:r>
                    <a:rPr lang="en-US" sz="900" baseline="0"/>
                    <a:t> costs</a:t>
                  </a:r>
                  <a:endParaRPr lang="en-US" sz="900"/>
                </a:p>
                <a:p>
                  <a:pPr algn="l">
                    <a:defRPr sz="900"/>
                  </a:pPr>
                  <a:r>
                    <a:rPr lang="en-US" sz="900"/>
                    <a:t>[Mio.</a:t>
                  </a:r>
                  <a:r>
                    <a:rPr lang="en-US" sz="900" baseline="0"/>
                    <a:t> EUR]</a:t>
                  </a:r>
                  <a:endParaRPr lang="en-US" sz="900"/>
                </a:p>
              </c:rich>
            </c:tx>
          </c:dispUnitsLbl>
        </c:dispUnits>
      </c:valAx>
    </c:plotArea>
    <c:legend>
      <c:legendPos val="r"/>
      <c:layout>
        <c:manualLayout>
          <c:xMode val="edge"/>
          <c:yMode val="edge"/>
          <c:x val="0.47845481481481483"/>
          <c:y val="9.9912698412698408E-3"/>
          <c:w val="0.50461592592592597"/>
          <c:h val="0.14875343856746306"/>
        </c:manualLayout>
      </c:layout>
      <c:overlay val="0"/>
      <c:txPr>
        <a:bodyPr/>
        <a:lstStyle/>
        <a:p>
          <a:pPr>
            <a:defRPr sz="900"/>
          </a:pPr>
          <a:endParaRPr lang="en-US"/>
        </a:p>
      </c:txPr>
    </c:legend>
    <c:plotVisOnly val="1"/>
    <c:dispBlanksAs val="gap"/>
    <c:showDLblsOverMax val="0"/>
  </c:chart>
  <c:spPr>
    <a:ln>
      <a:solidFill>
        <a:sysClr val="windowText" lastClr="000000"/>
      </a:solidFill>
    </a:ln>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66475452184924"/>
          <c:y val="0.17935117452863322"/>
          <c:w val="0.79279948497003916"/>
          <c:h val="0.66901351636111872"/>
        </c:manualLayout>
      </c:layout>
      <c:lineChart>
        <c:grouping val="standard"/>
        <c:varyColors val="0"/>
        <c:ser>
          <c:idx val="1"/>
          <c:order val="0"/>
          <c:tx>
            <c:v>painted steel</c:v>
          </c:tx>
          <c:spPr>
            <a:ln w="25400">
              <a:solidFill>
                <a:schemeClr val="bg1">
                  <a:lumMod val="50000"/>
                </a:schemeClr>
              </a:solidFill>
              <a:prstDash val="sysDash"/>
            </a:ln>
          </c:spPr>
          <c:marker>
            <c:symbol val="none"/>
          </c:marker>
          <c:cat>
            <c:numRef>
              <c:f>Tabelle1!$A$3:$A$28</c:f>
              <c:numCache>
                <c:formatCode>#,##0</c:formatCode>
                <c:ptCount val="26"/>
                <c:pt idx="0">
                  <c:v>0</c:v>
                </c:pt>
                <c:pt idx="1">
                  <c:v>9</c:v>
                </c:pt>
                <c:pt idx="2">
                  <c:v>9</c:v>
                </c:pt>
                <c:pt idx="3">
                  <c:v>17</c:v>
                </c:pt>
                <c:pt idx="4">
                  <c:v>17</c:v>
                </c:pt>
                <c:pt idx="5">
                  <c:v>25</c:v>
                </c:pt>
                <c:pt idx="6">
                  <c:v>25</c:v>
                </c:pt>
                <c:pt idx="7">
                  <c:v>33</c:v>
                </c:pt>
                <c:pt idx="8">
                  <c:v>33</c:v>
                </c:pt>
                <c:pt idx="9">
                  <c:v>41</c:v>
                </c:pt>
                <c:pt idx="10">
                  <c:v>41</c:v>
                </c:pt>
                <c:pt idx="11">
                  <c:v>50</c:v>
                </c:pt>
                <c:pt idx="12">
                  <c:v>50</c:v>
                </c:pt>
                <c:pt idx="13">
                  <c:v>59</c:v>
                </c:pt>
                <c:pt idx="14">
                  <c:v>59</c:v>
                </c:pt>
                <c:pt idx="15">
                  <c:v>67</c:v>
                </c:pt>
                <c:pt idx="16">
                  <c:v>67</c:v>
                </c:pt>
                <c:pt idx="17">
                  <c:v>75</c:v>
                </c:pt>
                <c:pt idx="18">
                  <c:v>75</c:v>
                </c:pt>
                <c:pt idx="19">
                  <c:v>83</c:v>
                </c:pt>
                <c:pt idx="20">
                  <c:v>83</c:v>
                </c:pt>
                <c:pt idx="21">
                  <c:v>91</c:v>
                </c:pt>
                <c:pt idx="22">
                  <c:v>91</c:v>
                </c:pt>
                <c:pt idx="23">
                  <c:v>100</c:v>
                </c:pt>
                <c:pt idx="24">
                  <c:v>100</c:v>
                </c:pt>
                <c:pt idx="25" formatCode="General">
                  <c:v>102</c:v>
                </c:pt>
              </c:numCache>
            </c:numRef>
          </c:cat>
          <c:val>
            <c:numRef>
              <c:f>Tabelle1!$B$3:$B$28</c:f>
              <c:numCache>
                <c:formatCode>General</c:formatCode>
                <c:ptCount val="26"/>
                <c:pt idx="0">
                  <c:v>9211575.3724954873</c:v>
                </c:pt>
                <c:pt idx="1">
                  <c:v>9211575.3724954873</c:v>
                </c:pt>
                <c:pt idx="2">
                  <c:v>9211575.3724954873</c:v>
                </c:pt>
                <c:pt idx="3">
                  <c:v>9211575.3724954873</c:v>
                </c:pt>
                <c:pt idx="4">
                  <c:v>9459198.3663797751</c:v>
                </c:pt>
                <c:pt idx="5">
                  <c:v>9459198.3663797751</c:v>
                </c:pt>
                <c:pt idx="6">
                  <c:v>9459198.3663797751</c:v>
                </c:pt>
                <c:pt idx="7">
                  <c:v>9459198.3663797751</c:v>
                </c:pt>
                <c:pt idx="8">
                  <c:v>13916412.256296948</c:v>
                </c:pt>
                <c:pt idx="9">
                  <c:v>13916412.256296948</c:v>
                </c:pt>
                <c:pt idx="10">
                  <c:v>13916412.256296948</c:v>
                </c:pt>
                <c:pt idx="11">
                  <c:v>13916412.256296948</c:v>
                </c:pt>
                <c:pt idx="12">
                  <c:v>14164035.250181235</c:v>
                </c:pt>
                <c:pt idx="13">
                  <c:v>14164035.250181235</c:v>
                </c:pt>
                <c:pt idx="14">
                  <c:v>14164035.250181235</c:v>
                </c:pt>
                <c:pt idx="15">
                  <c:v>14164035.250181235</c:v>
                </c:pt>
                <c:pt idx="16">
                  <c:v>19908888.708296701</c:v>
                </c:pt>
                <c:pt idx="17">
                  <c:v>19908888.708296701</c:v>
                </c:pt>
                <c:pt idx="18">
                  <c:v>19908888.708296701</c:v>
                </c:pt>
                <c:pt idx="19">
                  <c:v>19908888.708296701</c:v>
                </c:pt>
                <c:pt idx="20">
                  <c:v>20156511.702180989</c:v>
                </c:pt>
                <c:pt idx="21">
                  <c:v>20156511.702180989</c:v>
                </c:pt>
                <c:pt idx="22">
                  <c:v>20156511.702180989</c:v>
                </c:pt>
                <c:pt idx="23">
                  <c:v>20156511.702180989</c:v>
                </c:pt>
                <c:pt idx="24">
                  <c:v>20750806.887503278</c:v>
                </c:pt>
                <c:pt idx="25">
                  <c:v>20750806.887503278</c:v>
                </c:pt>
              </c:numCache>
            </c:numRef>
          </c:val>
          <c:smooth val="0"/>
          <c:extLst>
            <c:ext xmlns:c16="http://schemas.microsoft.com/office/drawing/2014/chart" uri="{C3380CC4-5D6E-409C-BE32-E72D297353CC}">
              <c16:uniqueId val="{00000000-02CE-4F4A-AE91-1E2DE3A0FDA0}"/>
            </c:ext>
          </c:extLst>
        </c:ser>
        <c:ser>
          <c:idx val="2"/>
          <c:order val="1"/>
          <c:tx>
            <c:v>weathering steel</c:v>
          </c:tx>
          <c:spPr>
            <a:ln w="25400">
              <a:solidFill>
                <a:srgbClr val="993300"/>
              </a:solidFill>
            </a:ln>
          </c:spPr>
          <c:marker>
            <c:symbol val="none"/>
          </c:marker>
          <c:cat>
            <c:numRef>
              <c:f>Tabelle1!$A$3:$A$28</c:f>
              <c:numCache>
                <c:formatCode>#,##0</c:formatCode>
                <c:ptCount val="26"/>
                <c:pt idx="0">
                  <c:v>0</c:v>
                </c:pt>
                <c:pt idx="1">
                  <c:v>9</c:v>
                </c:pt>
                <c:pt idx="2">
                  <c:v>9</c:v>
                </c:pt>
                <c:pt idx="3">
                  <c:v>17</c:v>
                </c:pt>
                <c:pt idx="4">
                  <c:v>17</c:v>
                </c:pt>
                <c:pt idx="5">
                  <c:v>25</c:v>
                </c:pt>
                <c:pt idx="6">
                  <c:v>25</c:v>
                </c:pt>
                <c:pt idx="7">
                  <c:v>33</c:v>
                </c:pt>
                <c:pt idx="8">
                  <c:v>33</c:v>
                </c:pt>
                <c:pt idx="9">
                  <c:v>41</c:v>
                </c:pt>
                <c:pt idx="10">
                  <c:v>41</c:v>
                </c:pt>
                <c:pt idx="11">
                  <c:v>50</c:v>
                </c:pt>
                <c:pt idx="12">
                  <c:v>50</c:v>
                </c:pt>
                <c:pt idx="13">
                  <c:v>59</c:v>
                </c:pt>
                <c:pt idx="14">
                  <c:v>59</c:v>
                </c:pt>
                <c:pt idx="15">
                  <c:v>67</c:v>
                </c:pt>
                <c:pt idx="16">
                  <c:v>67</c:v>
                </c:pt>
                <c:pt idx="17">
                  <c:v>75</c:v>
                </c:pt>
                <c:pt idx="18">
                  <c:v>75</c:v>
                </c:pt>
                <c:pt idx="19">
                  <c:v>83</c:v>
                </c:pt>
                <c:pt idx="20">
                  <c:v>83</c:v>
                </c:pt>
                <c:pt idx="21">
                  <c:v>91</c:v>
                </c:pt>
                <c:pt idx="22">
                  <c:v>91</c:v>
                </c:pt>
                <c:pt idx="23">
                  <c:v>100</c:v>
                </c:pt>
                <c:pt idx="24">
                  <c:v>100</c:v>
                </c:pt>
                <c:pt idx="25" formatCode="General">
                  <c:v>102</c:v>
                </c:pt>
              </c:numCache>
            </c:numRef>
          </c:cat>
          <c:val>
            <c:numRef>
              <c:f>Tabelle1!$C$3:$C$28</c:f>
              <c:numCache>
                <c:formatCode>General</c:formatCode>
                <c:ptCount val="26"/>
                <c:pt idx="0">
                  <c:v>9211575.3724954873</c:v>
                </c:pt>
                <c:pt idx="1">
                  <c:v>9211575.3724954873</c:v>
                </c:pt>
                <c:pt idx="2">
                  <c:v>9211575.3724954873</c:v>
                </c:pt>
                <c:pt idx="3">
                  <c:v>9211575.3724954873</c:v>
                </c:pt>
                <c:pt idx="4">
                  <c:v>9459198.3663797751</c:v>
                </c:pt>
                <c:pt idx="5">
                  <c:v>9459198.3663797751</c:v>
                </c:pt>
                <c:pt idx="6">
                  <c:v>9459198.3663797751</c:v>
                </c:pt>
                <c:pt idx="7">
                  <c:v>9459198.3663797751</c:v>
                </c:pt>
                <c:pt idx="8">
                  <c:v>12381149.694214365</c:v>
                </c:pt>
                <c:pt idx="9">
                  <c:v>12381149.694214365</c:v>
                </c:pt>
                <c:pt idx="10">
                  <c:v>12381149.694214365</c:v>
                </c:pt>
                <c:pt idx="11">
                  <c:v>12381149.694214365</c:v>
                </c:pt>
                <c:pt idx="12">
                  <c:v>12628772.688098652</c:v>
                </c:pt>
                <c:pt idx="13">
                  <c:v>12628772.688098652</c:v>
                </c:pt>
                <c:pt idx="14">
                  <c:v>12628772.688098652</c:v>
                </c:pt>
                <c:pt idx="15">
                  <c:v>12628772.688098652</c:v>
                </c:pt>
                <c:pt idx="16">
                  <c:v>17878380.158445545</c:v>
                </c:pt>
                <c:pt idx="17">
                  <c:v>17878380.158445545</c:v>
                </c:pt>
                <c:pt idx="18">
                  <c:v>17878380.158445545</c:v>
                </c:pt>
                <c:pt idx="19">
                  <c:v>17878380.158445545</c:v>
                </c:pt>
                <c:pt idx="20">
                  <c:v>18126003.152329832</c:v>
                </c:pt>
                <c:pt idx="21">
                  <c:v>18126003.152329832</c:v>
                </c:pt>
                <c:pt idx="22">
                  <c:v>18126003.152329832</c:v>
                </c:pt>
                <c:pt idx="23">
                  <c:v>18126003.152329832</c:v>
                </c:pt>
                <c:pt idx="24">
                  <c:v>18720298.337652121</c:v>
                </c:pt>
                <c:pt idx="25">
                  <c:v>18720298.337652121</c:v>
                </c:pt>
              </c:numCache>
            </c:numRef>
          </c:val>
          <c:smooth val="0"/>
          <c:extLst>
            <c:ext xmlns:c16="http://schemas.microsoft.com/office/drawing/2014/chart" uri="{C3380CC4-5D6E-409C-BE32-E72D297353CC}">
              <c16:uniqueId val="{00000001-02CE-4F4A-AE91-1E2DE3A0FDA0}"/>
            </c:ext>
          </c:extLst>
        </c:ser>
        <c:dLbls>
          <c:showLegendKey val="0"/>
          <c:showVal val="0"/>
          <c:showCatName val="0"/>
          <c:showSerName val="0"/>
          <c:showPercent val="0"/>
          <c:showBubbleSize val="0"/>
        </c:dLbls>
        <c:smooth val="0"/>
        <c:axId val="254922896"/>
        <c:axId val="254923288"/>
      </c:lineChart>
      <c:dateAx>
        <c:axId val="254922896"/>
        <c:scaling>
          <c:orientation val="minMax"/>
          <c:max val="102"/>
          <c:min val="0"/>
        </c:scaling>
        <c:delete val="0"/>
        <c:axPos val="b"/>
        <c:title>
          <c:tx>
            <c:rich>
              <a:bodyPr/>
              <a:lstStyle/>
              <a:p>
                <a:pPr>
                  <a:defRPr sz="900"/>
                </a:pPr>
                <a:r>
                  <a:rPr lang="de-DE" sz="900"/>
                  <a:t>Year in the life-cycle</a:t>
                </a:r>
              </a:p>
            </c:rich>
          </c:tx>
          <c:overlay val="0"/>
        </c:title>
        <c:numFmt formatCode="#,##0" sourceLinked="1"/>
        <c:majorTickMark val="out"/>
        <c:minorTickMark val="none"/>
        <c:tickLblPos val="nextTo"/>
        <c:txPr>
          <a:bodyPr/>
          <a:lstStyle/>
          <a:p>
            <a:pPr>
              <a:defRPr sz="900"/>
            </a:pPr>
            <a:endParaRPr lang="en-US"/>
          </a:p>
        </c:txPr>
        <c:crossAx val="254923288"/>
        <c:crosses val="autoZero"/>
        <c:auto val="0"/>
        <c:lblOffset val="100"/>
        <c:baseTimeUnit val="days"/>
        <c:majorUnit val="10"/>
        <c:majorTimeUnit val="days"/>
      </c:dateAx>
      <c:valAx>
        <c:axId val="254923288"/>
        <c:scaling>
          <c:orientation val="minMax"/>
          <c:max val="21000000"/>
          <c:min val="6000000"/>
        </c:scaling>
        <c:delete val="0"/>
        <c:axPos val="l"/>
        <c:majorGridlines>
          <c:spPr>
            <a:ln>
              <a:solidFill>
                <a:schemeClr val="bg1">
                  <a:lumMod val="75000"/>
                </a:schemeClr>
              </a:solidFill>
              <a:prstDash val="solid"/>
            </a:ln>
          </c:spPr>
        </c:majorGridlines>
        <c:numFmt formatCode="##&quot;.0&quot;" sourceLinked="0"/>
        <c:majorTickMark val="out"/>
        <c:minorTickMark val="none"/>
        <c:tickLblPos val="nextTo"/>
        <c:spPr>
          <a:ln>
            <a:noFill/>
          </a:ln>
        </c:spPr>
        <c:txPr>
          <a:bodyPr/>
          <a:lstStyle/>
          <a:p>
            <a:pPr>
              <a:defRPr sz="900"/>
            </a:pPr>
            <a:endParaRPr lang="en-US"/>
          </a:p>
        </c:txPr>
        <c:crossAx val="254922896"/>
        <c:crosses val="autoZero"/>
        <c:crossBetween val="midCat"/>
        <c:majorUnit val="3000000"/>
        <c:dispUnits>
          <c:builtInUnit val="millions"/>
          <c:dispUnitsLbl>
            <c:layout>
              <c:manualLayout>
                <c:xMode val="edge"/>
                <c:yMode val="edge"/>
                <c:x val="6.9788888888888886E-3"/>
                <c:y val="8.5075396825396825E-3"/>
              </c:manualLayout>
            </c:layout>
            <c:tx>
              <c:rich>
                <a:bodyPr rot="0" vert="horz"/>
                <a:lstStyle/>
                <a:p>
                  <a:pPr algn="l">
                    <a:defRPr sz="900" b="1"/>
                  </a:pPr>
                  <a:r>
                    <a:rPr lang="en-US" sz="900" b="1"/>
                    <a:t>External costs</a:t>
                  </a:r>
                </a:p>
                <a:p>
                  <a:pPr algn="l">
                    <a:defRPr sz="900" b="1"/>
                  </a:pPr>
                  <a:r>
                    <a:rPr lang="en-US" sz="900" b="1"/>
                    <a:t>[Mio. EUR]</a:t>
                  </a:r>
                </a:p>
              </c:rich>
            </c:tx>
          </c:dispUnitsLbl>
        </c:dispUnits>
      </c:valAx>
    </c:plotArea>
    <c:legend>
      <c:legendPos val="r"/>
      <c:layout>
        <c:manualLayout>
          <c:xMode val="edge"/>
          <c:yMode val="edge"/>
          <c:x val="0.46889900519686517"/>
          <c:y val="1.2400132454318312E-2"/>
          <c:w val="0.52297481481481478"/>
          <c:h val="0.14568128681377124"/>
        </c:manualLayout>
      </c:layout>
      <c:overlay val="0"/>
      <c:spPr>
        <a:noFill/>
      </c:spPr>
      <c:txPr>
        <a:bodyPr/>
        <a:lstStyle/>
        <a:p>
          <a:pPr>
            <a:defRPr sz="900"/>
          </a:pPr>
          <a:endParaRPr lang="en-US"/>
        </a:p>
      </c:txPr>
    </c:legend>
    <c:plotVisOnly val="1"/>
    <c:dispBlanksAs val="gap"/>
    <c:showDLblsOverMax val="0"/>
  </c:chart>
  <c:spPr>
    <a:ln>
      <a:solidFill>
        <a:sysClr val="windowText" lastClr="000000"/>
      </a:solidFill>
    </a:ln>
  </c:spPr>
  <c:txPr>
    <a:bodyPr/>
    <a:lstStyle/>
    <a:p>
      <a:pPr>
        <a:defRPr>
          <a:latin typeface="Arial" panose="020B0604020202020204" pitchFamily="34" charset="0"/>
          <a:ea typeface="CMU Bright" pitchFamily="50" charset="0"/>
          <a:cs typeface="Arial" panose="020B0604020202020204" pitchFamily="34" charset="0"/>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0.39812</cdr:x>
      <cdr:y>0.58715</cdr:y>
    </cdr:from>
    <cdr:to>
      <cdr:x>0.39812</cdr:x>
      <cdr:y>0.84678</cdr:y>
    </cdr:to>
    <cdr:sp macro="" textlink="">
      <cdr:nvSpPr>
        <cdr:cNvPr id="3" name="Gerade Verbindung 2"/>
        <cdr:cNvSpPr/>
      </cdr:nvSpPr>
      <cdr:spPr>
        <a:xfrm xmlns:a="http://schemas.openxmlformats.org/drawingml/2006/main" flipV="1">
          <a:off x="1079236" y="1465262"/>
          <a:ext cx="0" cy="647920"/>
        </a:xfrm>
        <a:prstGeom xmlns:a="http://schemas.openxmlformats.org/drawingml/2006/main" prst="line">
          <a:avLst/>
        </a:prstGeom>
        <a:ln xmlns:a="http://schemas.openxmlformats.org/drawingml/2006/main" w="12700">
          <a:solidFill>
            <a:schemeClr val="bg1">
              <a:lumMod val="50000"/>
            </a:schemeClr>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0.66808</cdr:x>
      <cdr:y>0.42502</cdr:y>
    </cdr:from>
    <cdr:to>
      <cdr:x>0.66808</cdr:x>
      <cdr:y>0.84332</cdr:y>
    </cdr:to>
    <cdr:sp macro="" textlink="">
      <cdr:nvSpPr>
        <cdr:cNvPr id="4" name="Gerade Verbindung 3"/>
        <cdr:cNvSpPr/>
      </cdr:nvSpPr>
      <cdr:spPr>
        <a:xfrm xmlns:a="http://schemas.openxmlformats.org/drawingml/2006/main" flipH="1" flipV="1">
          <a:off x="1811158" y="1060776"/>
          <a:ext cx="0" cy="1044000"/>
        </a:xfrm>
        <a:prstGeom xmlns:a="http://schemas.openxmlformats.org/drawingml/2006/main" prst="line">
          <a:avLst/>
        </a:prstGeom>
        <a:noFill xmlns:a="http://schemas.openxmlformats.org/drawingml/2006/main"/>
        <a:ln xmlns:a="http://schemas.openxmlformats.org/drawingml/2006/main" w="12700" cap="flat" cmpd="sng" algn="ctr">
          <a:solidFill>
            <a:schemeClr val="bg1">
              <a:lumMod val="50000"/>
            </a:schemeClr>
          </a:solidFill>
          <a:prstDash val="sysDot"/>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MU Bright"/>
            </a:defRPr>
          </a:lvl1pPr>
          <a:lvl2pPr marL="457200" indent="0">
            <a:defRPr sz="1100">
              <a:solidFill>
                <a:sysClr val="windowText" lastClr="000000"/>
              </a:solidFill>
              <a:latin typeface="CMU Bright"/>
            </a:defRPr>
          </a:lvl2pPr>
          <a:lvl3pPr marL="914400" indent="0">
            <a:defRPr sz="1100">
              <a:solidFill>
                <a:sysClr val="windowText" lastClr="000000"/>
              </a:solidFill>
              <a:latin typeface="CMU Bright"/>
            </a:defRPr>
          </a:lvl3pPr>
          <a:lvl4pPr marL="1371600" indent="0">
            <a:defRPr sz="1100">
              <a:solidFill>
                <a:sysClr val="windowText" lastClr="000000"/>
              </a:solidFill>
              <a:latin typeface="CMU Bright"/>
            </a:defRPr>
          </a:lvl4pPr>
          <a:lvl5pPr marL="1828800" indent="0">
            <a:defRPr sz="1100">
              <a:solidFill>
                <a:sysClr val="windowText" lastClr="000000"/>
              </a:solidFill>
              <a:latin typeface="CMU Bright"/>
            </a:defRPr>
          </a:lvl5pPr>
          <a:lvl6pPr marL="2286000" indent="0">
            <a:defRPr sz="1100">
              <a:solidFill>
                <a:sysClr val="windowText" lastClr="000000"/>
              </a:solidFill>
              <a:latin typeface="CMU Bright"/>
            </a:defRPr>
          </a:lvl6pPr>
          <a:lvl7pPr marL="2743200" indent="0">
            <a:defRPr sz="1100">
              <a:solidFill>
                <a:sysClr val="windowText" lastClr="000000"/>
              </a:solidFill>
              <a:latin typeface="CMU Bright"/>
            </a:defRPr>
          </a:lvl7pPr>
          <a:lvl8pPr marL="3200400" indent="0">
            <a:defRPr sz="1100">
              <a:solidFill>
                <a:sysClr val="windowText" lastClr="000000"/>
              </a:solidFill>
              <a:latin typeface="CMU Bright"/>
            </a:defRPr>
          </a:lvl8pPr>
          <a:lvl9pPr marL="3657600" indent="0">
            <a:defRPr sz="1100">
              <a:solidFill>
                <a:sysClr val="windowText" lastClr="000000"/>
              </a:solidFill>
              <a:latin typeface="CMU Bright"/>
            </a:defRPr>
          </a:lvl9pPr>
        </a:lstStyle>
        <a:p xmlns:a="http://schemas.openxmlformats.org/drawingml/2006/main">
          <a:endParaRPr lang="de-DE"/>
        </a:p>
      </cdr:txBody>
    </cdr:sp>
  </cdr:relSizeAnchor>
  <cdr:relSizeAnchor xmlns:cdr="http://schemas.openxmlformats.org/drawingml/2006/chartDrawing">
    <cdr:from>
      <cdr:x>0.12813</cdr:x>
      <cdr:y>0.19007</cdr:y>
    </cdr:from>
    <cdr:to>
      <cdr:x>0.52804</cdr:x>
      <cdr:y>0.27787</cdr:y>
    </cdr:to>
    <cdr:sp macro="" textlink="">
      <cdr:nvSpPr>
        <cdr:cNvPr id="16" name="Textfeld 1">
          <a:extLst xmlns:a="http://schemas.openxmlformats.org/drawingml/2006/main">
            <a:ext uri="{FF2B5EF4-FFF2-40B4-BE49-F238E27FC236}">
              <a16:creationId xmlns:a16="http://schemas.microsoft.com/office/drawing/2014/main" id="{440318C3-BB6E-4A8C-9A6D-4804286E0192}"/>
            </a:ext>
          </a:extLst>
        </cdr:cNvPr>
        <cdr:cNvSpPr txBox="1"/>
      </cdr:nvSpPr>
      <cdr:spPr>
        <a:xfrm xmlns:a="http://schemas.openxmlformats.org/drawingml/2006/main">
          <a:off x="347359" y="474381"/>
          <a:ext cx="1084152" cy="219133"/>
        </a:xfrm>
        <a:prstGeom xmlns:a="http://schemas.openxmlformats.org/drawingml/2006/main" prst="rect">
          <a:avLst/>
        </a:prstGeom>
      </cdr:spPr>
      <cdr:txBody>
        <a:bodyPr xmlns:a="http://schemas.openxmlformats.org/drawingml/2006/main" vertOverflow="clip" horzOverflow="clip"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900" dirty="0" err="1">
              <a:latin typeface="Arial" panose="020B0604020202020204" pitchFamily="34" charset="0"/>
              <a:cs typeface="Arial" panose="020B0604020202020204" pitchFamily="34" charset="0"/>
            </a:rPr>
            <a:t>discount</a:t>
          </a:r>
          <a:r>
            <a:rPr lang="de-DE" sz="900" baseline="0" dirty="0">
              <a:latin typeface="Arial" panose="020B0604020202020204" pitchFamily="34" charset="0"/>
              <a:cs typeface="Arial" panose="020B0604020202020204" pitchFamily="34" charset="0"/>
            </a:rPr>
            <a:t> rate 1 %</a:t>
          </a:r>
          <a:endParaRPr lang="de-DE" sz="90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0.12416</cdr:x>
      <cdr:y>0.16501</cdr:y>
    </cdr:from>
    <cdr:to>
      <cdr:x>0.6446</cdr:x>
      <cdr:y>0.32846</cdr:y>
    </cdr:to>
    <cdr:sp macro="" textlink="">
      <cdr:nvSpPr>
        <cdr:cNvPr id="2" name="Textfeld 1">
          <a:extLst xmlns:a="http://schemas.openxmlformats.org/drawingml/2006/main">
            <a:ext uri="{FF2B5EF4-FFF2-40B4-BE49-F238E27FC236}">
              <a16:creationId xmlns:a16="http://schemas.microsoft.com/office/drawing/2014/main" id="{82134416-425D-41A4-9256-508473D61FEF}"/>
            </a:ext>
          </a:extLst>
        </cdr:cNvPr>
        <cdr:cNvSpPr txBox="1"/>
      </cdr:nvSpPr>
      <cdr:spPr>
        <a:xfrm xmlns:a="http://schemas.openxmlformats.org/drawingml/2006/main">
          <a:off x="335959" y="411121"/>
          <a:ext cx="1408239" cy="407224"/>
        </a:xfrm>
        <a:prstGeom xmlns:a="http://schemas.openxmlformats.org/drawingml/2006/main" prst="rect">
          <a:avLst/>
        </a:prstGeom>
      </cdr:spPr>
      <cdr:txBody>
        <a:bodyPr xmlns:a="http://schemas.openxmlformats.org/drawingml/2006/main" vertOverflow="clip" horzOverflow="clip" wrap="none" rtlCol="0">
          <a:noAutofit/>
        </a:bodyPr>
        <a:lstStyle xmlns:a="http://schemas.openxmlformats.org/drawingml/2006/main"/>
        <a:p xmlns:a="http://schemas.openxmlformats.org/drawingml/2006/main">
          <a:pPr>
            <a:lnSpc>
              <a:spcPct val="114000"/>
            </a:lnSpc>
          </a:pPr>
          <a:r>
            <a:rPr lang="de-DE" sz="900">
              <a:latin typeface="Arial" panose="020B0604020202020204" pitchFamily="34" charset="0"/>
              <a:cs typeface="Arial" panose="020B0604020202020204" pitchFamily="34" charset="0"/>
            </a:rPr>
            <a:t>average daily traffic:</a:t>
          </a:r>
          <a:br>
            <a:rPr lang="de-DE" sz="900">
              <a:latin typeface="Arial" panose="020B0604020202020204" pitchFamily="34" charset="0"/>
              <a:cs typeface="Arial" panose="020B0604020202020204" pitchFamily="34" charset="0"/>
            </a:rPr>
          </a:br>
          <a:r>
            <a:rPr lang="de-DE" sz="900">
              <a:latin typeface="Arial" panose="020B0604020202020204" pitchFamily="34" charset="0"/>
              <a:cs typeface="Arial" panose="020B0604020202020204" pitchFamily="34" charset="0"/>
            </a:rPr>
            <a:t>40,000</a:t>
          </a:r>
          <a:r>
            <a:rPr lang="de-DE" sz="900" baseline="0">
              <a:latin typeface="Arial" panose="020B0604020202020204" pitchFamily="34" charset="0"/>
              <a:cs typeface="Arial" panose="020B0604020202020204" pitchFamily="34" charset="0"/>
            </a:rPr>
            <a:t> vehicles per day</a:t>
          </a:r>
          <a:endParaRPr lang="LID4096" sz="90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0.40073</cdr:x>
      <cdr:y>0.69327</cdr:y>
    </cdr:from>
    <cdr:to>
      <cdr:x>0.40073</cdr:x>
      <cdr:y>0.84865</cdr:y>
    </cdr:to>
    <cdr:sp macro="" textlink="">
      <cdr:nvSpPr>
        <cdr:cNvPr id="3" name="Gerade Verbindung 2">
          <a:extLst xmlns:a="http://schemas.openxmlformats.org/drawingml/2006/main">
            <a:ext uri="{FF2B5EF4-FFF2-40B4-BE49-F238E27FC236}">
              <a16:creationId xmlns:a16="http://schemas.microsoft.com/office/drawing/2014/main" id="{A8ED48B9-9F1D-48BC-85B6-9BA148C81FB5}"/>
            </a:ext>
          </a:extLst>
        </cdr:cNvPr>
        <cdr:cNvSpPr/>
      </cdr:nvSpPr>
      <cdr:spPr>
        <a:xfrm xmlns:a="http://schemas.openxmlformats.org/drawingml/2006/main" flipV="1">
          <a:off x="1084319" y="1727230"/>
          <a:ext cx="0" cy="387118"/>
        </a:xfrm>
        <a:prstGeom xmlns:a="http://schemas.openxmlformats.org/drawingml/2006/main" prst="line">
          <a:avLst/>
        </a:prstGeom>
        <a:ln xmlns:a="http://schemas.openxmlformats.org/drawingml/2006/main" w="12700">
          <a:solidFill>
            <a:schemeClr val="bg1">
              <a:lumMod val="50000"/>
            </a:schemeClr>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de-DE"/>
        </a:p>
      </cdr:txBody>
    </cdr:sp>
  </cdr:relSizeAnchor>
  <cdr:relSizeAnchor xmlns:cdr="http://schemas.openxmlformats.org/drawingml/2006/chartDrawing">
    <cdr:from>
      <cdr:x>0.66237</cdr:x>
      <cdr:y>0.5589</cdr:y>
    </cdr:from>
    <cdr:to>
      <cdr:x>0.66237</cdr:x>
      <cdr:y>0.84793</cdr:y>
    </cdr:to>
    <cdr:sp macro="" textlink="">
      <cdr:nvSpPr>
        <cdr:cNvPr id="4" name="Gerade Verbindung 3">
          <a:extLst xmlns:a="http://schemas.openxmlformats.org/drawingml/2006/main">
            <a:ext uri="{FF2B5EF4-FFF2-40B4-BE49-F238E27FC236}">
              <a16:creationId xmlns:a16="http://schemas.microsoft.com/office/drawing/2014/main" id="{EA2371D8-8943-4477-8A48-25A46E8BDA33}"/>
            </a:ext>
          </a:extLst>
        </cdr:cNvPr>
        <cdr:cNvSpPr/>
      </cdr:nvSpPr>
      <cdr:spPr>
        <a:xfrm xmlns:a="http://schemas.openxmlformats.org/drawingml/2006/main" flipH="1" flipV="1">
          <a:off x="1792198" y="1392273"/>
          <a:ext cx="0" cy="720000"/>
        </a:xfrm>
        <a:prstGeom xmlns:a="http://schemas.openxmlformats.org/drawingml/2006/main" prst="line">
          <a:avLst/>
        </a:prstGeom>
        <a:noFill xmlns:a="http://schemas.openxmlformats.org/drawingml/2006/main"/>
        <a:ln xmlns:a="http://schemas.openxmlformats.org/drawingml/2006/main" w="12700" cap="flat" cmpd="sng" algn="ctr">
          <a:solidFill>
            <a:schemeClr val="bg1">
              <a:lumMod val="50000"/>
            </a:schemeClr>
          </a:solidFill>
          <a:prstDash val="sysDot"/>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de-D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1"/>
            <a:ext cx="3078639" cy="512763"/>
          </a:xfrm>
          <a:prstGeom prst="rect">
            <a:avLst/>
          </a:prstGeom>
          <a:noFill/>
          <a:ln>
            <a:noFill/>
          </a:ln>
          <a:effectLst/>
        </p:spPr>
        <p:txBody>
          <a:bodyPr vert="horz" wrap="square" lIns="91459" tIns="45730" rIns="91459" bIns="45730" numCol="1" anchor="t" anchorCtr="0" compatLnSpc="1">
            <a:prstTxWarp prst="textNoShape">
              <a:avLst/>
            </a:prstTxWarp>
          </a:bodyPr>
          <a:lstStyle>
            <a:lvl1pPr eaLnBrk="0" hangingPunct="0">
              <a:defRPr sz="1200">
                <a:latin typeface="Arial" charset="0"/>
                <a:ea typeface="MS PGothic" pitchFamily="34" charset="-128"/>
                <a:cs typeface="+mn-cs"/>
              </a:defRPr>
            </a:lvl1pPr>
          </a:lstStyle>
          <a:p>
            <a:pPr>
              <a:defRPr/>
            </a:pPr>
            <a:r>
              <a:rPr lang="en-US"/>
              <a:t>Weathering Steel in Bridge Construction</a:t>
            </a:r>
            <a:endParaRPr lang="en-GB"/>
          </a:p>
        </p:txBody>
      </p:sp>
      <p:sp>
        <p:nvSpPr>
          <p:cNvPr id="14339" name="Rectangle 3"/>
          <p:cNvSpPr>
            <a:spLocks noGrp="1" noChangeArrowheads="1"/>
          </p:cNvSpPr>
          <p:nvPr>
            <p:ph type="dt" sz="quarter" idx="1"/>
          </p:nvPr>
        </p:nvSpPr>
        <p:spPr bwMode="auto">
          <a:xfrm>
            <a:off x="4023836" y="1"/>
            <a:ext cx="3078639" cy="512763"/>
          </a:xfrm>
          <a:prstGeom prst="rect">
            <a:avLst/>
          </a:prstGeom>
          <a:noFill/>
          <a:ln>
            <a:noFill/>
          </a:ln>
          <a:effectLst/>
        </p:spPr>
        <p:txBody>
          <a:bodyPr vert="horz" wrap="square" lIns="91459" tIns="45730" rIns="91459" bIns="45730" numCol="1" anchor="t" anchorCtr="0" compatLnSpc="1">
            <a:prstTxWarp prst="textNoShape">
              <a:avLst/>
            </a:prstTxWarp>
          </a:bodyPr>
          <a:lstStyle>
            <a:lvl1pPr algn="r" eaLnBrk="0" hangingPunct="0">
              <a:defRPr sz="1200">
                <a:latin typeface="Arial" charset="0"/>
                <a:ea typeface="MS PGothic" pitchFamily="34" charset="-128"/>
                <a:cs typeface="+mn-cs"/>
              </a:defRPr>
            </a:lvl1pPr>
          </a:lstStyle>
          <a:p>
            <a:pPr>
              <a:defRPr/>
            </a:pPr>
            <a:endParaRPr lang="en-GB"/>
          </a:p>
        </p:txBody>
      </p:sp>
      <p:sp>
        <p:nvSpPr>
          <p:cNvPr id="14340" name="Rectangle 4"/>
          <p:cNvSpPr>
            <a:spLocks noGrp="1" noChangeArrowheads="1"/>
          </p:cNvSpPr>
          <p:nvPr>
            <p:ph type="ftr" sz="quarter" idx="2"/>
          </p:nvPr>
        </p:nvSpPr>
        <p:spPr bwMode="auto">
          <a:xfrm>
            <a:off x="0" y="9720263"/>
            <a:ext cx="3078639" cy="512762"/>
          </a:xfrm>
          <a:prstGeom prst="rect">
            <a:avLst/>
          </a:prstGeom>
          <a:noFill/>
          <a:ln>
            <a:noFill/>
          </a:ln>
          <a:effectLst/>
        </p:spPr>
        <p:txBody>
          <a:bodyPr vert="horz" wrap="square" lIns="91459" tIns="45730" rIns="91459" bIns="45730" numCol="1" anchor="b" anchorCtr="0" compatLnSpc="1">
            <a:prstTxWarp prst="textNoShape">
              <a:avLst/>
            </a:prstTxWarp>
          </a:bodyPr>
          <a:lstStyle>
            <a:lvl1pPr eaLnBrk="0" hangingPunct="0">
              <a:defRPr sz="1200">
                <a:latin typeface="Arial" charset="0"/>
                <a:ea typeface="MS PGothic" pitchFamily="34" charset="-128"/>
                <a:cs typeface="+mn-cs"/>
              </a:defRPr>
            </a:lvl1pPr>
          </a:lstStyle>
          <a:p>
            <a:pPr>
              <a:defRPr/>
            </a:pPr>
            <a:r>
              <a:rPr lang="en-GB"/>
              <a:t>Dennis Rademacher</a:t>
            </a:r>
          </a:p>
        </p:txBody>
      </p:sp>
      <p:sp>
        <p:nvSpPr>
          <p:cNvPr id="14341" name="Rectangle 5"/>
          <p:cNvSpPr>
            <a:spLocks noGrp="1" noChangeArrowheads="1"/>
          </p:cNvSpPr>
          <p:nvPr>
            <p:ph type="sldNum" sz="quarter" idx="3"/>
          </p:nvPr>
        </p:nvSpPr>
        <p:spPr bwMode="auto">
          <a:xfrm>
            <a:off x="4023836" y="9720263"/>
            <a:ext cx="3078639" cy="512762"/>
          </a:xfrm>
          <a:prstGeom prst="rect">
            <a:avLst/>
          </a:prstGeom>
          <a:noFill/>
          <a:ln>
            <a:noFill/>
          </a:ln>
          <a:effectLst/>
        </p:spPr>
        <p:txBody>
          <a:bodyPr vert="horz" wrap="square" lIns="91459" tIns="45730" rIns="91459" bIns="45730" numCol="1" anchor="b" anchorCtr="0" compatLnSpc="1">
            <a:prstTxWarp prst="textNoShape">
              <a:avLst/>
            </a:prstTxWarp>
          </a:bodyPr>
          <a:lstStyle>
            <a:lvl1pPr algn="r" eaLnBrk="0" hangingPunct="0">
              <a:defRPr sz="1200">
                <a:latin typeface="Arial" charset="0"/>
                <a:ea typeface="MS PGothic" pitchFamily="34" charset="-128"/>
                <a:cs typeface="+mn-cs"/>
              </a:defRPr>
            </a:lvl1pPr>
          </a:lstStyle>
          <a:p>
            <a:pPr>
              <a:defRPr/>
            </a:pPr>
            <a:fld id="{A5494548-78EC-491F-A09A-AEB8EEF4720D}" type="slidenum">
              <a:rPr lang="en-GB"/>
              <a:pPr>
                <a:defRPr/>
              </a:pPr>
              <a:t>‹#›</a:t>
            </a:fld>
            <a:endParaRPr lang="en-GB"/>
          </a:p>
        </p:txBody>
      </p:sp>
    </p:spTree>
    <p:extLst>
      <p:ext uri="{BB962C8B-B14F-4D97-AF65-F5344CB8AC3E}">
        <p14:creationId xmlns:p14="http://schemas.microsoft.com/office/powerpoint/2010/main" val="276549191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78639" cy="512763"/>
          </a:xfrm>
          <a:prstGeom prst="rect">
            <a:avLst/>
          </a:prstGeom>
          <a:noFill/>
          <a:ln>
            <a:noFill/>
          </a:ln>
        </p:spPr>
        <p:txBody>
          <a:bodyPr vert="horz" wrap="square" lIns="91459" tIns="45730" rIns="91459" bIns="45730" numCol="1" anchor="t" anchorCtr="0" compatLnSpc="1">
            <a:prstTxWarp prst="textNoShape">
              <a:avLst/>
            </a:prstTxWarp>
          </a:bodyPr>
          <a:lstStyle>
            <a:lvl1pPr eaLnBrk="0" hangingPunct="0">
              <a:defRPr sz="1000">
                <a:latin typeface="Arial" charset="0"/>
                <a:ea typeface="MS PGothic" pitchFamily="34" charset="-128"/>
                <a:cs typeface="+mn-cs"/>
              </a:defRPr>
            </a:lvl1pPr>
          </a:lstStyle>
          <a:p>
            <a:pPr>
              <a:defRPr/>
            </a:pPr>
            <a:r>
              <a:rPr lang="en-US"/>
              <a:t>Weathering Steel in Bridge Construction</a:t>
            </a:r>
            <a:endParaRPr lang="en-GB"/>
          </a:p>
        </p:txBody>
      </p:sp>
      <p:sp>
        <p:nvSpPr>
          <p:cNvPr id="3075" name="Rectangle 3"/>
          <p:cNvSpPr>
            <a:spLocks noGrp="1" noChangeArrowheads="1"/>
          </p:cNvSpPr>
          <p:nvPr>
            <p:ph type="dt" idx="1"/>
          </p:nvPr>
        </p:nvSpPr>
        <p:spPr bwMode="auto">
          <a:xfrm>
            <a:off x="4025425" y="1"/>
            <a:ext cx="3078639" cy="512763"/>
          </a:xfrm>
          <a:prstGeom prst="rect">
            <a:avLst/>
          </a:prstGeom>
          <a:noFill/>
          <a:ln>
            <a:noFill/>
          </a:ln>
        </p:spPr>
        <p:txBody>
          <a:bodyPr vert="horz" wrap="square" lIns="91459" tIns="45730" rIns="91459" bIns="45730" numCol="1" anchor="t" anchorCtr="0" compatLnSpc="1">
            <a:prstTxWarp prst="textNoShape">
              <a:avLst/>
            </a:prstTxWarp>
          </a:bodyPr>
          <a:lstStyle>
            <a:lvl1pPr algn="r" eaLnBrk="0" hangingPunct="0">
              <a:defRPr sz="1000">
                <a:latin typeface="Arial" charset="0"/>
                <a:ea typeface="MS PGothic" pitchFamily="34" charset="-128"/>
                <a:cs typeface="+mn-cs"/>
              </a:defRPr>
            </a:lvl1pPr>
          </a:lstStyle>
          <a:p>
            <a:pPr>
              <a:defRPr/>
            </a:pPr>
            <a:endParaRPr lang="en-GB"/>
          </a:p>
        </p:txBody>
      </p:sp>
      <p:sp>
        <p:nvSpPr>
          <p:cNvPr id="66564" name="Rectangle 4"/>
          <p:cNvSpPr>
            <a:spLocks noGrp="1" noRot="1" noChangeAspect="1" noChangeArrowheads="1" noTextEdit="1"/>
          </p:cNvSpPr>
          <p:nvPr>
            <p:ph type="sldImg" idx="2"/>
          </p:nvPr>
        </p:nvSpPr>
        <p:spPr bwMode="auto">
          <a:xfrm>
            <a:off x="139700" y="768350"/>
            <a:ext cx="6824663" cy="383857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50413" y="4862513"/>
            <a:ext cx="6793662" cy="4603750"/>
          </a:xfrm>
          <a:prstGeom prst="rect">
            <a:avLst/>
          </a:prstGeom>
          <a:noFill/>
          <a:ln>
            <a:noFill/>
          </a:ln>
        </p:spPr>
        <p:txBody>
          <a:bodyPr vert="horz" wrap="square" lIns="91459" tIns="45730" rIns="91459" bIns="457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721851"/>
            <a:ext cx="3078639" cy="512763"/>
          </a:xfrm>
          <a:prstGeom prst="rect">
            <a:avLst/>
          </a:prstGeom>
          <a:noFill/>
          <a:ln>
            <a:noFill/>
          </a:ln>
        </p:spPr>
        <p:txBody>
          <a:bodyPr vert="horz" wrap="square" lIns="91459" tIns="45730" rIns="91459" bIns="45730" numCol="1" anchor="b" anchorCtr="0" compatLnSpc="1">
            <a:prstTxWarp prst="textNoShape">
              <a:avLst/>
            </a:prstTxWarp>
          </a:bodyPr>
          <a:lstStyle>
            <a:lvl1pPr eaLnBrk="0" hangingPunct="0">
              <a:defRPr sz="1000">
                <a:latin typeface="Arial" charset="0"/>
                <a:ea typeface="MS PGothic" pitchFamily="34" charset="-128"/>
                <a:cs typeface="+mn-cs"/>
              </a:defRPr>
            </a:lvl1pPr>
          </a:lstStyle>
          <a:p>
            <a:pPr>
              <a:defRPr/>
            </a:pPr>
            <a:r>
              <a:rPr lang="en-GB"/>
              <a:t>Dennis Rademacher</a:t>
            </a:r>
          </a:p>
        </p:txBody>
      </p:sp>
      <p:sp>
        <p:nvSpPr>
          <p:cNvPr id="3079" name="Rectangle 7"/>
          <p:cNvSpPr>
            <a:spLocks noGrp="1" noChangeArrowheads="1"/>
          </p:cNvSpPr>
          <p:nvPr>
            <p:ph type="sldNum" sz="quarter" idx="5"/>
          </p:nvPr>
        </p:nvSpPr>
        <p:spPr bwMode="auto">
          <a:xfrm>
            <a:off x="4025425" y="9721851"/>
            <a:ext cx="3078639" cy="512763"/>
          </a:xfrm>
          <a:prstGeom prst="rect">
            <a:avLst/>
          </a:prstGeom>
          <a:noFill/>
          <a:ln>
            <a:noFill/>
          </a:ln>
        </p:spPr>
        <p:txBody>
          <a:bodyPr vert="horz" wrap="square" lIns="91459" tIns="45730" rIns="91459" bIns="45730" numCol="1" anchor="b" anchorCtr="0" compatLnSpc="1">
            <a:prstTxWarp prst="textNoShape">
              <a:avLst/>
            </a:prstTxWarp>
          </a:bodyPr>
          <a:lstStyle>
            <a:lvl1pPr algn="r" eaLnBrk="0" hangingPunct="0">
              <a:defRPr sz="1000">
                <a:latin typeface="Arial" charset="0"/>
                <a:ea typeface="MS PGothic" pitchFamily="34" charset="-128"/>
                <a:cs typeface="+mn-cs"/>
              </a:defRPr>
            </a:lvl1pPr>
          </a:lstStyle>
          <a:p>
            <a:pPr>
              <a:defRPr/>
            </a:pPr>
            <a:fld id="{168409E9-B3F7-439A-BF65-0D8F5F06C7F3}" type="slidenum">
              <a:rPr lang="en-GB" smtClean="0"/>
              <a:pPr>
                <a:defRPr/>
              </a:pPr>
              <a:t>‹#›</a:t>
            </a:fld>
            <a:endParaRPr lang="en-GB"/>
          </a:p>
        </p:txBody>
      </p:sp>
    </p:spTree>
    <p:extLst>
      <p:ext uri="{BB962C8B-B14F-4D97-AF65-F5344CB8AC3E}">
        <p14:creationId xmlns:p14="http://schemas.microsoft.com/office/powerpoint/2010/main" val="2195389025"/>
      </p:ext>
    </p:extLst>
  </p:cSld>
  <p:clrMap bg1="lt1" tx1="dk1" bg2="lt2" tx2="dk2" accent1="accent1" accent2="accent2" accent3="accent3" accent4="accent4" accent5="accent5" accent6="accent6" hlink="hlink" folHlink="folHlink"/>
  <p:hf dt="0"/>
  <p:notesStyle>
    <a:lvl1pPr indent="-163920" algn="l" rtl="0" eaLnBrk="0" fontAlgn="base" hangingPunct="0">
      <a:spcBef>
        <a:spcPct val="30000"/>
      </a:spcBef>
      <a:spcAft>
        <a:spcPct val="0"/>
      </a:spcAft>
      <a:defRPr sz="1275" kern="1200">
        <a:solidFill>
          <a:schemeClr val="tx1"/>
        </a:solidFill>
        <a:latin typeface="Arial" charset="0"/>
        <a:ea typeface="MS PGothic" pitchFamily="34" charset="-128"/>
        <a:cs typeface="+mn-cs"/>
      </a:defRPr>
    </a:lvl1pPr>
    <a:lvl2pPr marL="456908" indent="-163920" algn="l" rtl="0" eaLnBrk="0" fontAlgn="base" hangingPunct="0">
      <a:spcBef>
        <a:spcPct val="30000"/>
      </a:spcBef>
      <a:spcAft>
        <a:spcPct val="0"/>
      </a:spcAft>
      <a:defRPr sz="1275" kern="1200">
        <a:solidFill>
          <a:schemeClr val="tx1"/>
        </a:solidFill>
        <a:latin typeface="Arial" charset="0"/>
        <a:ea typeface="MS PGothic" pitchFamily="34" charset="-128"/>
        <a:cs typeface="+mn-cs"/>
      </a:defRPr>
    </a:lvl2pPr>
    <a:lvl3pPr marL="913817" indent="-163920" algn="l" rtl="0" eaLnBrk="0" fontAlgn="base" hangingPunct="0">
      <a:spcBef>
        <a:spcPct val="30000"/>
      </a:spcBef>
      <a:spcAft>
        <a:spcPct val="0"/>
      </a:spcAft>
      <a:defRPr sz="1275" kern="1200">
        <a:solidFill>
          <a:schemeClr val="tx1"/>
        </a:solidFill>
        <a:latin typeface="Arial" charset="0"/>
        <a:ea typeface="MS PGothic" pitchFamily="34" charset="-128"/>
        <a:cs typeface="+mn-cs"/>
      </a:defRPr>
    </a:lvl3pPr>
    <a:lvl4pPr marL="1370726" indent="-163920" algn="l" rtl="0" eaLnBrk="0" fontAlgn="base" hangingPunct="0">
      <a:spcBef>
        <a:spcPct val="30000"/>
      </a:spcBef>
      <a:spcAft>
        <a:spcPct val="0"/>
      </a:spcAft>
      <a:defRPr sz="1275" kern="1200">
        <a:solidFill>
          <a:schemeClr val="tx1"/>
        </a:solidFill>
        <a:latin typeface="Arial" charset="0"/>
        <a:ea typeface="MS PGothic" pitchFamily="34" charset="-128"/>
        <a:cs typeface="+mn-cs"/>
      </a:defRPr>
    </a:lvl4pPr>
    <a:lvl5pPr marL="1827634" indent="-163920" algn="l" rtl="0" eaLnBrk="0" fontAlgn="base" hangingPunct="0">
      <a:spcBef>
        <a:spcPct val="30000"/>
      </a:spcBef>
      <a:spcAft>
        <a:spcPct val="0"/>
      </a:spcAft>
      <a:defRPr sz="1275" kern="1200">
        <a:solidFill>
          <a:schemeClr val="tx1"/>
        </a:solidFill>
        <a:latin typeface="Arial" charset="0"/>
        <a:ea typeface="MS PGothic" pitchFamily="34" charset="-128"/>
        <a:cs typeface="+mn-cs"/>
      </a:defRPr>
    </a:lvl5pPr>
    <a:lvl6pPr marL="2284542" algn="l" defTabSz="913817" rtl="0" eaLnBrk="1" latinLnBrk="0" hangingPunct="1">
      <a:defRPr sz="1185" kern="1200">
        <a:solidFill>
          <a:schemeClr val="tx1"/>
        </a:solidFill>
        <a:latin typeface="+mn-lt"/>
        <a:ea typeface="+mn-ea"/>
        <a:cs typeface="+mn-cs"/>
      </a:defRPr>
    </a:lvl6pPr>
    <a:lvl7pPr marL="2741452" algn="l" defTabSz="913817" rtl="0" eaLnBrk="1" latinLnBrk="0" hangingPunct="1">
      <a:defRPr sz="1185" kern="1200">
        <a:solidFill>
          <a:schemeClr val="tx1"/>
        </a:solidFill>
        <a:latin typeface="+mn-lt"/>
        <a:ea typeface="+mn-ea"/>
        <a:cs typeface="+mn-cs"/>
      </a:defRPr>
    </a:lvl7pPr>
    <a:lvl8pPr marL="3198360" algn="l" defTabSz="913817" rtl="0" eaLnBrk="1" latinLnBrk="0" hangingPunct="1">
      <a:defRPr sz="1185" kern="1200">
        <a:solidFill>
          <a:schemeClr val="tx1"/>
        </a:solidFill>
        <a:latin typeface="+mn-lt"/>
        <a:ea typeface="+mn-ea"/>
        <a:cs typeface="+mn-cs"/>
      </a:defRPr>
    </a:lvl8pPr>
    <a:lvl9pPr marL="3655268" algn="l" defTabSz="913817" rtl="0" eaLnBrk="1" latinLnBrk="0" hangingPunct="1">
      <a:defRPr sz="118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24663" cy="3838575"/>
          </a:xfrm>
        </p:spPr>
      </p:sp>
      <p:sp>
        <p:nvSpPr>
          <p:cNvPr id="3" name="Notizenplatzhalter 2"/>
          <p:cNvSpPr>
            <a:spLocks noGrp="1"/>
          </p:cNvSpPr>
          <p:nvPr>
            <p:ph type="body" idx="1"/>
          </p:nvPr>
        </p:nvSpPr>
        <p:spPr/>
        <p:txBody>
          <a:bodyPr>
            <a:normAutofit/>
          </a:bodyPr>
          <a:lstStyle/>
          <a:p>
            <a:r>
              <a:rPr lang="de-DE" dirty="0" err="1"/>
              <a:t>Now</a:t>
            </a:r>
            <a:r>
              <a:rPr lang="de-DE" dirty="0"/>
              <a:t> </a:t>
            </a:r>
            <a:r>
              <a:rPr lang="de-DE" dirty="0" err="1"/>
              <a:t>we</a:t>
            </a:r>
            <a:r>
              <a:rPr lang="de-DE" dirty="0"/>
              <a:t> </a:t>
            </a:r>
            <a:r>
              <a:rPr lang="de-DE" dirty="0" err="1"/>
              <a:t>continue</a:t>
            </a:r>
            <a:r>
              <a:rPr lang="de-DE" dirty="0"/>
              <a:t> with </a:t>
            </a:r>
            <a:r>
              <a:rPr lang="de-DE" dirty="0" err="1"/>
              <a:t>the</a:t>
            </a:r>
            <a:r>
              <a:rPr lang="de-DE" dirty="0"/>
              <a:t> </a:t>
            </a:r>
            <a:r>
              <a:rPr lang="de-DE" dirty="0" err="1"/>
              <a:t>weathering</a:t>
            </a:r>
            <a:r>
              <a:rPr lang="de-DE" dirty="0"/>
              <a:t> </a:t>
            </a:r>
            <a:r>
              <a:rPr lang="de-DE" dirty="0" err="1"/>
              <a:t>steel</a:t>
            </a:r>
            <a:r>
              <a:rPr lang="de-DE" dirty="0"/>
              <a:t> grades,</a:t>
            </a:r>
            <a:r>
              <a:rPr lang="de-DE" baseline="0" dirty="0"/>
              <a:t> </a:t>
            </a:r>
            <a:r>
              <a:rPr lang="de-DE" baseline="0" dirty="0" err="1"/>
              <a:t>which</a:t>
            </a:r>
            <a:r>
              <a:rPr lang="de-DE" baseline="0" dirty="0"/>
              <a:t> a </a:t>
            </a:r>
            <a:r>
              <a:rPr lang="de-DE" baseline="0" dirty="0" err="1"/>
              <a:t>defined</a:t>
            </a:r>
            <a:r>
              <a:rPr lang="de-DE" baseline="0" dirty="0"/>
              <a:t> in </a:t>
            </a:r>
            <a:r>
              <a:rPr lang="de-DE" baseline="0" dirty="0" err="1"/>
              <a:t>part</a:t>
            </a:r>
            <a:r>
              <a:rPr lang="de-DE" baseline="0" dirty="0"/>
              <a:t> </a:t>
            </a:r>
            <a:r>
              <a:rPr lang="de-DE" baseline="0" dirty="0" err="1"/>
              <a:t>five</a:t>
            </a:r>
            <a:r>
              <a:rPr lang="de-DE" baseline="0" dirty="0"/>
              <a:t> of EN 10025</a:t>
            </a:r>
            <a:endParaRPr lang="en-US" dirty="0"/>
          </a:p>
        </p:txBody>
      </p:sp>
      <p:sp>
        <p:nvSpPr>
          <p:cNvPr id="4" name="Foliennummernplatzhalter 3"/>
          <p:cNvSpPr>
            <a:spLocks noGrp="1"/>
          </p:cNvSpPr>
          <p:nvPr>
            <p:ph type="sldNum" sz="quarter" idx="10"/>
          </p:nvPr>
        </p:nvSpPr>
        <p:spPr/>
        <p:txBody>
          <a:bodyPr/>
          <a:lstStyle/>
          <a:p>
            <a:pPr>
              <a:defRPr/>
            </a:pPr>
            <a:fld id="{168409E9-B3F7-439A-BF65-0D8F5F06C7F3}" type="slidenum">
              <a:rPr lang="en-GB" smtClean="0"/>
              <a:pPr>
                <a:defRPr/>
              </a:pPr>
              <a:t>1</a:t>
            </a:fld>
            <a:endParaRPr lang="en-GB"/>
          </a:p>
        </p:txBody>
      </p:sp>
      <p:sp>
        <p:nvSpPr>
          <p:cNvPr id="5" name="Fußzeilenplatzhalter 4">
            <a:extLst>
              <a:ext uri="{FF2B5EF4-FFF2-40B4-BE49-F238E27FC236}">
                <a16:creationId xmlns:a16="http://schemas.microsoft.com/office/drawing/2014/main" id="{C8A1FAEE-2641-45D9-9D1C-823BB0F6C489}"/>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83108FEC-8052-4671-9046-BFECE83CB5CA}"/>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180846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16D34A4-F991-4DC4-BD2F-E33ADFCC2284}" type="slidenum">
              <a:rPr lang="en-US" smtClean="0"/>
              <a:pPr/>
              <a:t>13</a:t>
            </a:fld>
            <a:endParaRPr lang="en-US"/>
          </a:p>
        </p:txBody>
      </p:sp>
      <p:sp>
        <p:nvSpPr>
          <p:cNvPr id="68611"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1BF58076-3CE7-401C-8BB2-105313A91343}" type="slidenum">
              <a:rPr lang="en-GB" sz="1200"/>
              <a:pPr algn="r"/>
              <a:t>13</a:t>
            </a:fld>
            <a:endParaRPr lang="en-GB" sz="1200" dirty="0"/>
          </a:p>
        </p:txBody>
      </p:sp>
      <p:sp>
        <p:nvSpPr>
          <p:cNvPr id="68612" name="Rectangle 2"/>
          <p:cNvSpPr>
            <a:spLocks noGrp="1" noRot="1" noChangeAspect="1" noChangeArrowheads="1" noTextEdit="1"/>
          </p:cNvSpPr>
          <p:nvPr>
            <p:ph type="sldImg"/>
          </p:nvPr>
        </p:nvSpPr>
        <p:spPr>
          <a:xfrm>
            <a:off x="141288" y="768350"/>
            <a:ext cx="6821487" cy="3836988"/>
          </a:xfrm>
          <a:ln/>
        </p:spPr>
      </p:sp>
      <p:sp>
        <p:nvSpPr>
          <p:cNvPr id="68613" name="Rectangle 3"/>
          <p:cNvSpPr>
            <a:spLocks noGrp="1" noChangeArrowheads="1"/>
          </p:cNvSpPr>
          <p:nvPr>
            <p:ph type="body" idx="1"/>
          </p:nvPr>
        </p:nvSpPr>
        <p:spPr>
          <a:noFill/>
          <a:ln/>
        </p:spPr>
        <p:txBody>
          <a:bodyPr/>
          <a:lstStyle/>
          <a:p>
            <a:pPr eaLnBrk="1" hangingPunct="1"/>
            <a:r>
              <a:rPr lang="fr-FR" dirty="0" err="1"/>
              <a:t>Finally</a:t>
            </a:r>
            <a:r>
              <a:rPr lang="fr-FR" dirty="0"/>
              <a:t> </a:t>
            </a:r>
            <a:r>
              <a:rPr lang="fr-FR" dirty="0" err="1"/>
              <a:t>some</a:t>
            </a:r>
            <a:r>
              <a:rPr lang="fr-FR" dirty="0"/>
              <a:t> </a:t>
            </a:r>
            <a:r>
              <a:rPr lang="fr-FR" dirty="0" err="1"/>
              <a:t>recommendations</a:t>
            </a:r>
            <a:r>
              <a:rPr lang="fr-FR" dirty="0"/>
              <a:t> for </a:t>
            </a:r>
            <a:r>
              <a:rPr lang="fr-FR" dirty="0" err="1"/>
              <a:t>beam</a:t>
            </a:r>
            <a:r>
              <a:rPr lang="fr-FR" dirty="0"/>
              <a:t> </a:t>
            </a:r>
            <a:r>
              <a:rPr lang="fr-FR" dirty="0" err="1"/>
              <a:t>finishing</a:t>
            </a:r>
            <a:r>
              <a:rPr lang="fr-FR" dirty="0"/>
              <a:t> and </a:t>
            </a:r>
            <a:r>
              <a:rPr lang="fr-FR" dirty="0" err="1"/>
              <a:t>processing</a:t>
            </a:r>
            <a:endParaRPr lang="fr-FR" dirty="0"/>
          </a:p>
        </p:txBody>
      </p:sp>
      <p:sp>
        <p:nvSpPr>
          <p:cNvPr id="2" name="Fußzeilenplatzhalter 1">
            <a:extLst>
              <a:ext uri="{FF2B5EF4-FFF2-40B4-BE49-F238E27FC236}">
                <a16:creationId xmlns:a16="http://schemas.microsoft.com/office/drawing/2014/main" id="{89BD291C-AAD0-4DF9-A747-B02EF3F616FA}"/>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5316CB15-CE2E-4167-8B87-E72FA6CB5633}"/>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113409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FFD58-52C5-4810-8280-530601245D03}" type="slidenum">
              <a:rPr lang="en-GB"/>
              <a:pPr/>
              <a:t>14</a:t>
            </a:fld>
            <a:endParaRPr lang="en-GB"/>
          </a:p>
        </p:txBody>
      </p:sp>
      <p:sp>
        <p:nvSpPr>
          <p:cNvPr id="86018" name="Rectangle 2"/>
          <p:cNvSpPr>
            <a:spLocks noGrp="1" noRot="1" noChangeAspect="1" noChangeArrowheads="1" noTextEdit="1"/>
          </p:cNvSpPr>
          <p:nvPr>
            <p:ph type="sldImg"/>
          </p:nvPr>
        </p:nvSpPr>
        <p:spPr>
          <a:xfrm>
            <a:off x="141288" y="768350"/>
            <a:ext cx="6821487" cy="3836988"/>
          </a:xfrm>
          <a:ln/>
        </p:spPr>
      </p:sp>
      <p:sp>
        <p:nvSpPr>
          <p:cNvPr id="86019" name="Rectangle 3"/>
          <p:cNvSpPr>
            <a:spLocks noGrp="1" noChangeArrowheads="1"/>
          </p:cNvSpPr>
          <p:nvPr>
            <p:ph type="body" idx="1"/>
          </p:nvPr>
        </p:nvSpPr>
        <p:spPr/>
        <p:txBody>
          <a:bodyPr/>
          <a:lstStyle/>
          <a:p>
            <a:r>
              <a:rPr lang="fr-CH" dirty="0"/>
              <a:t>Blast </a:t>
            </a:r>
            <a:r>
              <a:rPr lang="fr-CH" dirty="0" err="1"/>
              <a:t>cleaning</a:t>
            </a:r>
            <a:r>
              <a:rPr lang="fr-CH" dirty="0"/>
              <a:t> </a:t>
            </a:r>
            <a:r>
              <a:rPr lang="fr-CH" dirty="0" err="1"/>
              <a:t>removes</a:t>
            </a:r>
            <a:r>
              <a:rPr lang="fr-CH" dirty="0"/>
              <a:t> </a:t>
            </a:r>
            <a:r>
              <a:rPr lang="fr-CH" dirty="0" err="1"/>
              <a:t>mill</a:t>
            </a:r>
            <a:r>
              <a:rPr lang="fr-CH" dirty="0"/>
              <a:t> </a:t>
            </a:r>
            <a:r>
              <a:rPr lang="fr-CH" dirty="0" err="1"/>
              <a:t>scale</a:t>
            </a:r>
            <a:r>
              <a:rPr lang="fr-CH" dirty="0"/>
              <a:t>, </a:t>
            </a:r>
            <a:r>
              <a:rPr lang="fr-CH" dirty="0" err="1"/>
              <a:t>oil</a:t>
            </a:r>
            <a:r>
              <a:rPr lang="fr-CH" dirty="0"/>
              <a:t>, </a:t>
            </a:r>
            <a:r>
              <a:rPr lang="fr-CH" dirty="0" err="1"/>
              <a:t>grease</a:t>
            </a:r>
            <a:r>
              <a:rPr lang="fr-CH" dirty="0"/>
              <a:t>, </a:t>
            </a:r>
            <a:r>
              <a:rPr lang="fr-CH" dirty="0" err="1"/>
              <a:t>dirt</a:t>
            </a:r>
            <a:r>
              <a:rPr lang="fr-CH" dirty="0"/>
              <a:t>, </a:t>
            </a:r>
            <a:r>
              <a:rPr lang="fr-CH" dirty="0" err="1"/>
              <a:t>rust</a:t>
            </a:r>
            <a:r>
              <a:rPr lang="fr-CH" dirty="0"/>
              <a:t> </a:t>
            </a:r>
            <a:r>
              <a:rPr lang="fr-CH" dirty="0" err="1"/>
              <a:t>scale</a:t>
            </a:r>
            <a:r>
              <a:rPr lang="fr-CH" dirty="0"/>
              <a:t>  --&gt; the surface </a:t>
            </a:r>
            <a:r>
              <a:rPr lang="fr-CH" dirty="0" err="1"/>
              <a:t>will</a:t>
            </a:r>
            <a:r>
              <a:rPr lang="fr-CH" dirty="0"/>
              <a:t> </a:t>
            </a:r>
            <a:r>
              <a:rPr lang="fr-CH" dirty="0" err="1"/>
              <a:t>weather</a:t>
            </a:r>
            <a:r>
              <a:rPr lang="fr-CH" dirty="0"/>
              <a:t> </a:t>
            </a:r>
            <a:r>
              <a:rPr lang="fr-CH" dirty="0" err="1"/>
              <a:t>uniformly</a:t>
            </a:r>
            <a:endParaRPr lang="en-US" dirty="0"/>
          </a:p>
        </p:txBody>
      </p:sp>
      <p:sp>
        <p:nvSpPr>
          <p:cNvPr id="2" name="Fußzeilenplatzhalter 1">
            <a:extLst>
              <a:ext uri="{FF2B5EF4-FFF2-40B4-BE49-F238E27FC236}">
                <a16:creationId xmlns:a16="http://schemas.microsoft.com/office/drawing/2014/main" id="{F313FA26-7455-4BBA-8638-E547A15FCBB6}"/>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EC94E6C3-B082-4D09-B6D4-4D18DF071BDB}"/>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567986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548427-8394-4531-9587-B05774182764}" type="slidenum">
              <a:rPr lang="en-US" smtClean="0"/>
              <a:pPr/>
              <a:t>15</a:t>
            </a:fld>
            <a:endParaRPr lang="en-US"/>
          </a:p>
        </p:txBody>
      </p:sp>
      <p:sp>
        <p:nvSpPr>
          <p:cNvPr id="150530" name="Rectangle 2"/>
          <p:cNvSpPr>
            <a:spLocks noGrp="1" noRot="1" noChangeAspect="1" noChangeArrowheads="1" noTextEdit="1"/>
          </p:cNvSpPr>
          <p:nvPr>
            <p:ph type="sldImg"/>
          </p:nvPr>
        </p:nvSpPr>
        <p:spPr>
          <a:xfrm>
            <a:off x="141288" y="768350"/>
            <a:ext cx="6821487" cy="3836988"/>
          </a:xfrm>
          <a:ln/>
        </p:spPr>
      </p:sp>
      <p:sp>
        <p:nvSpPr>
          <p:cNvPr id="150531" name="Rectangle 3"/>
          <p:cNvSpPr>
            <a:spLocks noGrp="1" noChangeArrowheads="1"/>
          </p:cNvSpPr>
          <p:nvPr>
            <p:ph type="body" idx="1"/>
          </p:nvPr>
        </p:nvSpPr>
        <p:spPr/>
        <p:txBody>
          <a:bodyPr/>
          <a:lstStyle/>
          <a:p>
            <a:pPr>
              <a:buFont typeface="Arial" pitchFamily="34" charset="0"/>
              <a:buChar char="•"/>
            </a:pPr>
            <a:r>
              <a:rPr lang="de-DE" dirty="0"/>
              <a:t>Normal thermal </a:t>
            </a:r>
            <a:r>
              <a:rPr lang="de-DE" dirty="0" err="1"/>
              <a:t>cutting</a:t>
            </a:r>
            <a:r>
              <a:rPr lang="de-DE" dirty="0"/>
              <a:t> </a:t>
            </a:r>
            <a:r>
              <a:rPr lang="de-DE" dirty="0" err="1"/>
              <a:t>procedures</a:t>
            </a:r>
            <a:r>
              <a:rPr lang="de-DE" dirty="0"/>
              <a:t> </a:t>
            </a:r>
            <a:r>
              <a:rPr lang="de-DE" dirty="0" err="1"/>
              <a:t>can</a:t>
            </a:r>
            <a:r>
              <a:rPr lang="de-DE" dirty="0"/>
              <a:t> </a:t>
            </a:r>
            <a:r>
              <a:rPr lang="de-DE" dirty="0" err="1"/>
              <a:t>be</a:t>
            </a:r>
            <a:r>
              <a:rPr lang="de-DE" dirty="0"/>
              <a:t> </a:t>
            </a:r>
            <a:r>
              <a:rPr lang="de-DE" dirty="0" err="1"/>
              <a:t>applied</a:t>
            </a:r>
            <a:endParaRPr lang="de-DE" dirty="0"/>
          </a:p>
          <a:p>
            <a:pPr>
              <a:buFont typeface="Arial" pitchFamily="34" charset="0"/>
              <a:buChar char="•"/>
            </a:pPr>
            <a:endParaRPr lang="en-US" dirty="0"/>
          </a:p>
        </p:txBody>
      </p:sp>
      <p:sp>
        <p:nvSpPr>
          <p:cNvPr id="2" name="Fußzeilenplatzhalter 1">
            <a:extLst>
              <a:ext uri="{FF2B5EF4-FFF2-40B4-BE49-F238E27FC236}">
                <a16:creationId xmlns:a16="http://schemas.microsoft.com/office/drawing/2014/main" id="{CC0BFB2C-C8F7-4031-8D53-18299A8D150E}"/>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0DE6B03C-3A01-4135-88EC-364B57AF070F}"/>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857332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CA2F-3261-47CE-ADC7-A42AAE9C640A}" type="slidenum">
              <a:rPr lang="en-GB"/>
              <a:pPr/>
              <a:t>16</a:t>
            </a:fld>
            <a:endParaRPr lang="en-GB"/>
          </a:p>
        </p:txBody>
      </p:sp>
      <p:sp>
        <p:nvSpPr>
          <p:cNvPr id="53250" name="Rectangle 2"/>
          <p:cNvSpPr>
            <a:spLocks noGrp="1" noRot="1" noChangeAspect="1" noChangeArrowheads="1" noTextEdit="1"/>
          </p:cNvSpPr>
          <p:nvPr>
            <p:ph type="sldImg"/>
          </p:nvPr>
        </p:nvSpPr>
        <p:spPr>
          <a:xfrm>
            <a:off x="141288" y="768350"/>
            <a:ext cx="6821487" cy="3836988"/>
          </a:xfrm>
          <a:ln/>
        </p:spPr>
      </p:sp>
      <p:sp>
        <p:nvSpPr>
          <p:cNvPr id="53251" name="Rectangle 3"/>
          <p:cNvSpPr>
            <a:spLocks noGrp="1" noChangeArrowheads="1"/>
          </p:cNvSpPr>
          <p:nvPr>
            <p:ph type="body" idx="1"/>
          </p:nvPr>
        </p:nvSpPr>
        <p:spPr/>
        <p:txBody>
          <a:bodyPr/>
          <a:lstStyle/>
          <a:p>
            <a:pPr>
              <a:buFont typeface="Arial" pitchFamily="34" charset="0"/>
              <a:buChar char="•"/>
            </a:pPr>
            <a:r>
              <a:rPr lang="en-US" dirty="0"/>
              <a:t>All usual manual and automatic welding processes are possible</a:t>
            </a:r>
          </a:p>
          <a:p>
            <a:pPr>
              <a:buFont typeface="Arial" pitchFamily="34" charset="0"/>
              <a:buChar char="•"/>
            </a:pPr>
            <a:r>
              <a:rPr lang="en-US" dirty="0"/>
              <a:t>All joints should be continuously welded (avoid moisture and local contact corrosion)</a:t>
            </a:r>
          </a:p>
          <a:p>
            <a:pPr>
              <a:buFont typeface="Arial" pitchFamily="34" charset="0"/>
              <a:buChar char="•"/>
            </a:pPr>
            <a:r>
              <a:rPr lang="en-US" dirty="0"/>
              <a:t>Weld metal should have an atmospheric corrosion resistance equal or greater than the resistance of the steel</a:t>
            </a:r>
          </a:p>
          <a:p>
            <a:pPr lvl="0">
              <a:buFont typeface="Arial" pitchFamily="34" charset="0"/>
              <a:buChar char="•"/>
            </a:pPr>
            <a:r>
              <a:rPr lang="en-US" dirty="0"/>
              <a:t>If multiple passes: only the final layer needs a higher corrosion resistance</a:t>
            </a:r>
          </a:p>
          <a:p>
            <a:pPr lvl="0">
              <a:buFont typeface="Arial" pitchFamily="34" charset="0"/>
              <a:buChar char="•"/>
            </a:pPr>
            <a:r>
              <a:rPr lang="en-US" dirty="0">
                <a:sym typeface="Wingdings" pitchFamily="2" charset="2"/>
              </a:rPr>
              <a:t>The</a:t>
            </a:r>
            <a:r>
              <a:rPr lang="en-US" baseline="0" dirty="0">
                <a:sym typeface="Wingdings" pitchFamily="2" charset="2"/>
              </a:rPr>
              <a:t> </a:t>
            </a:r>
            <a:r>
              <a:rPr lang="en-US" dirty="0"/>
              <a:t>submerged runs can be carried out with normal weld metal for non-alloy steels</a:t>
            </a:r>
          </a:p>
        </p:txBody>
      </p:sp>
      <p:sp>
        <p:nvSpPr>
          <p:cNvPr id="2" name="Fußzeilenplatzhalter 1">
            <a:extLst>
              <a:ext uri="{FF2B5EF4-FFF2-40B4-BE49-F238E27FC236}">
                <a16:creationId xmlns:a16="http://schemas.microsoft.com/office/drawing/2014/main" id="{C955CF78-B570-4449-9C49-1D513DEBCEDD}"/>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63763021-E3D2-41B8-B843-9D4845F42075}"/>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287777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83314EB-95CE-410C-8318-D7038D4467C1}" type="slidenum">
              <a:rPr lang="en-GB" smtClean="0"/>
              <a:pPr/>
              <a:t>17</a:t>
            </a:fld>
            <a:endParaRPr lang="en-GB"/>
          </a:p>
        </p:txBody>
      </p:sp>
      <p:sp>
        <p:nvSpPr>
          <p:cNvPr id="89091"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E8B8D141-A836-4DEA-8F0F-E6B50E7EAE9E}" type="slidenum">
              <a:rPr lang="en-GB" sz="1200"/>
              <a:pPr algn="r"/>
              <a:t>17</a:t>
            </a:fld>
            <a:endParaRPr lang="en-GB" sz="1200" dirty="0"/>
          </a:p>
        </p:txBody>
      </p:sp>
      <p:sp>
        <p:nvSpPr>
          <p:cNvPr id="89092" name="Rectangle 2"/>
          <p:cNvSpPr>
            <a:spLocks noGrp="1" noRot="1" noChangeAspect="1" noChangeArrowheads="1" noTextEdit="1"/>
          </p:cNvSpPr>
          <p:nvPr>
            <p:ph type="sldImg"/>
          </p:nvPr>
        </p:nvSpPr>
        <p:spPr>
          <a:xfrm>
            <a:off x="141288" y="768350"/>
            <a:ext cx="6821487" cy="3836988"/>
          </a:xfrm>
          <a:ln/>
        </p:spPr>
      </p:sp>
      <p:sp>
        <p:nvSpPr>
          <p:cNvPr id="89093" name="Rectangle 3"/>
          <p:cNvSpPr>
            <a:spLocks noGrp="1" noChangeArrowheads="1"/>
          </p:cNvSpPr>
          <p:nvPr>
            <p:ph type="body" idx="1"/>
          </p:nvPr>
        </p:nvSpPr>
        <p:spPr>
          <a:noFill/>
          <a:ln/>
        </p:spPr>
        <p:txBody>
          <a:bodyPr/>
          <a:lstStyle/>
          <a:p>
            <a:pPr>
              <a:buFont typeface="Arial" pitchFamily="34" charset="0"/>
              <a:buChar char="•"/>
            </a:pPr>
            <a:r>
              <a:rPr lang="fr-FR" dirty="0"/>
              <a:t>There are </a:t>
            </a:r>
            <a:r>
              <a:rPr lang="fr-FR" dirty="0" err="1"/>
              <a:t>special</a:t>
            </a:r>
            <a:r>
              <a:rPr lang="fr-FR" baseline="0" dirty="0"/>
              <a:t> </a:t>
            </a:r>
            <a:r>
              <a:rPr lang="fr-FR" baseline="0" dirty="0" err="1"/>
              <a:t>rules</a:t>
            </a:r>
            <a:r>
              <a:rPr lang="fr-FR" baseline="0" dirty="0"/>
              <a:t> for </a:t>
            </a:r>
            <a:r>
              <a:rPr lang="fr-FR" dirty="0" err="1"/>
              <a:t>edge</a:t>
            </a:r>
            <a:r>
              <a:rPr lang="fr-FR" dirty="0"/>
              <a:t> and </a:t>
            </a:r>
            <a:r>
              <a:rPr lang="fr-FR" dirty="0" err="1"/>
              <a:t>hole</a:t>
            </a:r>
            <a:r>
              <a:rPr lang="fr-FR" dirty="0"/>
              <a:t> distances for</a:t>
            </a:r>
            <a:r>
              <a:rPr lang="fr-FR" baseline="0" dirty="0"/>
              <a:t> </a:t>
            </a:r>
            <a:r>
              <a:rPr lang="fr-FR" baseline="0" dirty="0" err="1"/>
              <a:t>weathering</a:t>
            </a:r>
            <a:r>
              <a:rPr lang="fr-FR" baseline="0" dirty="0"/>
              <a:t> </a:t>
            </a:r>
            <a:r>
              <a:rPr lang="fr-FR" baseline="0" dirty="0" err="1"/>
              <a:t>steels</a:t>
            </a:r>
            <a:r>
              <a:rPr lang="fr-FR" baseline="0" dirty="0"/>
              <a:t>, </a:t>
            </a:r>
            <a:r>
              <a:rPr lang="fr-FR" baseline="0" dirty="0" err="1"/>
              <a:t>which</a:t>
            </a:r>
            <a:r>
              <a:rPr lang="fr-FR" baseline="0" dirty="0"/>
              <a:t> are </a:t>
            </a:r>
            <a:r>
              <a:rPr lang="fr-FR" dirty="0" err="1"/>
              <a:t>slightly</a:t>
            </a:r>
            <a:r>
              <a:rPr lang="fr-FR" dirty="0"/>
              <a:t> </a:t>
            </a:r>
            <a:r>
              <a:rPr lang="fr-FR" dirty="0" err="1"/>
              <a:t>different</a:t>
            </a:r>
            <a:endParaRPr lang="fr-FR" dirty="0"/>
          </a:p>
          <a:p>
            <a:pPr>
              <a:buFont typeface="Arial" pitchFamily="34" charset="0"/>
              <a:buChar char="•"/>
            </a:pPr>
            <a:r>
              <a:rPr lang="fr-FR" dirty="0"/>
              <a:t>If </a:t>
            </a:r>
            <a:r>
              <a:rPr lang="fr-FR" dirty="0" err="1"/>
              <a:t>you</a:t>
            </a:r>
            <a:r>
              <a:rPr lang="fr-FR" dirty="0"/>
              <a:t> are not able to use </a:t>
            </a:r>
            <a:r>
              <a:rPr lang="fr-FR" dirty="0" err="1"/>
              <a:t>weathering</a:t>
            </a:r>
            <a:r>
              <a:rPr lang="fr-FR" dirty="0"/>
              <a:t> grades, </a:t>
            </a:r>
            <a:r>
              <a:rPr lang="fr-FR" dirty="0" err="1"/>
              <a:t>you</a:t>
            </a:r>
            <a:r>
              <a:rPr lang="fr-FR" dirty="0"/>
              <a:t> </a:t>
            </a:r>
            <a:r>
              <a:rPr lang="fr-FR" dirty="0" err="1"/>
              <a:t>can</a:t>
            </a:r>
            <a:r>
              <a:rPr lang="fr-FR" dirty="0"/>
              <a:t> </a:t>
            </a:r>
            <a:r>
              <a:rPr lang="fr-FR" dirty="0" err="1"/>
              <a:t>also</a:t>
            </a:r>
            <a:r>
              <a:rPr lang="fr-FR" dirty="0"/>
              <a:t> use </a:t>
            </a:r>
            <a:r>
              <a:rPr lang="fr-FR" dirty="0" err="1"/>
              <a:t>stainless</a:t>
            </a:r>
            <a:r>
              <a:rPr lang="fr-FR" dirty="0"/>
              <a:t> </a:t>
            </a:r>
            <a:r>
              <a:rPr lang="fr-FR" dirty="0" err="1"/>
              <a:t>steel</a:t>
            </a:r>
            <a:endParaRPr lang="fr-FR" dirty="0"/>
          </a:p>
          <a:p>
            <a:pPr>
              <a:buFont typeface="Arial" pitchFamily="34" charset="0"/>
              <a:buChar char="•"/>
            </a:pPr>
            <a:r>
              <a:rPr lang="fr-FR" dirty="0" err="1"/>
              <a:t>Galvanized</a:t>
            </a:r>
            <a:r>
              <a:rPr lang="fr-FR" dirty="0"/>
              <a:t> </a:t>
            </a:r>
            <a:r>
              <a:rPr lang="fr-FR" dirty="0" err="1"/>
              <a:t>steel</a:t>
            </a:r>
            <a:r>
              <a:rPr lang="fr-FR" dirty="0"/>
              <a:t> </a:t>
            </a:r>
            <a:r>
              <a:rPr lang="fr-FR" dirty="0" err="1"/>
              <a:t>should</a:t>
            </a:r>
            <a:r>
              <a:rPr lang="fr-FR" dirty="0"/>
              <a:t> </a:t>
            </a:r>
            <a:r>
              <a:rPr lang="fr-FR" dirty="0" err="1"/>
              <a:t>be</a:t>
            </a:r>
            <a:r>
              <a:rPr lang="fr-FR" dirty="0"/>
              <a:t> </a:t>
            </a:r>
            <a:r>
              <a:rPr lang="fr-FR" dirty="0" err="1"/>
              <a:t>avoided</a:t>
            </a:r>
            <a:r>
              <a:rPr lang="fr-FR" dirty="0"/>
              <a:t>!</a:t>
            </a:r>
          </a:p>
          <a:p>
            <a:endParaRPr lang="fr-FR" dirty="0"/>
          </a:p>
        </p:txBody>
      </p:sp>
      <p:sp>
        <p:nvSpPr>
          <p:cNvPr id="2" name="Fußzeilenplatzhalter 1">
            <a:extLst>
              <a:ext uri="{FF2B5EF4-FFF2-40B4-BE49-F238E27FC236}">
                <a16:creationId xmlns:a16="http://schemas.microsoft.com/office/drawing/2014/main" id="{01E47DC2-295B-4BCF-9796-38254EE44343}"/>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274C3247-3E28-4E74-B0EE-8713D7C4593A}"/>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331680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16D34A4-F991-4DC4-BD2F-E33ADFCC2284}" type="slidenum">
              <a:rPr lang="en-US" smtClean="0"/>
              <a:pPr/>
              <a:t>18</a:t>
            </a:fld>
            <a:endParaRPr lang="en-US"/>
          </a:p>
        </p:txBody>
      </p:sp>
      <p:sp>
        <p:nvSpPr>
          <p:cNvPr id="68611"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1BF58076-3CE7-401C-8BB2-105313A91343}" type="slidenum">
              <a:rPr lang="en-GB" sz="1200"/>
              <a:pPr algn="r"/>
              <a:t>18</a:t>
            </a:fld>
            <a:endParaRPr lang="en-GB" sz="1200" dirty="0"/>
          </a:p>
        </p:txBody>
      </p:sp>
      <p:sp>
        <p:nvSpPr>
          <p:cNvPr id="68612" name="Rectangle 2"/>
          <p:cNvSpPr>
            <a:spLocks noGrp="1" noRot="1" noChangeAspect="1" noChangeArrowheads="1" noTextEdit="1"/>
          </p:cNvSpPr>
          <p:nvPr>
            <p:ph type="sldImg"/>
          </p:nvPr>
        </p:nvSpPr>
        <p:spPr>
          <a:xfrm>
            <a:off x="141288" y="768350"/>
            <a:ext cx="6821487" cy="3836988"/>
          </a:xfrm>
          <a:ln/>
        </p:spPr>
      </p:sp>
      <p:sp>
        <p:nvSpPr>
          <p:cNvPr id="68613" name="Rectangle 3"/>
          <p:cNvSpPr>
            <a:spLocks noGrp="1" noChangeArrowheads="1"/>
          </p:cNvSpPr>
          <p:nvPr>
            <p:ph type="body" idx="1"/>
          </p:nvPr>
        </p:nvSpPr>
        <p:spPr>
          <a:noFill/>
          <a:ln/>
        </p:spPr>
        <p:txBody>
          <a:bodyPr/>
          <a:lstStyle/>
          <a:p>
            <a:pPr indent="-180037" defTabSz="914590" eaLnBrk="1" hangingPunct="1"/>
            <a:r>
              <a:rPr lang="en-US" noProof="0" dirty="0"/>
              <a:t>Drainage is to be considered, as weathering steel should not be permanently wet </a:t>
            </a:r>
          </a:p>
          <a:p>
            <a:pPr indent="-180037" defTabSz="914590" eaLnBrk="1" hangingPunct="1"/>
            <a:r>
              <a:rPr lang="en-US" noProof="0" dirty="0">
                <a:sym typeface="Wingdings" pitchFamily="2" charset="2"/>
              </a:rPr>
              <a:t> ensure that continual wetness do not occur at any point of the construction</a:t>
            </a:r>
            <a:endParaRPr lang="en-US" noProof="0" dirty="0"/>
          </a:p>
          <a:p>
            <a:pPr eaLnBrk="1" hangingPunct="1"/>
            <a:endParaRPr lang="fr-FR" dirty="0"/>
          </a:p>
        </p:txBody>
      </p:sp>
      <p:sp>
        <p:nvSpPr>
          <p:cNvPr id="2" name="Fußzeilenplatzhalter 1">
            <a:extLst>
              <a:ext uri="{FF2B5EF4-FFF2-40B4-BE49-F238E27FC236}">
                <a16:creationId xmlns:a16="http://schemas.microsoft.com/office/drawing/2014/main" id="{55C7833D-8B38-4B97-BED1-788C1F3078E4}"/>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59864D17-F307-45DA-8B83-7B1E585CBE62}"/>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1904792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7D76113-5786-49B1-8C25-B58539A05115}" type="slidenum">
              <a:rPr lang="en-US" smtClean="0"/>
              <a:pPr/>
              <a:t>19</a:t>
            </a:fld>
            <a:endParaRPr lang="en-US" dirty="0"/>
          </a:p>
        </p:txBody>
      </p:sp>
      <p:sp>
        <p:nvSpPr>
          <p:cNvPr id="75779"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83C14D34-CE89-4997-9404-D162CFECA139}" type="slidenum">
              <a:rPr lang="en-US" sz="1200"/>
              <a:pPr algn="r"/>
              <a:t>19</a:t>
            </a:fld>
            <a:endParaRPr lang="en-US" sz="1200" dirty="0"/>
          </a:p>
        </p:txBody>
      </p:sp>
      <p:sp>
        <p:nvSpPr>
          <p:cNvPr id="75780" name="Rectangle 2"/>
          <p:cNvSpPr>
            <a:spLocks noGrp="1" noRot="1" noChangeAspect="1" noChangeArrowheads="1" noTextEdit="1"/>
          </p:cNvSpPr>
          <p:nvPr>
            <p:ph type="sldImg"/>
          </p:nvPr>
        </p:nvSpPr>
        <p:spPr>
          <a:xfrm>
            <a:off x="141288" y="768350"/>
            <a:ext cx="6821487" cy="3836988"/>
          </a:xfrm>
          <a:ln/>
        </p:spPr>
      </p:sp>
      <p:sp>
        <p:nvSpPr>
          <p:cNvPr id="75781" name="Rectangle 3"/>
          <p:cNvSpPr>
            <a:spLocks noGrp="1" noChangeArrowheads="1"/>
          </p:cNvSpPr>
          <p:nvPr>
            <p:ph type="body" idx="1"/>
          </p:nvPr>
        </p:nvSpPr>
        <p:spPr>
          <a:noFill/>
          <a:ln/>
        </p:spPr>
        <p:txBody>
          <a:bodyPr/>
          <a:lstStyle/>
          <a:p>
            <a:pPr eaLnBrk="1" hangingPunct="1">
              <a:buFont typeface="Arial" pitchFamily="34" charset="0"/>
              <a:buChar char="•"/>
            </a:pPr>
            <a:r>
              <a:rPr lang="de-DE" dirty="0" err="1"/>
              <a:t>Watertight</a:t>
            </a:r>
            <a:r>
              <a:rPr lang="de-DE" dirty="0"/>
              <a:t> </a:t>
            </a:r>
            <a:r>
              <a:rPr lang="de-DE" dirty="0" err="1"/>
              <a:t>expansion</a:t>
            </a:r>
            <a:r>
              <a:rPr lang="de-DE" dirty="0"/>
              <a:t> </a:t>
            </a:r>
            <a:r>
              <a:rPr lang="de-DE" dirty="0" err="1"/>
              <a:t>joints</a:t>
            </a:r>
            <a:r>
              <a:rPr lang="de-DE" dirty="0"/>
              <a:t> </a:t>
            </a:r>
            <a:r>
              <a:rPr lang="de-DE" dirty="0" err="1"/>
              <a:t>are</a:t>
            </a:r>
            <a:r>
              <a:rPr lang="de-DE" dirty="0"/>
              <a:t> </a:t>
            </a:r>
            <a:r>
              <a:rPr lang="de-DE" dirty="0" err="1"/>
              <a:t>preferable</a:t>
            </a:r>
            <a:r>
              <a:rPr lang="de-DE" dirty="0"/>
              <a:t>,</a:t>
            </a:r>
            <a:r>
              <a:rPr lang="de-DE" baseline="0" dirty="0"/>
              <a:t> </a:t>
            </a:r>
          </a:p>
          <a:p>
            <a:pPr eaLnBrk="1" hangingPunct="1">
              <a:buFont typeface="Arial" pitchFamily="34" charset="0"/>
              <a:buChar char="•"/>
            </a:pPr>
            <a:r>
              <a:rPr lang="de-DE" baseline="0" dirty="0"/>
              <a:t>but </a:t>
            </a:r>
            <a:r>
              <a:rPr lang="de-DE" baseline="0" dirty="0" err="1"/>
              <a:t>for</a:t>
            </a:r>
            <a:r>
              <a:rPr lang="de-DE" baseline="0" dirty="0"/>
              <a:t> </a:t>
            </a:r>
            <a:r>
              <a:rPr lang="de-DE" baseline="0" dirty="0" err="1"/>
              <a:t>the</a:t>
            </a:r>
            <a:r>
              <a:rPr lang="de-DE" baseline="0" dirty="0"/>
              <a:t> </a:t>
            </a:r>
            <a:r>
              <a:rPr lang="de-DE" baseline="0" dirty="0" err="1"/>
              <a:t>case</a:t>
            </a:r>
            <a:r>
              <a:rPr lang="de-DE" baseline="0" dirty="0"/>
              <a:t> </a:t>
            </a:r>
            <a:r>
              <a:rPr lang="de-DE" baseline="0" dirty="0" err="1"/>
              <a:t>of</a:t>
            </a:r>
            <a:r>
              <a:rPr lang="de-DE" baseline="0" dirty="0"/>
              <a:t> a </a:t>
            </a:r>
            <a:r>
              <a:rPr lang="de-DE" baseline="0" dirty="0" err="1"/>
              <a:t>leak</a:t>
            </a:r>
            <a:r>
              <a:rPr lang="de-DE" baseline="0" dirty="0"/>
              <a:t> </a:t>
            </a:r>
            <a:r>
              <a:rPr lang="de-DE" baseline="0" dirty="0" err="1"/>
              <a:t>you</a:t>
            </a:r>
            <a:r>
              <a:rPr lang="de-DE" baseline="0" dirty="0"/>
              <a:t> </a:t>
            </a:r>
            <a:r>
              <a:rPr lang="de-DE" baseline="0" dirty="0" err="1"/>
              <a:t>should</a:t>
            </a:r>
            <a:r>
              <a:rPr lang="de-DE" baseline="0" dirty="0"/>
              <a:t> </a:t>
            </a:r>
            <a:r>
              <a:rPr lang="de-DE" baseline="0" dirty="0" err="1"/>
              <a:t>provide</a:t>
            </a:r>
            <a:r>
              <a:rPr lang="de-DE" baseline="0" dirty="0"/>
              <a:t> </a:t>
            </a:r>
            <a:r>
              <a:rPr lang="de-DE" baseline="0" dirty="0" err="1"/>
              <a:t>drip</a:t>
            </a:r>
            <a:r>
              <a:rPr lang="de-DE" baseline="0" dirty="0"/>
              <a:t> </a:t>
            </a:r>
            <a:r>
              <a:rPr lang="de-DE" baseline="0" dirty="0" err="1"/>
              <a:t>edges</a:t>
            </a:r>
            <a:r>
              <a:rPr lang="de-DE" baseline="0" dirty="0"/>
              <a:t> </a:t>
            </a:r>
            <a:r>
              <a:rPr lang="de-DE" baseline="0" dirty="0" err="1"/>
              <a:t>or</a:t>
            </a:r>
            <a:r>
              <a:rPr lang="de-DE" baseline="0" dirty="0"/>
              <a:t> </a:t>
            </a:r>
            <a:r>
              <a:rPr lang="de-DE" baseline="0" dirty="0" err="1"/>
              <a:t>drip</a:t>
            </a:r>
            <a:r>
              <a:rPr lang="de-DE" baseline="0" dirty="0"/>
              <a:t> </a:t>
            </a:r>
            <a:r>
              <a:rPr lang="de-DE" baseline="0" dirty="0" err="1"/>
              <a:t>pans</a:t>
            </a:r>
            <a:r>
              <a:rPr lang="de-DE" baseline="0" dirty="0"/>
              <a:t> </a:t>
            </a:r>
            <a:r>
              <a:rPr lang="de-DE" baseline="0" dirty="0" err="1"/>
              <a:t>of</a:t>
            </a:r>
            <a:r>
              <a:rPr lang="de-DE" baseline="0" dirty="0"/>
              <a:t> </a:t>
            </a:r>
            <a:r>
              <a:rPr lang="de-DE" baseline="0" dirty="0" err="1"/>
              <a:t>stainless</a:t>
            </a:r>
            <a:r>
              <a:rPr lang="de-DE" baseline="0" dirty="0"/>
              <a:t> </a:t>
            </a:r>
            <a:r>
              <a:rPr lang="de-DE" baseline="0" dirty="0" err="1"/>
              <a:t>steel</a:t>
            </a:r>
            <a:endParaRPr lang="en-US" dirty="0"/>
          </a:p>
        </p:txBody>
      </p:sp>
      <p:sp>
        <p:nvSpPr>
          <p:cNvPr id="2" name="Fußzeilenplatzhalter 1">
            <a:extLst>
              <a:ext uri="{FF2B5EF4-FFF2-40B4-BE49-F238E27FC236}">
                <a16:creationId xmlns:a16="http://schemas.microsoft.com/office/drawing/2014/main" id="{2F881A6A-F8E0-4B64-8B39-9FD455144929}"/>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3EECBC11-F44E-4787-AC3E-5D7CE31CF026}"/>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199480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168409E9-B3F7-439A-BF65-0D8F5F06C7F3}" type="slidenum">
              <a:rPr lang="en-GB" smtClean="0"/>
              <a:pPr>
                <a:defRPr/>
              </a:pPr>
              <a:t>20</a:t>
            </a:fld>
            <a:endParaRPr lang="en-GB"/>
          </a:p>
        </p:txBody>
      </p:sp>
      <p:sp>
        <p:nvSpPr>
          <p:cNvPr id="5" name="Fußzeilenplatzhalter 4">
            <a:extLst>
              <a:ext uri="{FF2B5EF4-FFF2-40B4-BE49-F238E27FC236}">
                <a16:creationId xmlns:a16="http://schemas.microsoft.com/office/drawing/2014/main" id="{00B2B2DD-2B1C-4ADC-8456-4EE4432B8453}"/>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AF6D06F6-7286-4A03-8D11-0F72B4A157BE}"/>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2573612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Kind of UT</a:t>
            </a:r>
          </a:p>
        </p:txBody>
      </p:sp>
      <p:sp>
        <p:nvSpPr>
          <p:cNvPr id="4" name="Foliennummernplatzhalter 3"/>
          <p:cNvSpPr>
            <a:spLocks noGrp="1"/>
          </p:cNvSpPr>
          <p:nvPr>
            <p:ph type="sldNum" sz="quarter" idx="5"/>
          </p:nvPr>
        </p:nvSpPr>
        <p:spPr/>
        <p:txBody>
          <a:bodyPr/>
          <a:lstStyle/>
          <a:p>
            <a:pPr>
              <a:defRPr/>
            </a:pPr>
            <a:fld id="{168409E9-B3F7-439A-BF65-0D8F5F06C7F3}" type="slidenum">
              <a:rPr lang="en-GB" smtClean="0"/>
              <a:pPr>
                <a:defRPr/>
              </a:pPr>
              <a:t>21</a:t>
            </a:fld>
            <a:endParaRPr lang="en-GB"/>
          </a:p>
        </p:txBody>
      </p:sp>
      <p:sp>
        <p:nvSpPr>
          <p:cNvPr id="5" name="Fußzeilenplatzhalter 4">
            <a:extLst>
              <a:ext uri="{FF2B5EF4-FFF2-40B4-BE49-F238E27FC236}">
                <a16:creationId xmlns:a16="http://schemas.microsoft.com/office/drawing/2014/main" id="{32547F2F-1803-4156-BED1-044758983C3B}"/>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87B41E5D-09ED-415F-B17C-88C413212AFE}"/>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2984589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09AA2E4-5984-4A2B-82ED-74B10702ABBA}" type="slidenum">
              <a:rPr lang="en-US" smtClean="0">
                <a:latin typeface="Arial" pitchFamily="34" charset="0"/>
              </a:rPr>
              <a:pPr/>
              <a:t>22</a:t>
            </a:fld>
            <a:endParaRPr lang="en-US" dirty="0">
              <a:latin typeface="Arial" pitchFamily="34" charset="0"/>
            </a:endParaRPr>
          </a:p>
        </p:txBody>
      </p:sp>
      <p:sp>
        <p:nvSpPr>
          <p:cNvPr id="108547" name="Rectangle 2"/>
          <p:cNvSpPr>
            <a:spLocks noGrp="1" noRot="1" noChangeAspect="1" noChangeArrowheads="1" noTextEdit="1"/>
          </p:cNvSpPr>
          <p:nvPr>
            <p:ph type="sldImg"/>
          </p:nvPr>
        </p:nvSpPr>
        <p:spPr>
          <a:xfrm>
            <a:off x="193675" y="792163"/>
            <a:ext cx="7032625" cy="3956050"/>
          </a:xfrm>
          <a:ln/>
        </p:spPr>
      </p:sp>
      <p:sp>
        <p:nvSpPr>
          <p:cNvPr id="108548"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
        <p:nvSpPr>
          <p:cNvPr id="2" name="Fußzeilenplatzhalter 1">
            <a:extLst>
              <a:ext uri="{FF2B5EF4-FFF2-40B4-BE49-F238E27FC236}">
                <a16:creationId xmlns:a16="http://schemas.microsoft.com/office/drawing/2014/main" id="{B7B7FC1C-E9C7-4429-9D2E-30A3D3BD4170}"/>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6049F1D0-B54A-4ACF-8FD7-3B99489284AD}"/>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2174130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24663" cy="3838575"/>
          </a:xfrm>
        </p:spPr>
      </p:sp>
      <p:sp>
        <p:nvSpPr>
          <p:cNvPr id="3" name="Notizenplatzhalter 2"/>
          <p:cNvSpPr>
            <a:spLocks noGrp="1"/>
          </p:cNvSpPr>
          <p:nvPr>
            <p:ph type="body" idx="1"/>
          </p:nvPr>
        </p:nvSpPr>
        <p:spPr/>
        <p:txBody>
          <a:bodyPr/>
          <a:lstStyle/>
          <a:p>
            <a:pPr marL="171486" indent="-171486" defTabSz="914590">
              <a:buFont typeface="Arial" panose="020B0604020202020204" pitchFamily="34" charset="0"/>
              <a:buChar char="•"/>
              <a:defRPr/>
            </a:pPr>
            <a:r>
              <a:rPr lang="en-US"/>
              <a:t>The</a:t>
            </a:r>
            <a:r>
              <a:rPr lang="en-US" baseline="0"/>
              <a:t> m</a:t>
            </a:r>
            <a:r>
              <a:rPr lang="en-US"/>
              <a:t>echanical characteristics of weathering</a:t>
            </a:r>
            <a:r>
              <a:rPr lang="en-US" baseline="0"/>
              <a:t> steel are </a:t>
            </a:r>
            <a:r>
              <a:rPr lang="en-US"/>
              <a:t>(almost) the same as for ordinary</a:t>
            </a:r>
            <a:r>
              <a:rPr lang="en-US" baseline="0"/>
              <a:t> </a:t>
            </a:r>
            <a:r>
              <a:rPr lang="en-US"/>
              <a:t>carbon steel,</a:t>
            </a:r>
            <a:r>
              <a:rPr lang="en-US" baseline="0"/>
              <a:t> although it is lowly alloyed with Copper, Chromium, Nickel and sometimes Phosphorus. With Phosphorus alloyed steels you have to be careful, because they are less or even not suitable for welded constructions. The reason is the too high carbon equivalent</a:t>
            </a:r>
          </a:p>
          <a:p>
            <a:pPr marL="171486" indent="-171486">
              <a:buFont typeface="Arial" panose="020B0604020202020204" pitchFamily="34" charset="0"/>
              <a:buChar char="•"/>
            </a:pPr>
            <a:r>
              <a:rPr lang="en-US" baseline="0"/>
              <a:t>The patina slows the further corrosion, serves as a barrier and is able to renew itself</a:t>
            </a:r>
          </a:p>
          <a:p>
            <a:pPr marL="171486" indent="-171486" defTabSz="914590">
              <a:buFont typeface="Arial" panose="020B0604020202020204" pitchFamily="34" charset="0"/>
              <a:buChar char="•"/>
              <a:defRPr/>
            </a:pPr>
            <a:r>
              <a:rPr lang="en-US" noProof="0"/>
              <a:t>Conditions of alternate wetting and drying produce a protective barrier which impedes further access to oxygen and moisture</a:t>
            </a:r>
          </a:p>
          <a:p>
            <a:pPr marL="171486" indent="-171486">
              <a:buFont typeface="Arial" panose="020B0604020202020204" pitchFamily="34" charset="0"/>
              <a:buChar char="•"/>
            </a:pPr>
            <a:endParaRPr lang="en-US" baseline="0"/>
          </a:p>
        </p:txBody>
      </p:sp>
      <p:sp>
        <p:nvSpPr>
          <p:cNvPr id="5" name="Foliennummernplatzhalter 4"/>
          <p:cNvSpPr>
            <a:spLocks noGrp="1"/>
          </p:cNvSpPr>
          <p:nvPr>
            <p:ph type="sldNum" sz="quarter" idx="11"/>
          </p:nvPr>
        </p:nvSpPr>
        <p:spPr/>
        <p:txBody>
          <a:bodyPr/>
          <a:lstStyle/>
          <a:p>
            <a:pPr>
              <a:defRPr/>
            </a:pPr>
            <a:fld id="{F1255199-0102-4297-A0C6-C227F16FE10C}" type="slidenum">
              <a:rPr lang="de-DE" smtClean="0"/>
              <a:pPr>
                <a:defRPr/>
              </a:pPr>
              <a:t>2</a:t>
            </a:fld>
            <a:endParaRPr lang="de-DE"/>
          </a:p>
        </p:txBody>
      </p:sp>
      <p:sp>
        <p:nvSpPr>
          <p:cNvPr id="6" name="Fußzeilenplatzhalter 5">
            <a:extLst>
              <a:ext uri="{FF2B5EF4-FFF2-40B4-BE49-F238E27FC236}">
                <a16:creationId xmlns:a16="http://schemas.microsoft.com/office/drawing/2014/main" id="{70B84B7D-DD3A-4679-AAEB-533F12E534DE}"/>
              </a:ext>
            </a:extLst>
          </p:cNvPr>
          <p:cNvSpPr>
            <a:spLocks noGrp="1"/>
          </p:cNvSpPr>
          <p:nvPr>
            <p:ph type="ftr" sz="quarter" idx="4"/>
          </p:nvPr>
        </p:nvSpPr>
        <p:spPr/>
        <p:txBody>
          <a:bodyPr/>
          <a:lstStyle/>
          <a:p>
            <a:pPr>
              <a:defRPr/>
            </a:pPr>
            <a:r>
              <a:rPr lang="en-GB"/>
              <a:t>Dennis Rademacher</a:t>
            </a:r>
          </a:p>
        </p:txBody>
      </p:sp>
      <p:sp>
        <p:nvSpPr>
          <p:cNvPr id="7" name="Kopfzeilenplatzhalter 6">
            <a:extLst>
              <a:ext uri="{FF2B5EF4-FFF2-40B4-BE49-F238E27FC236}">
                <a16:creationId xmlns:a16="http://schemas.microsoft.com/office/drawing/2014/main" id="{BDA581D0-0BD9-454D-A554-784FD710264D}"/>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3210940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168409E9-B3F7-439A-BF65-0D8F5F06C7F3}" type="slidenum">
              <a:rPr lang="en-GB" smtClean="0"/>
              <a:pPr>
                <a:defRPr/>
              </a:pPr>
              <a:t>24</a:t>
            </a:fld>
            <a:endParaRPr lang="en-GB"/>
          </a:p>
        </p:txBody>
      </p:sp>
      <p:sp>
        <p:nvSpPr>
          <p:cNvPr id="5" name="Fußzeilenplatzhalter 4">
            <a:extLst>
              <a:ext uri="{FF2B5EF4-FFF2-40B4-BE49-F238E27FC236}">
                <a16:creationId xmlns:a16="http://schemas.microsoft.com/office/drawing/2014/main" id="{1E24D521-D843-490C-8E07-3F2364E1254F}"/>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8253656C-A505-4CCA-AB58-0E2D1B85CAA5}"/>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3488279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24663" cy="3838575"/>
          </a:xfrm>
        </p:spPr>
      </p:sp>
      <p:sp>
        <p:nvSpPr>
          <p:cNvPr id="3" name="Notizenplatzhalter 2"/>
          <p:cNvSpPr>
            <a:spLocks noGrp="1"/>
          </p:cNvSpPr>
          <p:nvPr>
            <p:ph type="body" idx="1"/>
          </p:nvPr>
        </p:nvSpPr>
        <p:spPr/>
        <p:txBody>
          <a:bodyPr/>
          <a:lstStyle/>
          <a:p>
            <a:pPr marL="179065" indent="-179065">
              <a:buFont typeface="Arial" panose="020B0604020202020204" pitchFamily="34" charset="0"/>
              <a:buChar char="•"/>
              <a:defRPr/>
            </a:pPr>
            <a:r>
              <a:rPr lang="en-US"/>
              <a:t>zwei Geometrien geregelt: die Klothoiden- und</a:t>
            </a:r>
            <a:r>
              <a:rPr lang="en-US" baseline="0"/>
              <a:t> die Puzzleform, welche in den Anwendungsbereichen in Abhängigkeit von ex (Längsabstand) skalierbar sind.</a:t>
            </a:r>
          </a:p>
          <a:p>
            <a:pPr marL="179065" indent="-179065">
              <a:buFont typeface="Arial" panose="020B0604020202020204" pitchFamily="34" charset="0"/>
              <a:buChar char="•"/>
              <a:defRPr/>
            </a:pPr>
            <a:r>
              <a:rPr lang="en-US" baseline="0"/>
              <a:t>Zulassung gilt für ruhende und nicht ruhende Lasten im positive als auch im negativen Momentenbereich (Betondruck und –zuggurten).</a:t>
            </a:r>
          </a:p>
          <a:p>
            <a:pPr marL="179065" indent="-179065">
              <a:buFont typeface="Arial" panose="020B0604020202020204" pitchFamily="34" charset="0"/>
              <a:buChar char="•"/>
              <a:defRPr/>
            </a:pPr>
            <a:r>
              <a:rPr lang="en-US"/>
              <a:t>VDL </a:t>
            </a:r>
            <a:r>
              <a:rPr lang="en-US" baseline="0"/>
              <a:t>kann z.B. auf ein Walzprofil aufgeschweißt werden (max. 2 Leisten) und in den Steg von Walzprofilen mittels autogenem Brennschnitt eingearbeitet werden (Mitte, rechts). </a:t>
            </a:r>
          </a:p>
          <a:p>
            <a:pPr marL="179065" indent="-179065">
              <a:buFont typeface="Arial" panose="020B0604020202020204" pitchFamily="34" charset="0"/>
              <a:buChar char="•"/>
              <a:defRPr/>
            </a:pPr>
            <a:r>
              <a:rPr lang="en-US" baseline="0"/>
              <a:t>Eine besondere Bauform ist dabei der Einsatz als sogenannte externe Bewehrung in Betonplattenbalken oder in der VFT-Rail-Bauweise.</a:t>
            </a:r>
          </a:p>
        </p:txBody>
      </p:sp>
      <p:sp>
        <p:nvSpPr>
          <p:cNvPr id="4" name="Foliennummernplatzhalter 3"/>
          <p:cNvSpPr>
            <a:spLocks noGrp="1"/>
          </p:cNvSpPr>
          <p:nvPr>
            <p:ph type="sldNum" sz="quarter" idx="10"/>
          </p:nvPr>
        </p:nvSpPr>
        <p:spPr/>
        <p:txBody>
          <a:bodyPr/>
          <a:lstStyle/>
          <a:p>
            <a:pPr>
              <a:defRPr/>
            </a:pPr>
            <a:fld id="{FE80760E-E536-4B7A-9B61-06C244C9C3DB}" type="slidenum">
              <a:rPr lang="en-US" smtClean="0"/>
              <a:pPr>
                <a:defRPr/>
              </a:pPr>
              <a:t>26</a:t>
            </a:fld>
            <a:endParaRPr lang="en-US"/>
          </a:p>
        </p:txBody>
      </p:sp>
      <p:sp>
        <p:nvSpPr>
          <p:cNvPr id="5" name="Fußzeilenplatzhalter 4">
            <a:extLst>
              <a:ext uri="{FF2B5EF4-FFF2-40B4-BE49-F238E27FC236}">
                <a16:creationId xmlns:a16="http://schemas.microsoft.com/office/drawing/2014/main" id="{3926818C-AA8B-4AEF-B49A-D58E9593B183}"/>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6F2567D3-ABBB-4ABE-9C9F-EDFBFD3692CC}"/>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1587727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168409E9-B3F7-439A-BF65-0D8F5F06C7F3}" type="slidenum">
              <a:rPr lang="en-GB" smtClean="0"/>
              <a:pPr>
                <a:defRPr/>
              </a:pPr>
              <a:t>27</a:t>
            </a:fld>
            <a:endParaRPr lang="en-GB"/>
          </a:p>
        </p:txBody>
      </p:sp>
      <p:sp>
        <p:nvSpPr>
          <p:cNvPr id="5" name="Fußzeilenplatzhalter 4">
            <a:extLst>
              <a:ext uri="{FF2B5EF4-FFF2-40B4-BE49-F238E27FC236}">
                <a16:creationId xmlns:a16="http://schemas.microsoft.com/office/drawing/2014/main" id="{51991643-045A-4428-89E3-CBAB63F595BD}"/>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5AD0967B-8639-468B-8AD8-7E7CA575EC4A}"/>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4271262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1666A-420C-42F1-BCC4-EA61995A6150}" type="slidenum">
              <a:rPr lang="en-GB"/>
              <a:pPr/>
              <a:t>29</a:t>
            </a:fld>
            <a:endParaRPr lang="en-GB"/>
          </a:p>
        </p:txBody>
      </p:sp>
      <p:sp>
        <p:nvSpPr>
          <p:cNvPr id="88066" name="Rectangle 2"/>
          <p:cNvSpPr>
            <a:spLocks noGrp="1" noRot="1" noChangeAspect="1" noChangeArrowheads="1" noTextEdit="1"/>
          </p:cNvSpPr>
          <p:nvPr>
            <p:ph type="sldImg"/>
          </p:nvPr>
        </p:nvSpPr>
        <p:spPr>
          <a:xfrm>
            <a:off x="141288" y="768350"/>
            <a:ext cx="6821487" cy="3836988"/>
          </a:xfrm>
          <a:ln/>
        </p:spPr>
      </p:sp>
      <p:sp>
        <p:nvSpPr>
          <p:cNvPr id="88067" name="Rectangle 3"/>
          <p:cNvSpPr>
            <a:spLocks noGrp="1" noChangeArrowheads="1"/>
          </p:cNvSpPr>
          <p:nvPr>
            <p:ph type="body" idx="1"/>
          </p:nvPr>
        </p:nvSpPr>
        <p:spPr/>
        <p:txBody>
          <a:bodyPr/>
          <a:lstStyle/>
          <a:p>
            <a:r>
              <a:rPr lang="de-DE" dirty="0" err="1"/>
              <a:t>Here</a:t>
            </a:r>
            <a:r>
              <a:rPr lang="de-DE" dirty="0"/>
              <a:t> </a:t>
            </a:r>
            <a:r>
              <a:rPr lang="de-DE" dirty="0" err="1"/>
              <a:t>we</a:t>
            </a:r>
            <a:r>
              <a:rPr lang="de-DE" dirty="0"/>
              <a:t> </a:t>
            </a:r>
            <a:r>
              <a:rPr lang="de-DE" dirty="0" err="1"/>
              <a:t>see</a:t>
            </a:r>
            <a:r>
              <a:rPr lang="de-DE" dirty="0"/>
              <a:t> </a:t>
            </a:r>
            <a:r>
              <a:rPr lang="de-DE" dirty="0" err="1"/>
              <a:t>the</a:t>
            </a:r>
            <a:r>
              <a:rPr lang="de-DE" dirty="0"/>
              <a:t> </a:t>
            </a:r>
            <a:r>
              <a:rPr lang="de-DE" dirty="0" err="1"/>
              <a:t>chemical</a:t>
            </a:r>
            <a:r>
              <a:rPr lang="de-DE" dirty="0"/>
              <a:t> </a:t>
            </a:r>
            <a:r>
              <a:rPr lang="de-DE" dirty="0" err="1"/>
              <a:t>composition</a:t>
            </a:r>
            <a:r>
              <a:rPr lang="de-DE" dirty="0"/>
              <a:t> </a:t>
            </a:r>
            <a:r>
              <a:rPr lang="de-DE" dirty="0" err="1"/>
              <a:t>of</a:t>
            </a:r>
            <a:r>
              <a:rPr lang="de-DE" dirty="0"/>
              <a:t> </a:t>
            </a:r>
            <a:r>
              <a:rPr lang="de-DE" dirty="0" err="1"/>
              <a:t>weathering</a:t>
            </a:r>
            <a:r>
              <a:rPr lang="de-DE" dirty="0"/>
              <a:t> </a:t>
            </a:r>
            <a:r>
              <a:rPr lang="de-DE" dirty="0" err="1"/>
              <a:t>steel</a:t>
            </a:r>
            <a:endParaRPr lang="de-DE" dirty="0"/>
          </a:p>
          <a:p>
            <a:pPr lvl="0">
              <a:buFont typeface="Arial" pitchFamily="34" charset="0"/>
              <a:buChar char="•"/>
            </a:pPr>
            <a:r>
              <a:rPr lang="de-DE" dirty="0"/>
              <a:t> The </a:t>
            </a:r>
            <a:r>
              <a:rPr lang="de-DE" dirty="0" err="1"/>
              <a:t>copper</a:t>
            </a:r>
            <a:r>
              <a:rPr lang="de-DE" dirty="0"/>
              <a:t> </a:t>
            </a:r>
            <a:r>
              <a:rPr lang="de-DE" dirty="0" err="1"/>
              <a:t>concentration</a:t>
            </a:r>
            <a:r>
              <a:rPr lang="de-DE" dirty="0"/>
              <a:t> </a:t>
            </a:r>
            <a:r>
              <a:rPr lang="de-DE" dirty="0" err="1"/>
              <a:t>is</a:t>
            </a:r>
            <a:r>
              <a:rPr lang="de-DE" dirty="0"/>
              <a:t> </a:t>
            </a:r>
            <a:r>
              <a:rPr lang="de-DE" dirty="0" err="1"/>
              <a:t>almost</a:t>
            </a:r>
            <a:r>
              <a:rPr lang="de-DE" baseline="0" dirty="0"/>
              <a:t> </a:t>
            </a:r>
            <a:r>
              <a:rPr lang="de-DE" baseline="0" dirty="0" err="1"/>
              <a:t>the</a:t>
            </a:r>
            <a:r>
              <a:rPr lang="de-DE" baseline="0" dirty="0"/>
              <a:t> same </a:t>
            </a:r>
            <a:r>
              <a:rPr lang="de-DE" baseline="0" dirty="0" err="1"/>
              <a:t>as</a:t>
            </a:r>
            <a:r>
              <a:rPr lang="de-DE" baseline="0" dirty="0"/>
              <a:t> </a:t>
            </a:r>
            <a:r>
              <a:rPr lang="de-DE" baseline="0" dirty="0" err="1"/>
              <a:t>for</a:t>
            </a:r>
            <a:r>
              <a:rPr lang="de-DE" baseline="0" dirty="0"/>
              <a:t> non-</a:t>
            </a:r>
            <a:r>
              <a:rPr lang="de-DE" baseline="0" dirty="0" err="1"/>
              <a:t>alloy</a:t>
            </a:r>
            <a:r>
              <a:rPr lang="de-DE" baseline="0" dirty="0"/>
              <a:t> </a:t>
            </a:r>
            <a:r>
              <a:rPr lang="de-DE" baseline="0" dirty="0" err="1"/>
              <a:t>steel</a:t>
            </a:r>
            <a:r>
              <a:rPr lang="de-DE" baseline="0" dirty="0"/>
              <a:t> </a:t>
            </a:r>
            <a:r>
              <a:rPr lang="de-DE" baseline="0" dirty="0" err="1"/>
              <a:t>which</a:t>
            </a:r>
            <a:r>
              <a:rPr lang="de-DE" baseline="0" dirty="0"/>
              <a:t> </a:t>
            </a:r>
            <a:r>
              <a:rPr lang="de-DE" baseline="0" dirty="0" err="1"/>
              <a:t>comes</a:t>
            </a:r>
            <a:r>
              <a:rPr lang="de-DE" baseline="0" dirty="0"/>
              <a:t> out </a:t>
            </a:r>
            <a:r>
              <a:rPr lang="de-DE" baseline="0" dirty="0" err="1"/>
              <a:t>of</a:t>
            </a:r>
            <a:r>
              <a:rPr lang="de-DE" baseline="0" dirty="0"/>
              <a:t> an </a:t>
            </a:r>
            <a:r>
              <a:rPr lang="de-DE" baseline="0" dirty="0" err="1"/>
              <a:t>electric</a:t>
            </a:r>
            <a:r>
              <a:rPr lang="de-DE" baseline="0" dirty="0"/>
              <a:t> </a:t>
            </a:r>
            <a:r>
              <a:rPr lang="de-DE" baseline="0" dirty="0" err="1"/>
              <a:t>arc</a:t>
            </a:r>
            <a:r>
              <a:rPr lang="de-DE" baseline="0" dirty="0"/>
              <a:t> </a:t>
            </a:r>
            <a:r>
              <a:rPr lang="de-DE" baseline="0" dirty="0" err="1"/>
              <a:t>furnace</a:t>
            </a:r>
            <a:r>
              <a:rPr lang="de-DE" baseline="0" dirty="0"/>
              <a:t>, </a:t>
            </a:r>
            <a:r>
              <a:rPr lang="de-DE" baseline="0" dirty="0" err="1"/>
              <a:t>because</a:t>
            </a:r>
            <a:r>
              <a:rPr lang="de-DE" baseline="0" dirty="0"/>
              <a:t> </a:t>
            </a:r>
            <a:r>
              <a:rPr lang="de-DE" baseline="0" dirty="0" err="1"/>
              <a:t>of</a:t>
            </a:r>
            <a:r>
              <a:rPr lang="de-DE" baseline="0" dirty="0"/>
              <a:t> </a:t>
            </a:r>
            <a:r>
              <a:rPr lang="de-DE" baseline="0" dirty="0" err="1"/>
              <a:t>the</a:t>
            </a:r>
            <a:r>
              <a:rPr lang="de-DE" baseline="0" dirty="0"/>
              <a:t> </a:t>
            </a:r>
            <a:r>
              <a:rPr lang="de-DE" baseline="0" dirty="0" err="1"/>
              <a:t>scrap</a:t>
            </a:r>
            <a:r>
              <a:rPr lang="de-DE" baseline="0" dirty="0"/>
              <a:t> </a:t>
            </a:r>
            <a:r>
              <a:rPr lang="de-DE" baseline="0" dirty="0" err="1"/>
              <a:t>content</a:t>
            </a:r>
            <a:endParaRPr lang="de-DE" baseline="0" dirty="0"/>
          </a:p>
          <a:p>
            <a:pPr lvl="0">
              <a:buFont typeface="Arial" pitchFamily="34" charset="0"/>
              <a:buChar char="•"/>
            </a:pPr>
            <a:r>
              <a:rPr lang="de-DE" baseline="0" dirty="0"/>
              <a:t> Chrome </a:t>
            </a:r>
            <a:r>
              <a:rPr lang="de-DE" baseline="0" dirty="0" err="1"/>
              <a:t>is</a:t>
            </a:r>
            <a:r>
              <a:rPr lang="de-DE" baseline="0" dirty="0"/>
              <a:t> in </a:t>
            </a:r>
            <a:r>
              <a:rPr lang="de-DE" baseline="0" dirty="0" err="1"/>
              <a:t>addition</a:t>
            </a:r>
            <a:r>
              <a:rPr lang="de-DE" baseline="0" dirty="0"/>
              <a:t> </a:t>
            </a:r>
            <a:r>
              <a:rPr lang="de-DE" baseline="0" dirty="0" err="1"/>
              <a:t>there</a:t>
            </a:r>
            <a:r>
              <a:rPr lang="de-DE" baseline="0" dirty="0"/>
              <a:t>, </a:t>
            </a:r>
          </a:p>
          <a:p>
            <a:pPr lvl="0">
              <a:buFont typeface="Arial" pitchFamily="34" charset="0"/>
              <a:buChar char="•"/>
            </a:pPr>
            <a:r>
              <a:rPr lang="de-DE" baseline="0" dirty="0"/>
              <a:t> Chrome </a:t>
            </a:r>
            <a:r>
              <a:rPr lang="de-DE" baseline="0" dirty="0" err="1"/>
              <a:t>is</a:t>
            </a:r>
            <a:r>
              <a:rPr lang="de-DE" baseline="0" dirty="0"/>
              <a:t> also </a:t>
            </a:r>
            <a:r>
              <a:rPr lang="de-DE" baseline="0" dirty="0" err="1"/>
              <a:t>responsible</a:t>
            </a:r>
            <a:r>
              <a:rPr lang="de-DE" baseline="0" dirty="0"/>
              <a:t> </a:t>
            </a:r>
            <a:r>
              <a:rPr lang="de-DE" baseline="0" dirty="0" err="1"/>
              <a:t>for</a:t>
            </a:r>
            <a:r>
              <a:rPr lang="de-DE" baseline="0" dirty="0"/>
              <a:t> </a:t>
            </a:r>
            <a:r>
              <a:rPr lang="de-DE" baseline="0" dirty="0" err="1"/>
              <a:t>the</a:t>
            </a:r>
            <a:r>
              <a:rPr lang="de-DE" baseline="0" dirty="0"/>
              <a:t> </a:t>
            </a:r>
            <a:r>
              <a:rPr lang="de-DE" baseline="0" dirty="0" err="1"/>
              <a:t>weather</a:t>
            </a:r>
            <a:r>
              <a:rPr lang="de-DE" baseline="0" dirty="0"/>
              <a:t> </a:t>
            </a:r>
            <a:r>
              <a:rPr lang="de-DE" baseline="0" dirty="0" err="1"/>
              <a:t>resistance</a:t>
            </a:r>
            <a:r>
              <a:rPr lang="de-DE" baseline="0" dirty="0"/>
              <a:t> </a:t>
            </a:r>
            <a:r>
              <a:rPr lang="de-DE" baseline="0" dirty="0" err="1"/>
              <a:t>of</a:t>
            </a:r>
            <a:r>
              <a:rPr lang="de-DE" baseline="0" dirty="0"/>
              <a:t> </a:t>
            </a:r>
            <a:r>
              <a:rPr lang="de-DE" baseline="0" dirty="0" err="1"/>
              <a:t>stainless</a:t>
            </a:r>
            <a:r>
              <a:rPr lang="de-DE" baseline="0" dirty="0"/>
              <a:t> </a:t>
            </a:r>
            <a:r>
              <a:rPr lang="de-DE" baseline="0" dirty="0" err="1"/>
              <a:t>steels</a:t>
            </a:r>
            <a:endParaRPr lang="de-DE" baseline="0" dirty="0"/>
          </a:p>
          <a:p>
            <a:pPr lvl="0">
              <a:buFont typeface="Arial" pitchFamily="34" charset="0"/>
              <a:buChar char="•"/>
            </a:pPr>
            <a:r>
              <a:rPr lang="de-DE" baseline="0" dirty="0"/>
              <a:t> </a:t>
            </a:r>
            <a:r>
              <a:rPr lang="de-DE" baseline="0" dirty="0" err="1"/>
              <a:t>Carbon</a:t>
            </a:r>
            <a:r>
              <a:rPr lang="de-DE" baseline="0" dirty="0"/>
              <a:t> </a:t>
            </a:r>
            <a:r>
              <a:rPr lang="de-DE" baseline="0" dirty="0" err="1"/>
              <a:t>is</a:t>
            </a:r>
            <a:r>
              <a:rPr lang="de-DE" baseline="0" dirty="0"/>
              <a:t> </a:t>
            </a:r>
            <a:r>
              <a:rPr lang="de-DE" baseline="0" dirty="0" err="1"/>
              <a:t>slightly</a:t>
            </a:r>
            <a:r>
              <a:rPr lang="de-DE" baseline="0" dirty="0"/>
              <a:t> </a:t>
            </a:r>
            <a:r>
              <a:rPr lang="de-DE" baseline="0" dirty="0" err="1"/>
              <a:t>less</a:t>
            </a:r>
            <a:r>
              <a:rPr lang="de-DE" baseline="0" dirty="0"/>
              <a:t> </a:t>
            </a:r>
            <a:r>
              <a:rPr lang="de-DE" baseline="0" dirty="0" err="1"/>
              <a:t>then</a:t>
            </a:r>
            <a:r>
              <a:rPr lang="de-DE" baseline="0" dirty="0"/>
              <a:t> in </a:t>
            </a:r>
            <a:r>
              <a:rPr lang="de-DE" baseline="0" dirty="0" err="1"/>
              <a:t>part</a:t>
            </a:r>
            <a:r>
              <a:rPr lang="de-DE" baseline="0" dirty="0"/>
              <a:t> 2 </a:t>
            </a:r>
            <a:r>
              <a:rPr lang="de-DE" baseline="0" dirty="0" err="1"/>
              <a:t>steels</a:t>
            </a:r>
            <a:r>
              <a:rPr lang="de-DE" baseline="0" dirty="0"/>
              <a:t> – but </a:t>
            </a:r>
            <a:r>
              <a:rPr lang="de-DE" baseline="0" dirty="0" err="1"/>
              <a:t>this</a:t>
            </a:r>
            <a:r>
              <a:rPr lang="de-DE" baseline="0" dirty="0"/>
              <a:t> </a:t>
            </a:r>
            <a:r>
              <a:rPr lang="de-DE" baseline="0" dirty="0" err="1"/>
              <a:t>is</a:t>
            </a:r>
            <a:r>
              <a:rPr lang="de-DE" baseline="0" dirty="0"/>
              <a:t> </a:t>
            </a:r>
            <a:r>
              <a:rPr lang="de-DE" baseline="0" dirty="0" err="1"/>
              <a:t>necessary</a:t>
            </a:r>
            <a:r>
              <a:rPr lang="de-DE" baseline="0" dirty="0"/>
              <a:t> </a:t>
            </a:r>
            <a:r>
              <a:rPr lang="de-DE" baseline="0" dirty="0" err="1"/>
              <a:t>because</a:t>
            </a:r>
            <a:r>
              <a:rPr lang="de-DE" baseline="0" dirty="0"/>
              <a:t> </a:t>
            </a:r>
            <a:r>
              <a:rPr lang="de-DE" baseline="0" dirty="0" err="1"/>
              <a:t>of</a:t>
            </a:r>
            <a:r>
              <a:rPr lang="de-DE" baseline="0" dirty="0"/>
              <a:t> </a:t>
            </a:r>
            <a:r>
              <a:rPr lang="de-DE" baseline="0" dirty="0" err="1"/>
              <a:t>the</a:t>
            </a:r>
            <a:r>
              <a:rPr lang="de-DE" baseline="0" dirty="0"/>
              <a:t> </a:t>
            </a:r>
            <a:r>
              <a:rPr lang="de-DE" baseline="0" dirty="0" err="1"/>
              <a:t>desired</a:t>
            </a:r>
            <a:r>
              <a:rPr lang="de-DE" baseline="0" dirty="0"/>
              <a:t> </a:t>
            </a:r>
            <a:r>
              <a:rPr lang="de-DE" baseline="0" dirty="0" err="1"/>
              <a:t>limitation</a:t>
            </a:r>
            <a:r>
              <a:rPr lang="de-DE" baseline="0" dirty="0"/>
              <a:t> </a:t>
            </a:r>
            <a:r>
              <a:rPr lang="de-DE" baseline="0" dirty="0" err="1"/>
              <a:t>of</a:t>
            </a:r>
            <a:r>
              <a:rPr lang="de-DE" baseline="0" dirty="0"/>
              <a:t> </a:t>
            </a:r>
            <a:r>
              <a:rPr lang="de-DE" baseline="0" dirty="0" err="1"/>
              <a:t>the</a:t>
            </a:r>
            <a:r>
              <a:rPr lang="de-DE" baseline="0" dirty="0"/>
              <a:t> CEV</a:t>
            </a:r>
            <a:endParaRPr lang="en-US" dirty="0"/>
          </a:p>
        </p:txBody>
      </p:sp>
      <p:sp>
        <p:nvSpPr>
          <p:cNvPr id="2" name="Fußzeilenplatzhalter 1">
            <a:extLst>
              <a:ext uri="{FF2B5EF4-FFF2-40B4-BE49-F238E27FC236}">
                <a16:creationId xmlns:a16="http://schemas.microsoft.com/office/drawing/2014/main" id="{D3493F37-C6BB-42B4-9261-544071A7FBBC}"/>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DDE688E2-315C-4F88-9518-1317C5A8A392}"/>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52726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As I </a:t>
            </a:r>
            <a:r>
              <a:rPr lang="de-DE" dirty="0" err="1"/>
              <a:t>mentioned</a:t>
            </a:r>
            <a:r>
              <a:rPr lang="de-DE" dirty="0"/>
              <a:t>,</a:t>
            </a:r>
            <a:r>
              <a:rPr lang="de-DE" baseline="0" dirty="0"/>
              <a:t> </a:t>
            </a:r>
            <a:r>
              <a:rPr lang="de-DE" baseline="0" dirty="0" err="1"/>
              <a:t>the</a:t>
            </a:r>
            <a:r>
              <a:rPr lang="de-DE" baseline="0" dirty="0"/>
              <a:t> </a:t>
            </a:r>
            <a:r>
              <a:rPr lang="de-DE" baseline="0" dirty="0" err="1"/>
              <a:t>mechanical</a:t>
            </a:r>
            <a:r>
              <a:rPr lang="de-DE" baseline="0" dirty="0"/>
              <a:t> </a:t>
            </a:r>
            <a:r>
              <a:rPr lang="de-DE" baseline="0" dirty="0" err="1"/>
              <a:t>properties</a:t>
            </a:r>
            <a:r>
              <a:rPr lang="de-DE" baseline="0" dirty="0"/>
              <a:t> </a:t>
            </a:r>
            <a:r>
              <a:rPr lang="de-DE" baseline="0" dirty="0" err="1"/>
              <a:t>are</a:t>
            </a:r>
            <a:r>
              <a:rPr lang="de-DE" baseline="0" dirty="0"/>
              <a:t> </a:t>
            </a:r>
            <a:r>
              <a:rPr lang="de-DE" baseline="0" dirty="0" err="1"/>
              <a:t>the</a:t>
            </a:r>
            <a:r>
              <a:rPr lang="de-DE" baseline="0" dirty="0"/>
              <a:t> same </a:t>
            </a:r>
            <a:r>
              <a:rPr lang="de-DE" baseline="0" dirty="0" err="1"/>
              <a:t>as</a:t>
            </a:r>
            <a:r>
              <a:rPr lang="de-DE" baseline="0" dirty="0"/>
              <a:t> </a:t>
            </a:r>
            <a:r>
              <a:rPr lang="de-DE" baseline="0" dirty="0" err="1"/>
              <a:t>for</a:t>
            </a:r>
            <a:r>
              <a:rPr lang="de-DE" baseline="0" dirty="0"/>
              <a:t> non-</a:t>
            </a:r>
            <a:r>
              <a:rPr lang="de-DE" baseline="0" dirty="0" err="1"/>
              <a:t>alloy</a:t>
            </a:r>
            <a:r>
              <a:rPr lang="de-DE" baseline="0" dirty="0"/>
              <a:t> </a:t>
            </a:r>
            <a:r>
              <a:rPr lang="de-DE" baseline="0" dirty="0" err="1"/>
              <a:t>steels</a:t>
            </a:r>
            <a:endParaRPr lang="en-US" dirty="0"/>
          </a:p>
        </p:txBody>
      </p:sp>
      <p:sp>
        <p:nvSpPr>
          <p:cNvPr id="4" name="Foliennummernplatzhalter 3"/>
          <p:cNvSpPr>
            <a:spLocks noGrp="1"/>
          </p:cNvSpPr>
          <p:nvPr>
            <p:ph type="sldNum" sz="quarter" idx="10"/>
          </p:nvPr>
        </p:nvSpPr>
        <p:spPr/>
        <p:txBody>
          <a:bodyPr/>
          <a:lstStyle/>
          <a:p>
            <a:pPr>
              <a:defRPr/>
            </a:pPr>
            <a:fld id="{168409E9-B3F7-439A-BF65-0D8F5F06C7F3}" type="slidenum">
              <a:rPr lang="en-GB" smtClean="0"/>
              <a:pPr>
                <a:defRPr/>
              </a:pPr>
              <a:t>30</a:t>
            </a:fld>
            <a:endParaRPr lang="en-GB"/>
          </a:p>
        </p:txBody>
      </p:sp>
      <p:sp>
        <p:nvSpPr>
          <p:cNvPr id="5" name="Fußzeilenplatzhalter 4">
            <a:extLst>
              <a:ext uri="{FF2B5EF4-FFF2-40B4-BE49-F238E27FC236}">
                <a16:creationId xmlns:a16="http://schemas.microsoft.com/office/drawing/2014/main" id="{B67A2992-0D3E-48B6-8436-18706459F457}"/>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CE95375C-BB62-43A8-B708-CDEB9D17D8B9}"/>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197344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168409E9-B3F7-439A-BF65-0D8F5F06C7F3}" type="slidenum">
              <a:rPr lang="en-GB" smtClean="0"/>
              <a:pPr>
                <a:defRPr/>
              </a:pPr>
              <a:t>3</a:t>
            </a:fld>
            <a:endParaRPr lang="en-GB"/>
          </a:p>
        </p:txBody>
      </p:sp>
      <p:sp>
        <p:nvSpPr>
          <p:cNvPr id="5" name="Fußzeilenplatzhalter 4">
            <a:extLst>
              <a:ext uri="{FF2B5EF4-FFF2-40B4-BE49-F238E27FC236}">
                <a16:creationId xmlns:a16="http://schemas.microsoft.com/office/drawing/2014/main" id="{2D7F0A67-1991-4C9E-8F2F-FF409BE4FCF3}"/>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E5193FDB-4ADD-47F9-91B8-7768D9712AC1}"/>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82916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16D34A4-F991-4DC4-BD2F-E33ADFCC2284}" type="slidenum">
              <a:rPr lang="en-US" smtClean="0"/>
              <a:pPr/>
              <a:t>5</a:t>
            </a:fld>
            <a:endParaRPr lang="en-US"/>
          </a:p>
        </p:txBody>
      </p:sp>
      <p:sp>
        <p:nvSpPr>
          <p:cNvPr id="68611"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1BF58076-3CE7-401C-8BB2-105313A91343}" type="slidenum">
              <a:rPr lang="en-GB" sz="1200"/>
              <a:pPr algn="r"/>
              <a:t>5</a:t>
            </a:fld>
            <a:endParaRPr lang="en-GB" sz="1200" dirty="0"/>
          </a:p>
        </p:txBody>
      </p:sp>
      <p:sp>
        <p:nvSpPr>
          <p:cNvPr id="68612" name="Rectangle 2"/>
          <p:cNvSpPr>
            <a:spLocks noGrp="1" noRot="1" noChangeAspect="1" noChangeArrowheads="1" noTextEdit="1"/>
          </p:cNvSpPr>
          <p:nvPr>
            <p:ph type="sldImg"/>
          </p:nvPr>
        </p:nvSpPr>
        <p:spPr>
          <a:xfrm>
            <a:off x="141288" y="768350"/>
            <a:ext cx="6821487" cy="3836988"/>
          </a:xfrm>
          <a:ln/>
        </p:spPr>
      </p:sp>
      <p:sp>
        <p:nvSpPr>
          <p:cNvPr id="68613" name="Rectangle 3"/>
          <p:cNvSpPr>
            <a:spLocks noGrp="1" noChangeArrowheads="1"/>
          </p:cNvSpPr>
          <p:nvPr>
            <p:ph type="body" idx="1"/>
          </p:nvPr>
        </p:nvSpPr>
        <p:spPr>
          <a:noFill/>
          <a:ln/>
        </p:spPr>
        <p:txBody>
          <a:bodyPr/>
          <a:lstStyle/>
          <a:p>
            <a:pPr indent="-180037" defTabSz="914590" eaLnBrk="1" hangingPunct="1"/>
            <a:r>
              <a:rPr lang="en-US" noProof="0" dirty="0"/>
              <a:t>Drainage is to be considered, as weathering steel should not be permanently wet </a:t>
            </a:r>
          </a:p>
          <a:p>
            <a:pPr indent="-180037" defTabSz="914590" eaLnBrk="1" hangingPunct="1"/>
            <a:r>
              <a:rPr lang="en-US" noProof="0" dirty="0">
                <a:sym typeface="Wingdings" pitchFamily="2" charset="2"/>
              </a:rPr>
              <a:t> ensure that continual wetness do not occur at any point of the construction</a:t>
            </a:r>
            <a:endParaRPr lang="en-US" noProof="0" dirty="0"/>
          </a:p>
          <a:p>
            <a:pPr eaLnBrk="1" hangingPunct="1"/>
            <a:endParaRPr lang="fr-FR" dirty="0"/>
          </a:p>
        </p:txBody>
      </p:sp>
      <p:sp>
        <p:nvSpPr>
          <p:cNvPr id="2" name="Fußzeilenplatzhalter 1">
            <a:extLst>
              <a:ext uri="{FF2B5EF4-FFF2-40B4-BE49-F238E27FC236}">
                <a16:creationId xmlns:a16="http://schemas.microsoft.com/office/drawing/2014/main" id="{5575396B-BFF1-47B7-8E10-38182E556B77}"/>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061DD5FF-28FC-465A-A24E-3E9A04962486}"/>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356235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1EF3CED-1E83-4251-B3CA-60C3A969B5A9}" type="slidenum">
              <a:rPr lang="en-US" smtClean="0"/>
              <a:pPr/>
              <a:t>8</a:t>
            </a:fld>
            <a:endParaRPr lang="en-US"/>
          </a:p>
        </p:txBody>
      </p:sp>
      <p:sp>
        <p:nvSpPr>
          <p:cNvPr id="69635"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FAF66FCD-3F05-4FF6-B696-A9A27D4415B3}" type="slidenum">
              <a:rPr lang="en-GB" sz="1200"/>
              <a:pPr algn="r"/>
              <a:t>8</a:t>
            </a:fld>
            <a:endParaRPr lang="en-GB" sz="1200" dirty="0"/>
          </a:p>
        </p:txBody>
      </p:sp>
      <p:sp>
        <p:nvSpPr>
          <p:cNvPr id="69636" name="Rectangle 2"/>
          <p:cNvSpPr>
            <a:spLocks noGrp="1" noRot="1" noChangeAspect="1" noChangeArrowheads="1" noTextEdit="1"/>
          </p:cNvSpPr>
          <p:nvPr>
            <p:ph type="sldImg"/>
          </p:nvPr>
        </p:nvSpPr>
        <p:spPr>
          <a:xfrm>
            <a:off x="141288" y="768350"/>
            <a:ext cx="6821487" cy="3836988"/>
          </a:xfrm>
          <a:ln/>
        </p:spPr>
      </p:sp>
      <p:sp>
        <p:nvSpPr>
          <p:cNvPr id="69637" name="Rectangle 3"/>
          <p:cNvSpPr>
            <a:spLocks noGrp="1" noChangeArrowheads="1"/>
          </p:cNvSpPr>
          <p:nvPr>
            <p:ph type="body" idx="1"/>
          </p:nvPr>
        </p:nvSpPr>
        <p:spPr>
          <a:noFill/>
          <a:ln/>
        </p:spPr>
        <p:txBody>
          <a:bodyPr/>
          <a:lstStyle/>
          <a:p>
            <a:pPr eaLnBrk="1" hangingPunct="1"/>
            <a:r>
              <a:rPr lang="en-US" noProof="0" dirty="0"/>
              <a:t>Collection of dirt and water leads to accelerated corrosion</a:t>
            </a:r>
          </a:p>
          <a:p>
            <a:pPr eaLnBrk="1" hangingPunct="1"/>
            <a:endParaRPr lang="en-US" noProof="0" dirty="0"/>
          </a:p>
        </p:txBody>
      </p:sp>
      <p:sp>
        <p:nvSpPr>
          <p:cNvPr id="2" name="Fußzeilenplatzhalter 1">
            <a:extLst>
              <a:ext uri="{FF2B5EF4-FFF2-40B4-BE49-F238E27FC236}">
                <a16:creationId xmlns:a16="http://schemas.microsoft.com/office/drawing/2014/main" id="{FDF23371-62A9-4DB2-9D21-8A916BDB93E8}"/>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2503D6E3-57AA-4558-A595-7137C4943558}"/>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266321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168409E9-B3F7-439A-BF65-0D8F5F06C7F3}" type="slidenum">
              <a:rPr lang="en-GB" smtClean="0"/>
              <a:pPr>
                <a:defRPr/>
              </a:pPr>
              <a:t>9</a:t>
            </a:fld>
            <a:endParaRPr lang="en-GB"/>
          </a:p>
        </p:txBody>
      </p:sp>
      <p:sp>
        <p:nvSpPr>
          <p:cNvPr id="5" name="Fußzeilenplatzhalter 4">
            <a:extLst>
              <a:ext uri="{FF2B5EF4-FFF2-40B4-BE49-F238E27FC236}">
                <a16:creationId xmlns:a16="http://schemas.microsoft.com/office/drawing/2014/main" id="{E6E57E7A-8BC0-4556-BEFE-3A646F940438}"/>
              </a:ext>
            </a:extLst>
          </p:cNvPr>
          <p:cNvSpPr>
            <a:spLocks noGrp="1"/>
          </p:cNvSpPr>
          <p:nvPr>
            <p:ph type="ftr" sz="quarter" idx="4"/>
          </p:nvPr>
        </p:nvSpPr>
        <p:spPr/>
        <p:txBody>
          <a:bodyPr/>
          <a:lstStyle/>
          <a:p>
            <a:pPr>
              <a:defRPr/>
            </a:pPr>
            <a:r>
              <a:rPr lang="en-GB"/>
              <a:t>Dennis Rademacher</a:t>
            </a:r>
          </a:p>
        </p:txBody>
      </p:sp>
      <p:sp>
        <p:nvSpPr>
          <p:cNvPr id="6" name="Kopfzeilenplatzhalter 5">
            <a:extLst>
              <a:ext uri="{FF2B5EF4-FFF2-40B4-BE49-F238E27FC236}">
                <a16:creationId xmlns:a16="http://schemas.microsoft.com/office/drawing/2014/main" id="{1E3ADF5F-CA9A-4E36-A41F-EB2751D3207C}"/>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304382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16D34A4-F991-4DC4-BD2F-E33ADFCC2284}" type="slidenum">
              <a:rPr lang="en-US" smtClean="0"/>
              <a:pPr/>
              <a:t>10</a:t>
            </a:fld>
            <a:endParaRPr lang="en-US"/>
          </a:p>
        </p:txBody>
      </p:sp>
      <p:sp>
        <p:nvSpPr>
          <p:cNvPr id="68611"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1BF58076-3CE7-401C-8BB2-105313A91343}" type="slidenum">
              <a:rPr lang="en-GB" sz="1200"/>
              <a:pPr algn="r"/>
              <a:t>10</a:t>
            </a:fld>
            <a:endParaRPr lang="en-GB" sz="1200" dirty="0"/>
          </a:p>
        </p:txBody>
      </p:sp>
      <p:sp>
        <p:nvSpPr>
          <p:cNvPr id="68612" name="Rectangle 2"/>
          <p:cNvSpPr>
            <a:spLocks noGrp="1" noRot="1" noChangeAspect="1" noChangeArrowheads="1" noTextEdit="1"/>
          </p:cNvSpPr>
          <p:nvPr>
            <p:ph type="sldImg"/>
          </p:nvPr>
        </p:nvSpPr>
        <p:spPr>
          <a:xfrm>
            <a:off x="141288" y="768350"/>
            <a:ext cx="6821487" cy="3836988"/>
          </a:xfrm>
          <a:ln/>
        </p:spPr>
      </p:sp>
      <p:sp>
        <p:nvSpPr>
          <p:cNvPr id="68613" name="Rectangle 3"/>
          <p:cNvSpPr>
            <a:spLocks noGrp="1" noChangeArrowheads="1"/>
          </p:cNvSpPr>
          <p:nvPr>
            <p:ph type="body" idx="1"/>
          </p:nvPr>
        </p:nvSpPr>
        <p:spPr>
          <a:noFill/>
          <a:ln/>
        </p:spPr>
        <p:txBody>
          <a:bodyPr/>
          <a:lstStyle/>
          <a:p>
            <a:pPr eaLnBrk="1" hangingPunct="1"/>
            <a:endParaRPr lang="fr-FR"/>
          </a:p>
        </p:txBody>
      </p:sp>
      <p:sp>
        <p:nvSpPr>
          <p:cNvPr id="2" name="Fußzeilenplatzhalter 1">
            <a:extLst>
              <a:ext uri="{FF2B5EF4-FFF2-40B4-BE49-F238E27FC236}">
                <a16:creationId xmlns:a16="http://schemas.microsoft.com/office/drawing/2014/main" id="{8E53D120-31E9-4D24-BF64-ACDAF523FBB1}"/>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199049EF-2F34-4C21-86E8-91E8B563FE83}"/>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392018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678717D-4DED-4170-B2E4-55FEEC63A99D}" type="slidenum">
              <a:rPr lang="en-US" smtClean="0"/>
              <a:pPr/>
              <a:t>11</a:t>
            </a:fld>
            <a:endParaRPr lang="en-US"/>
          </a:p>
        </p:txBody>
      </p:sp>
      <p:sp>
        <p:nvSpPr>
          <p:cNvPr id="79875"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E199F143-8D8B-45C1-8A50-2EA48739967F}" type="slidenum">
              <a:rPr lang="en-GB" sz="1200"/>
              <a:pPr algn="r"/>
              <a:t>11</a:t>
            </a:fld>
            <a:endParaRPr lang="en-GB" sz="1200" dirty="0"/>
          </a:p>
        </p:txBody>
      </p:sp>
      <p:sp>
        <p:nvSpPr>
          <p:cNvPr id="79876" name="Rectangle 2"/>
          <p:cNvSpPr>
            <a:spLocks noGrp="1" noRot="1" noChangeAspect="1" noChangeArrowheads="1" noTextEdit="1"/>
          </p:cNvSpPr>
          <p:nvPr>
            <p:ph type="sldImg"/>
          </p:nvPr>
        </p:nvSpPr>
        <p:spPr>
          <a:xfrm>
            <a:off x="141288" y="768350"/>
            <a:ext cx="6821487" cy="3836988"/>
          </a:xfrm>
          <a:ln/>
        </p:spPr>
      </p:sp>
      <p:sp>
        <p:nvSpPr>
          <p:cNvPr id="79877" name="Rectangle 3"/>
          <p:cNvSpPr>
            <a:spLocks noGrp="1" noChangeArrowheads="1"/>
          </p:cNvSpPr>
          <p:nvPr>
            <p:ph type="body" idx="1"/>
          </p:nvPr>
        </p:nvSpPr>
        <p:spPr>
          <a:noFill/>
          <a:ln/>
        </p:spPr>
        <p:txBody>
          <a:bodyPr/>
          <a:lstStyle/>
          <a:p>
            <a:pPr eaLnBrk="1" hangingPunct="1">
              <a:buFont typeface="Arial" pitchFamily="34" charset="0"/>
              <a:buChar char="•"/>
            </a:pPr>
            <a:r>
              <a:rPr lang="fr-FR" dirty="0"/>
              <a:t>The </a:t>
            </a:r>
            <a:r>
              <a:rPr lang="fr-FR" dirty="0" err="1"/>
              <a:t>upper</a:t>
            </a:r>
            <a:r>
              <a:rPr lang="fr-FR" dirty="0"/>
              <a:t> photo shows a </a:t>
            </a:r>
            <a:r>
              <a:rPr lang="fr-FR" dirty="0" err="1"/>
              <a:t>bad</a:t>
            </a:r>
            <a:r>
              <a:rPr lang="fr-FR" dirty="0"/>
              <a:t> </a:t>
            </a:r>
            <a:r>
              <a:rPr lang="fr-FR" dirty="0" err="1"/>
              <a:t>detailing</a:t>
            </a:r>
            <a:r>
              <a:rPr lang="fr-FR" dirty="0"/>
              <a:t>, </a:t>
            </a:r>
            <a:r>
              <a:rPr lang="fr-FR" dirty="0" err="1"/>
              <a:t>because</a:t>
            </a:r>
            <a:r>
              <a:rPr lang="fr-FR" dirty="0"/>
              <a:t> water </a:t>
            </a:r>
            <a:r>
              <a:rPr lang="fr-FR" dirty="0" err="1"/>
              <a:t>runs</a:t>
            </a:r>
            <a:r>
              <a:rPr lang="fr-FR" dirty="0"/>
              <a:t> off over the </a:t>
            </a:r>
            <a:r>
              <a:rPr lang="fr-FR" dirty="0" err="1"/>
              <a:t>concrete</a:t>
            </a:r>
            <a:r>
              <a:rPr lang="fr-FR" baseline="0" dirty="0"/>
              <a:t> </a:t>
            </a:r>
            <a:r>
              <a:rPr lang="fr-FR" baseline="0" dirty="0" err="1"/>
              <a:t>wall</a:t>
            </a:r>
            <a:endParaRPr lang="fr-FR" baseline="0" dirty="0"/>
          </a:p>
          <a:p>
            <a:pPr eaLnBrk="1" hangingPunct="1">
              <a:buFont typeface="Arial" pitchFamily="34" charset="0"/>
              <a:buChar char="•"/>
            </a:pPr>
            <a:r>
              <a:rPr lang="fr-FR" dirty="0"/>
              <a:t>This </a:t>
            </a:r>
            <a:r>
              <a:rPr lang="fr-FR" dirty="0" err="1"/>
              <a:t>should</a:t>
            </a:r>
            <a:r>
              <a:rPr lang="fr-FR" dirty="0"/>
              <a:t> </a:t>
            </a:r>
            <a:r>
              <a:rPr lang="fr-FR" dirty="0" err="1"/>
              <a:t>be</a:t>
            </a:r>
            <a:r>
              <a:rPr lang="fr-FR" dirty="0"/>
              <a:t> </a:t>
            </a:r>
            <a:r>
              <a:rPr lang="fr-FR" dirty="0" err="1"/>
              <a:t>avoided</a:t>
            </a:r>
            <a:r>
              <a:rPr lang="fr-FR" baseline="0" dirty="0"/>
              <a:t> by </a:t>
            </a:r>
            <a:r>
              <a:rPr lang="fr-FR" baseline="0" dirty="0" err="1"/>
              <a:t>providing</a:t>
            </a:r>
            <a:r>
              <a:rPr lang="fr-FR" baseline="0" dirty="0"/>
              <a:t> drainage </a:t>
            </a:r>
            <a:r>
              <a:rPr lang="fr-FR" baseline="0" dirty="0" err="1"/>
              <a:t>channels</a:t>
            </a:r>
            <a:r>
              <a:rPr lang="fr-FR" baseline="0" dirty="0"/>
              <a:t> and </a:t>
            </a:r>
            <a:r>
              <a:rPr lang="fr-FR" baseline="0" dirty="0" err="1"/>
              <a:t>drainpipes</a:t>
            </a:r>
            <a:endParaRPr lang="fr-FR" dirty="0"/>
          </a:p>
        </p:txBody>
      </p:sp>
      <p:sp>
        <p:nvSpPr>
          <p:cNvPr id="2" name="Fußzeilenplatzhalter 1">
            <a:extLst>
              <a:ext uri="{FF2B5EF4-FFF2-40B4-BE49-F238E27FC236}">
                <a16:creationId xmlns:a16="http://schemas.microsoft.com/office/drawing/2014/main" id="{AFA5A575-7A7E-4F11-A249-72B846097B76}"/>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27DA22CB-A816-4B19-AA82-7A8A2EDB5F48}"/>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2690773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678717D-4DED-4170-B2E4-55FEEC63A99D}" type="slidenum">
              <a:rPr lang="en-US" smtClean="0"/>
              <a:pPr/>
              <a:t>12</a:t>
            </a:fld>
            <a:endParaRPr lang="en-US"/>
          </a:p>
        </p:txBody>
      </p:sp>
      <p:sp>
        <p:nvSpPr>
          <p:cNvPr id="79875" name="Rectangle 7"/>
          <p:cNvSpPr txBox="1">
            <a:spLocks noGrp="1" noChangeArrowheads="1"/>
          </p:cNvSpPr>
          <p:nvPr/>
        </p:nvSpPr>
        <p:spPr bwMode="auto">
          <a:xfrm>
            <a:off x="4024861" y="9722309"/>
            <a:ext cx="3079202" cy="512304"/>
          </a:xfrm>
          <a:prstGeom prst="rect">
            <a:avLst/>
          </a:prstGeom>
          <a:noFill/>
          <a:ln w="9525">
            <a:noFill/>
            <a:miter lim="800000"/>
            <a:headEnd/>
            <a:tailEnd/>
          </a:ln>
        </p:spPr>
        <p:txBody>
          <a:bodyPr lIns="94788" tIns="47394" rIns="94788" bIns="47394" anchor="b"/>
          <a:lstStyle/>
          <a:p>
            <a:pPr algn="r"/>
            <a:fld id="{E199F143-8D8B-45C1-8A50-2EA48739967F}" type="slidenum">
              <a:rPr lang="en-GB" sz="1200"/>
              <a:pPr algn="r"/>
              <a:t>12</a:t>
            </a:fld>
            <a:endParaRPr lang="en-GB" sz="1200" dirty="0"/>
          </a:p>
        </p:txBody>
      </p:sp>
      <p:sp>
        <p:nvSpPr>
          <p:cNvPr id="79876" name="Rectangle 2"/>
          <p:cNvSpPr>
            <a:spLocks noGrp="1" noRot="1" noChangeAspect="1" noChangeArrowheads="1" noTextEdit="1"/>
          </p:cNvSpPr>
          <p:nvPr>
            <p:ph type="sldImg"/>
          </p:nvPr>
        </p:nvSpPr>
        <p:spPr>
          <a:xfrm>
            <a:off x="141288" y="768350"/>
            <a:ext cx="6821487" cy="3836988"/>
          </a:xfrm>
          <a:ln/>
        </p:spPr>
      </p:sp>
      <p:sp>
        <p:nvSpPr>
          <p:cNvPr id="79877" name="Rectangle 3"/>
          <p:cNvSpPr>
            <a:spLocks noGrp="1" noChangeArrowheads="1"/>
          </p:cNvSpPr>
          <p:nvPr>
            <p:ph type="body" idx="1"/>
          </p:nvPr>
        </p:nvSpPr>
        <p:spPr>
          <a:noFill/>
          <a:ln/>
        </p:spPr>
        <p:txBody>
          <a:bodyPr/>
          <a:lstStyle/>
          <a:p>
            <a:pPr eaLnBrk="1" hangingPunct="1">
              <a:buFont typeface="Arial" pitchFamily="34" charset="0"/>
              <a:buChar char="•"/>
            </a:pPr>
            <a:r>
              <a:rPr lang="fr-FR" dirty="0"/>
              <a:t>The </a:t>
            </a:r>
            <a:r>
              <a:rPr lang="fr-FR" dirty="0" err="1"/>
              <a:t>upper</a:t>
            </a:r>
            <a:r>
              <a:rPr lang="fr-FR" dirty="0"/>
              <a:t> photo shows a </a:t>
            </a:r>
            <a:r>
              <a:rPr lang="fr-FR" dirty="0" err="1"/>
              <a:t>bad</a:t>
            </a:r>
            <a:r>
              <a:rPr lang="fr-FR" dirty="0"/>
              <a:t> </a:t>
            </a:r>
            <a:r>
              <a:rPr lang="fr-FR" dirty="0" err="1"/>
              <a:t>detailing</a:t>
            </a:r>
            <a:r>
              <a:rPr lang="fr-FR" dirty="0"/>
              <a:t>, </a:t>
            </a:r>
            <a:r>
              <a:rPr lang="fr-FR" dirty="0" err="1"/>
              <a:t>because</a:t>
            </a:r>
            <a:r>
              <a:rPr lang="fr-FR" dirty="0"/>
              <a:t> water </a:t>
            </a:r>
            <a:r>
              <a:rPr lang="fr-FR" dirty="0" err="1"/>
              <a:t>runs</a:t>
            </a:r>
            <a:r>
              <a:rPr lang="fr-FR" dirty="0"/>
              <a:t> off over the </a:t>
            </a:r>
            <a:r>
              <a:rPr lang="fr-FR" dirty="0" err="1"/>
              <a:t>concrete</a:t>
            </a:r>
            <a:r>
              <a:rPr lang="fr-FR" baseline="0" dirty="0"/>
              <a:t> </a:t>
            </a:r>
            <a:r>
              <a:rPr lang="fr-FR" baseline="0" dirty="0" err="1"/>
              <a:t>wall</a:t>
            </a:r>
            <a:endParaRPr lang="fr-FR" baseline="0" dirty="0"/>
          </a:p>
          <a:p>
            <a:pPr eaLnBrk="1" hangingPunct="1">
              <a:buFont typeface="Arial" pitchFamily="34" charset="0"/>
              <a:buChar char="•"/>
            </a:pPr>
            <a:r>
              <a:rPr lang="fr-FR" dirty="0"/>
              <a:t>This </a:t>
            </a:r>
            <a:r>
              <a:rPr lang="fr-FR" dirty="0" err="1"/>
              <a:t>should</a:t>
            </a:r>
            <a:r>
              <a:rPr lang="fr-FR" dirty="0"/>
              <a:t> </a:t>
            </a:r>
            <a:r>
              <a:rPr lang="fr-FR" dirty="0" err="1"/>
              <a:t>be</a:t>
            </a:r>
            <a:r>
              <a:rPr lang="fr-FR" dirty="0"/>
              <a:t> </a:t>
            </a:r>
            <a:r>
              <a:rPr lang="fr-FR" dirty="0" err="1"/>
              <a:t>avoided</a:t>
            </a:r>
            <a:r>
              <a:rPr lang="fr-FR" baseline="0" dirty="0"/>
              <a:t> by </a:t>
            </a:r>
            <a:r>
              <a:rPr lang="fr-FR" baseline="0" dirty="0" err="1"/>
              <a:t>providing</a:t>
            </a:r>
            <a:r>
              <a:rPr lang="fr-FR" baseline="0" dirty="0"/>
              <a:t> drainage </a:t>
            </a:r>
            <a:r>
              <a:rPr lang="fr-FR" baseline="0" dirty="0" err="1"/>
              <a:t>channels</a:t>
            </a:r>
            <a:r>
              <a:rPr lang="fr-FR" baseline="0" dirty="0"/>
              <a:t> and </a:t>
            </a:r>
            <a:r>
              <a:rPr lang="fr-FR" baseline="0" dirty="0" err="1"/>
              <a:t>drainpipes</a:t>
            </a:r>
            <a:endParaRPr lang="fr-FR" dirty="0"/>
          </a:p>
        </p:txBody>
      </p:sp>
      <p:sp>
        <p:nvSpPr>
          <p:cNvPr id="2" name="Fußzeilenplatzhalter 1">
            <a:extLst>
              <a:ext uri="{FF2B5EF4-FFF2-40B4-BE49-F238E27FC236}">
                <a16:creationId xmlns:a16="http://schemas.microsoft.com/office/drawing/2014/main" id="{3A25E3DF-EB35-42E0-A680-685CE77FE5DB}"/>
              </a:ext>
            </a:extLst>
          </p:cNvPr>
          <p:cNvSpPr>
            <a:spLocks noGrp="1"/>
          </p:cNvSpPr>
          <p:nvPr>
            <p:ph type="ftr" sz="quarter" idx="4"/>
          </p:nvPr>
        </p:nvSpPr>
        <p:spPr/>
        <p:txBody>
          <a:bodyPr/>
          <a:lstStyle/>
          <a:p>
            <a:pPr>
              <a:defRPr/>
            </a:pPr>
            <a:r>
              <a:rPr lang="en-GB"/>
              <a:t>Dennis Rademacher</a:t>
            </a:r>
          </a:p>
        </p:txBody>
      </p:sp>
      <p:sp>
        <p:nvSpPr>
          <p:cNvPr id="3" name="Kopfzeilenplatzhalter 2">
            <a:extLst>
              <a:ext uri="{FF2B5EF4-FFF2-40B4-BE49-F238E27FC236}">
                <a16:creationId xmlns:a16="http://schemas.microsoft.com/office/drawing/2014/main" id="{19FF0B9F-1A05-46B8-A425-40AACD6D254A}"/>
              </a:ext>
            </a:extLst>
          </p:cNvPr>
          <p:cNvSpPr>
            <a:spLocks noGrp="1"/>
          </p:cNvSpPr>
          <p:nvPr>
            <p:ph type="hdr" sz="quarter"/>
          </p:nvPr>
        </p:nvSpPr>
        <p:spPr/>
        <p:txBody>
          <a:bodyPr/>
          <a:lstStyle/>
          <a:p>
            <a:pPr>
              <a:defRPr/>
            </a:pPr>
            <a:r>
              <a:rPr lang="en-US"/>
              <a:t>Weathering Steel in Bridge Construction</a:t>
            </a:r>
            <a:endParaRPr lang="en-GB"/>
          </a:p>
        </p:txBody>
      </p:sp>
    </p:spTree>
    <p:extLst>
      <p:ext uri="{BB962C8B-B14F-4D97-AF65-F5344CB8AC3E}">
        <p14:creationId xmlns:p14="http://schemas.microsoft.com/office/powerpoint/2010/main" val="240178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B5D7BA-B5BA-428F-BBA5-87C97F21E22D}"/>
              </a:ext>
            </a:extLst>
          </p:cNvPr>
          <p:cNvSpPr>
            <a:spLocks noGrp="1"/>
          </p:cNvSpPr>
          <p:nvPr>
            <p:ph type="pic" sz="quarter" idx="12"/>
          </p:nvPr>
        </p:nvSpPr>
        <p:spPr>
          <a:xfrm>
            <a:off x="179389" y="1727390"/>
            <a:ext cx="11832613" cy="4951225"/>
          </a:xfrm>
        </p:spPr>
        <p:txBody>
          <a:bodyPr lIns="72000" tIns="72000" rIns="72000" bIns="72000"/>
          <a:lstStyle>
            <a:lvl1pPr marL="750" indent="0">
              <a:buNone/>
              <a:defRPr>
                <a:solidFill>
                  <a:schemeClr val="bg1"/>
                </a:solidFill>
              </a:defRPr>
            </a:lvl1pPr>
          </a:lstStyle>
          <a:p>
            <a:r>
              <a:rPr lang="de-DE"/>
              <a:t>Bild durch Klicken auf Symbol hinzufügen</a:t>
            </a:r>
            <a:endParaRPr lang="en-GB"/>
          </a:p>
        </p:txBody>
      </p:sp>
      <p:sp>
        <p:nvSpPr>
          <p:cNvPr id="5127" name="Rectangle 7"/>
          <p:cNvSpPr>
            <a:spLocks noGrp="1" noChangeArrowheads="1"/>
          </p:cNvSpPr>
          <p:nvPr>
            <p:ph type="subTitle" idx="1"/>
          </p:nvPr>
        </p:nvSpPr>
        <p:spPr>
          <a:xfrm>
            <a:off x="700800" y="5421600"/>
            <a:ext cx="7680000" cy="648000"/>
          </a:xfrm>
        </p:spPr>
        <p:txBody>
          <a:bodyPr/>
          <a:lstStyle>
            <a:lvl1pPr marL="0" indent="0">
              <a:spcBef>
                <a:spcPts val="0"/>
              </a:spcBef>
              <a:buFontTx/>
              <a:buNone/>
              <a:defRPr sz="1798">
                <a:solidFill>
                  <a:schemeClr val="bg1"/>
                </a:solidFill>
              </a:defRPr>
            </a:lvl1pPr>
          </a:lstStyle>
          <a:p>
            <a:r>
              <a:rPr lang="de-DE"/>
              <a:t>Master-Untertitelformat bearbeiten</a:t>
            </a:r>
            <a:endParaRPr lang="en-GB" dirty="0"/>
          </a:p>
        </p:txBody>
      </p:sp>
      <p:sp>
        <p:nvSpPr>
          <p:cNvPr id="5142" name="Rectangle 22"/>
          <p:cNvSpPr>
            <a:spLocks noGrp="1" noChangeArrowheads="1"/>
          </p:cNvSpPr>
          <p:nvPr>
            <p:ph type="ctrTitle"/>
          </p:nvPr>
        </p:nvSpPr>
        <p:spPr>
          <a:xfrm>
            <a:off x="700800" y="4564800"/>
            <a:ext cx="7680000" cy="831600"/>
          </a:xfrm>
          <a:prstGeom prst="rect">
            <a:avLst/>
          </a:prstGeom>
        </p:spPr>
        <p:txBody>
          <a:bodyPr anchor="t"/>
          <a:lstStyle>
            <a:lvl1pPr>
              <a:defRPr sz="2198">
                <a:solidFill>
                  <a:schemeClr val="bg1"/>
                </a:solidFill>
              </a:defRPr>
            </a:lvl1pPr>
          </a:lstStyle>
          <a:p>
            <a:r>
              <a:rPr lang="de-DE"/>
              <a:t>Mastertitelformat bearbeiten</a:t>
            </a:r>
            <a:endParaRPr lang="en-GB" dirty="0"/>
          </a:p>
        </p:txBody>
      </p:sp>
      <p:pic>
        <p:nvPicPr>
          <p:cNvPr id="17" name="Picture 16">
            <a:extLst>
              <a:ext uri="{FF2B5EF4-FFF2-40B4-BE49-F238E27FC236}">
                <a16:creationId xmlns:a16="http://schemas.microsoft.com/office/drawing/2014/main" id="{71AC12B1-0300-415B-BD1A-5ED8BF35DE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93" t="13913" r="7527" b="26520"/>
          <a:stretch/>
        </p:blipFill>
        <p:spPr>
          <a:xfrm>
            <a:off x="9652649" y="353697"/>
            <a:ext cx="2067635" cy="898353"/>
          </a:xfrm>
          <a:prstGeom prst="rect">
            <a:avLst/>
          </a:prstGeom>
        </p:spPr>
      </p:pic>
      <p:grpSp>
        <p:nvGrpSpPr>
          <p:cNvPr id="46" name="Group 45">
            <a:extLst>
              <a:ext uri="{FF2B5EF4-FFF2-40B4-BE49-F238E27FC236}">
                <a16:creationId xmlns:a16="http://schemas.microsoft.com/office/drawing/2014/main" id="{FFB4469D-711F-4515-B5A5-1DE1A8EC5C54}"/>
              </a:ext>
            </a:extLst>
          </p:cNvPr>
          <p:cNvGrpSpPr/>
          <p:nvPr/>
        </p:nvGrpSpPr>
        <p:grpSpPr>
          <a:xfrm>
            <a:off x="-2852922" y="180175"/>
            <a:ext cx="2700000" cy="900272"/>
            <a:chOff x="8313419" y="3385207"/>
            <a:chExt cx="2699999" cy="900272"/>
          </a:xfrm>
        </p:grpSpPr>
        <p:sp>
          <p:nvSpPr>
            <p:cNvPr id="47" name="Rectangle 46">
              <a:extLst>
                <a:ext uri="{FF2B5EF4-FFF2-40B4-BE49-F238E27FC236}">
                  <a16:creationId xmlns:a16="http://schemas.microsoft.com/office/drawing/2014/main" id="{9EBAF514-1426-4115-8EF8-5F8430B66C51}"/>
                </a:ext>
              </a:extLst>
            </p:cNvPr>
            <p:cNvSpPr/>
            <p:nvPr/>
          </p:nvSpPr>
          <p:spPr>
            <a:xfrm>
              <a:off x="8313419" y="3745479"/>
              <a:ext cx="2699999" cy="540000"/>
            </a:xfrm>
            <a:prstGeom prst="rect">
              <a:avLst/>
            </a:prstGeom>
            <a:solidFill>
              <a:schemeClr val="accent1"/>
            </a:solidFill>
          </p:spPr>
          <p:txBody>
            <a:bodyPr wrap="square" tIns="72000" bIns="72000">
              <a:noAutofit/>
            </a:bodyPr>
            <a:lstStyle/>
            <a:p>
              <a:r>
                <a:rPr lang="en-US" sz="1199" dirty="0">
                  <a:solidFill>
                    <a:schemeClr val="bg1"/>
                  </a:solidFill>
                  <a:latin typeface="Arial" panose="020B0604020202020204" pitchFamily="34" charset="0"/>
                </a:rPr>
                <a:t>Do not use this white space for </a:t>
              </a:r>
              <a:br>
                <a:rPr lang="en-US" sz="1199" dirty="0">
                  <a:solidFill>
                    <a:schemeClr val="bg1"/>
                  </a:solidFill>
                  <a:latin typeface="Arial" panose="020B0604020202020204" pitchFamily="34" charset="0"/>
                </a:rPr>
              </a:br>
              <a:r>
                <a:rPr lang="en-US" sz="1199" dirty="0">
                  <a:solidFill>
                    <a:schemeClr val="bg1"/>
                  </a:solidFill>
                  <a:latin typeface="Arial" panose="020B0604020202020204" pitchFamily="34" charset="0"/>
                </a:rPr>
                <a:t>the presentation title</a:t>
              </a:r>
              <a:endParaRPr lang="en-GB" sz="1199" dirty="0">
                <a:solidFill>
                  <a:schemeClr val="bg1"/>
                </a:solidFill>
              </a:endParaRPr>
            </a:p>
          </p:txBody>
        </p:sp>
        <p:grpSp>
          <p:nvGrpSpPr>
            <p:cNvPr id="48" name="Group 47">
              <a:extLst>
                <a:ext uri="{FF2B5EF4-FFF2-40B4-BE49-F238E27FC236}">
                  <a16:creationId xmlns:a16="http://schemas.microsoft.com/office/drawing/2014/main" id="{2098CB7B-7738-44B6-9176-5569AAAAD253}"/>
                </a:ext>
              </a:extLst>
            </p:cNvPr>
            <p:cNvGrpSpPr/>
            <p:nvPr/>
          </p:nvGrpSpPr>
          <p:grpSpPr>
            <a:xfrm>
              <a:off x="8313420" y="3385207"/>
              <a:ext cx="360000" cy="360000"/>
              <a:chOff x="8313420" y="3385207"/>
              <a:chExt cx="360000" cy="360000"/>
            </a:xfrm>
          </p:grpSpPr>
          <p:sp>
            <p:nvSpPr>
              <p:cNvPr id="49" name="Rectangle 48">
                <a:extLst>
                  <a:ext uri="{FF2B5EF4-FFF2-40B4-BE49-F238E27FC236}">
                    <a16:creationId xmlns:a16="http://schemas.microsoft.com/office/drawing/2014/main" id="{A1D6CA0F-8BD2-4FEB-80CD-E5078D06257E}"/>
                  </a:ext>
                </a:extLst>
              </p:cNvPr>
              <p:cNvSpPr/>
              <p:nvPr/>
            </p:nvSpPr>
            <p:spPr bwMode="auto">
              <a:xfrm>
                <a:off x="8313420" y="3385207"/>
                <a:ext cx="360000" cy="3600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3168" rtl="0" eaLnBrk="0" fontAlgn="base" latinLnBrk="0" hangingPunct="0">
                  <a:lnSpc>
                    <a:spcPct val="100000"/>
                  </a:lnSpc>
                  <a:spcBef>
                    <a:spcPct val="50000"/>
                  </a:spcBef>
                  <a:spcAft>
                    <a:spcPct val="0"/>
                  </a:spcAft>
                  <a:buClrTx/>
                  <a:buSzTx/>
                  <a:buFontTx/>
                  <a:buNone/>
                  <a:tabLst/>
                </a:pPr>
                <a:endParaRPr kumimoji="0" lang="en-GB" sz="2397" b="0" i="0" u="none" strike="noStrike" cap="none" normalizeH="0" baseline="-25000" dirty="0">
                  <a:ln>
                    <a:noFill/>
                  </a:ln>
                  <a:solidFill>
                    <a:srgbClr val="FAFFFF"/>
                  </a:solidFill>
                  <a:effectLst/>
                  <a:latin typeface="Arial" pitchFamily="34" charset="0"/>
                  <a:ea typeface="MS PGothic" pitchFamily="34" charset="-128"/>
                </a:endParaRPr>
              </a:p>
            </p:txBody>
          </p:sp>
          <p:grpSp>
            <p:nvGrpSpPr>
              <p:cNvPr id="50" name="Group 49">
                <a:extLst>
                  <a:ext uri="{FF2B5EF4-FFF2-40B4-BE49-F238E27FC236}">
                    <a16:creationId xmlns:a16="http://schemas.microsoft.com/office/drawing/2014/main" id="{2AC256D5-E37E-440E-B898-3791146506B0}"/>
                  </a:ext>
                </a:extLst>
              </p:cNvPr>
              <p:cNvGrpSpPr/>
              <p:nvPr/>
            </p:nvGrpSpPr>
            <p:grpSpPr>
              <a:xfrm>
                <a:off x="8380800" y="3406502"/>
                <a:ext cx="216000" cy="270566"/>
                <a:chOff x="8312527" y="3390314"/>
                <a:chExt cx="216000" cy="270566"/>
              </a:xfrm>
            </p:grpSpPr>
            <p:sp>
              <p:nvSpPr>
                <p:cNvPr id="51" name="Oval 50">
                  <a:extLst>
                    <a:ext uri="{FF2B5EF4-FFF2-40B4-BE49-F238E27FC236}">
                      <a16:creationId xmlns:a16="http://schemas.microsoft.com/office/drawing/2014/main" id="{D07BBBEF-5CF2-4BE1-A1DF-B75FAA08797F}"/>
                    </a:ext>
                  </a:extLst>
                </p:cNvPr>
                <p:cNvSpPr/>
                <p:nvPr/>
              </p:nvSpPr>
              <p:spPr bwMode="auto">
                <a:xfrm>
                  <a:off x="8312527" y="3444880"/>
                  <a:ext cx="216000" cy="216000"/>
                </a:xfrm>
                <a:prstGeom prst="ellipse">
                  <a:avLst/>
                </a:prstGeom>
                <a:no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3168" rtl="0" eaLnBrk="0" fontAlgn="base" latinLnBrk="0" hangingPunct="0">
                    <a:lnSpc>
                      <a:spcPct val="100000"/>
                    </a:lnSpc>
                    <a:spcBef>
                      <a:spcPct val="50000"/>
                    </a:spcBef>
                    <a:spcAft>
                      <a:spcPct val="0"/>
                    </a:spcAft>
                    <a:buClrTx/>
                    <a:buSzTx/>
                    <a:buFontTx/>
                    <a:buNone/>
                    <a:tabLst/>
                  </a:pPr>
                  <a:endParaRPr kumimoji="0" lang="en-GB" sz="2397" b="0" i="0" u="none" strike="noStrike" cap="none" normalizeH="0" baseline="-25000">
                    <a:ln>
                      <a:noFill/>
                    </a:ln>
                    <a:solidFill>
                      <a:srgbClr val="FAFFFF"/>
                    </a:solidFill>
                    <a:effectLst/>
                    <a:latin typeface="Arial" pitchFamily="34" charset="0"/>
                    <a:ea typeface="MS PGothic" pitchFamily="34" charset="-128"/>
                  </a:endParaRPr>
                </a:p>
              </p:txBody>
            </p:sp>
            <p:sp>
              <p:nvSpPr>
                <p:cNvPr id="52" name="Rectangle 51">
                  <a:extLst>
                    <a:ext uri="{FF2B5EF4-FFF2-40B4-BE49-F238E27FC236}">
                      <a16:creationId xmlns:a16="http://schemas.microsoft.com/office/drawing/2014/main" id="{CB1DF151-F669-4287-9DB7-BC86C2D5D382}"/>
                    </a:ext>
                  </a:extLst>
                </p:cNvPr>
                <p:cNvSpPr/>
                <p:nvPr/>
              </p:nvSpPr>
              <p:spPr>
                <a:xfrm>
                  <a:off x="8396482" y="3390314"/>
                  <a:ext cx="48091" cy="204993"/>
                </a:xfrm>
                <a:prstGeom prst="rect">
                  <a:avLst/>
                </a:prstGeom>
              </p:spPr>
              <p:txBody>
                <a:bodyPr wrap="none" lIns="0" tIns="0" rIns="0" bIns="0" anchor="ctr">
                  <a:spAutoFit/>
                </a:bodyPr>
                <a:lstStyle/>
                <a:p>
                  <a:pPr lvl="0" algn="ctr" defTabSz="913168" eaLnBrk="0" fontAlgn="base" hangingPunct="0">
                    <a:spcBef>
                      <a:spcPct val="50000"/>
                    </a:spcBef>
                    <a:spcAft>
                      <a:spcPct val="0"/>
                    </a:spcAft>
                  </a:pPr>
                  <a:r>
                    <a:rPr lang="en-US" sz="1998" baseline="-25000" dirty="0">
                      <a:solidFill>
                        <a:srgbClr val="FAFFFF"/>
                      </a:solidFill>
                      <a:latin typeface="Arial" pitchFamily="34" charset="0"/>
                      <a:ea typeface="MS PGothic" pitchFamily="34" charset="-128"/>
                    </a:rPr>
                    <a:t>!</a:t>
                  </a:r>
                  <a:endParaRPr lang="en-GB" sz="2397" baseline="-25000" dirty="0">
                    <a:solidFill>
                      <a:srgbClr val="FAFFFF"/>
                    </a:solidFill>
                    <a:latin typeface="Arial" pitchFamily="34" charset="0"/>
                    <a:ea typeface="MS PGothic" pitchFamily="34" charset="-128"/>
                  </a:endParaRPr>
                </a:p>
              </p:txBody>
            </p:sp>
          </p:grpSp>
        </p:grpSp>
      </p:grpSp>
      <p:grpSp>
        <p:nvGrpSpPr>
          <p:cNvPr id="53" name="Group 52">
            <a:extLst>
              <a:ext uri="{FF2B5EF4-FFF2-40B4-BE49-F238E27FC236}">
                <a16:creationId xmlns:a16="http://schemas.microsoft.com/office/drawing/2014/main" id="{CCAFD653-430D-4E85-885C-DDB1FD12B50A}"/>
              </a:ext>
            </a:extLst>
          </p:cNvPr>
          <p:cNvGrpSpPr/>
          <p:nvPr/>
        </p:nvGrpSpPr>
        <p:grpSpPr>
          <a:xfrm>
            <a:off x="-2852921" y="4989328"/>
            <a:ext cx="2699999" cy="1080272"/>
            <a:chOff x="8313420" y="3385207"/>
            <a:chExt cx="2699998" cy="1080272"/>
          </a:xfrm>
        </p:grpSpPr>
        <p:sp>
          <p:nvSpPr>
            <p:cNvPr id="54" name="Rectangle 53">
              <a:extLst>
                <a:ext uri="{FF2B5EF4-FFF2-40B4-BE49-F238E27FC236}">
                  <a16:creationId xmlns:a16="http://schemas.microsoft.com/office/drawing/2014/main" id="{97B9D19F-A75D-4F3E-B0D0-2F5A93E2B7E5}"/>
                </a:ext>
              </a:extLst>
            </p:cNvPr>
            <p:cNvSpPr/>
            <p:nvPr/>
          </p:nvSpPr>
          <p:spPr>
            <a:xfrm>
              <a:off x="8313420" y="3745479"/>
              <a:ext cx="2699998" cy="720000"/>
            </a:xfrm>
            <a:prstGeom prst="rect">
              <a:avLst/>
            </a:prstGeom>
            <a:solidFill>
              <a:schemeClr val="accent1"/>
            </a:solidFill>
          </p:spPr>
          <p:txBody>
            <a:bodyPr wrap="square" tIns="72000" bIns="72000">
              <a:noAutofit/>
            </a:bodyPr>
            <a:lstStyle/>
            <a:p>
              <a:r>
                <a:rPr lang="en-US" sz="1199" dirty="0">
                  <a:solidFill>
                    <a:schemeClr val="bg1"/>
                  </a:solidFill>
                  <a:latin typeface="Arial" panose="020B0604020202020204" pitchFamily="34" charset="0"/>
                </a:rPr>
                <a:t>All presentation titles should appear using white type reversed out of the title slide image</a:t>
              </a:r>
              <a:endParaRPr lang="en-GB" sz="1199" dirty="0">
                <a:solidFill>
                  <a:schemeClr val="bg1"/>
                </a:solidFill>
              </a:endParaRPr>
            </a:p>
          </p:txBody>
        </p:sp>
        <p:grpSp>
          <p:nvGrpSpPr>
            <p:cNvPr id="55" name="Group 54">
              <a:extLst>
                <a:ext uri="{FF2B5EF4-FFF2-40B4-BE49-F238E27FC236}">
                  <a16:creationId xmlns:a16="http://schemas.microsoft.com/office/drawing/2014/main" id="{3198F175-9582-4126-B404-F2B833C696C5}"/>
                </a:ext>
              </a:extLst>
            </p:cNvPr>
            <p:cNvGrpSpPr/>
            <p:nvPr/>
          </p:nvGrpSpPr>
          <p:grpSpPr>
            <a:xfrm>
              <a:off x="8313420" y="3385207"/>
              <a:ext cx="360000" cy="360000"/>
              <a:chOff x="8313420" y="3385207"/>
              <a:chExt cx="360000" cy="360000"/>
            </a:xfrm>
          </p:grpSpPr>
          <p:sp>
            <p:nvSpPr>
              <p:cNvPr id="56" name="Rectangle 55">
                <a:extLst>
                  <a:ext uri="{FF2B5EF4-FFF2-40B4-BE49-F238E27FC236}">
                    <a16:creationId xmlns:a16="http://schemas.microsoft.com/office/drawing/2014/main" id="{E1C61DDA-51DC-42F7-BAF0-E89FFBD6F06D}"/>
                  </a:ext>
                </a:extLst>
              </p:cNvPr>
              <p:cNvSpPr/>
              <p:nvPr/>
            </p:nvSpPr>
            <p:spPr bwMode="auto">
              <a:xfrm>
                <a:off x="8313420" y="3385207"/>
                <a:ext cx="360000" cy="3600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3168" rtl="0" eaLnBrk="0" fontAlgn="base" latinLnBrk="0" hangingPunct="0">
                  <a:lnSpc>
                    <a:spcPct val="100000"/>
                  </a:lnSpc>
                  <a:spcBef>
                    <a:spcPct val="50000"/>
                  </a:spcBef>
                  <a:spcAft>
                    <a:spcPct val="0"/>
                  </a:spcAft>
                  <a:buClrTx/>
                  <a:buSzTx/>
                  <a:buFontTx/>
                  <a:buNone/>
                  <a:tabLst/>
                </a:pPr>
                <a:endParaRPr kumimoji="0" lang="en-GB" sz="2397" b="0" i="0" u="none" strike="noStrike" cap="none" normalizeH="0" baseline="-25000" dirty="0">
                  <a:ln>
                    <a:noFill/>
                  </a:ln>
                  <a:solidFill>
                    <a:srgbClr val="FAFFFF"/>
                  </a:solidFill>
                  <a:effectLst/>
                  <a:latin typeface="Arial" pitchFamily="34" charset="0"/>
                  <a:ea typeface="MS PGothic" pitchFamily="34" charset="-128"/>
                </a:endParaRPr>
              </a:p>
            </p:txBody>
          </p:sp>
          <p:grpSp>
            <p:nvGrpSpPr>
              <p:cNvPr id="57" name="Group 56">
                <a:extLst>
                  <a:ext uri="{FF2B5EF4-FFF2-40B4-BE49-F238E27FC236}">
                    <a16:creationId xmlns:a16="http://schemas.microsoft.com/office/drawing/2014/main" id="{B10EC829-4452-4FC5-A381-A7BD7A0B3062}"/>
                  </a:ext>
                </a:extLst>
              </p:cNvPr>
              <p:cNvGrpSpPr/>
              <p:nvPr/>
            </p:nvGrpSpPr>
            <p:grpSpPr>
              <a:xfrm>
                <a:off x="8380800" y="3406502"/>
                <a:ext cx="216000" cy="270566"/>
                <a:chOff x="8312527" y="3390314"/>
                <a:chExt cx="216000" cy="270566"/>
              </a:xfrm>
            </p:grpSpPr>
            <p:sp>
              <p:nvSpPr>
                <p:cNvPr id="58" name="Oval 57">
                  <a:extLst>
                    <a:ext uri="{FF2B5EF4-FFF2-40B4-BE49-F238E27FC236}">
                      <a16:creationId xmlns:a16="http://schemas.microsoft.com/office/drawing/2014/main" id="{F3D5FCB8-134D-48FE-BDFA-08E663F82BE4}"/>
                    </a:ext>
                  </a:extLst>
                </p:cNvPr>
                <p:cNvSpPr/>
                <p:nvPr/>
              </p:nvSpPr>
              <p:spPr bwMode="auto">
                <a:xfrm>
                  <a:off x="8312527" y="3444880"/>
                  <a:ext cx="216000" cy="216000"/>
                </a:xfrm>
                <a:prstGeom prst="ellipse">
                  <a:avLst/>
                </a:prstGeom>
                <a:no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3168" rtl="0" eaLnBrk="0" fontAlgn="base" latinLnBrk="0" hangingPunct="0">
                    <a:lnSpc>
                      <a:spcPct val="100000"/>
                    </a:lnSpc>
                    <a:spcBef>
                      <a:spcPct val="50000"/>
                    </a:spcBef>
                    <a:spcAft>
                      <a:spcPct val="0"/>
                    </a:spcAft>
                    <a:buClrTx/>
                    <a:buSzTx/>
                    <a:buFontTx/>
                    <a:buNone/>
                    <a:tabLst/>
                  </a:pPr>
                  <a:endParaRPr kumimoji="0" lang="en-GB" sz="2397" b="0" i="0" u="none" strike="noStrike" cap="none" normalizeH="0" baseline="-25000">
                    <a:ln>
                      <a:noFill/>
                    </a:ln>
                    <a:solidFill>
                      <a:srgbClr val="FAFFFF"/>
                    </a:solidFill>
                    <a:effectLst/>
                    <a:latin typeface="Arial" pitchFamily="34" charset="0"/>
                    <a:ea typeface="MS PGothic" pitchFamily="34" charset="-128"/>
                  </a:endParaRPr>
                </a:p>
              </p:txBody>
            </p:sp>
            <p:sp>
              <p:nvSpPr>
                <p:cNvPr id="59" name="Rectangle 58">
                  <a:extLst>
                    <a:ext uri="{FF2B5EF4-FFF2-40B4-BE49-F238E27FC236}">
                      <a16:creationId xmlns:a16="http://schemas.microsoft.com/office/drawing/2014/main" id="{AED82836-B3A3-45AC-9954-8DB8D06F32E7}"/>
                    </a:ext>
                  </a:extLst>
                </p:cNvPr>
                <p:cNvSpPr/>
                <p:nvPr/>
              </p:nvSpPr>
              <p:spPr>
                <a:xfrm>
                  <a:off x="8396482" y="3390314"/>
                  <a:ext cx="48091" cy="204993"/>
                </a:xfrm>
                <a:prstGeom prst="rect">
                  <a:avLst/>
                </a:prstGeom>
              </p:spPr>
              <p:txBody>
                <a:bodyPr wrap="none" lIns="0" tIns="0" rIns="0" bIns="0" anchor="ctr">
                  <a:spAutoFit/>
                </a:bodyPr>
                <a:lstStyle/>
                <a:p>
                  <a:pPr lvl="0" algn="ctr" defTabSz="913168" eaLnBrk="0" fontAlgn="base" hangingPunct="0">
                    <a:spcBef>
                      <a:spcPct val="50000"/>
                    </a:spcBef>
                    <a:spcAft>
                      <a:spcPct val="0"/>
                    </a:spcAft>
                  </a:pPr>
                  <a:r>
                    <a:rPr lang="en-US" sz="1998" baseline="-25000" dirty="0">
                      <a:solidFill>
                        <a:srgbClr val="FAFFFF"/>
                      </a:solidFill>
                      <a:latin typeface="Arial" pitchFamily="34" charset="0"/>
                      <a:ea typeface="MS PGothic" pitchFamily="34" charset="-128"/>
                    </a:rPr>
                    <a:t>!</a:t>
                  </a:r>
                  <a:endParaRPr lang="en-GB" sz="2397" baseline="-25000" dirty="0">
                    <a:solidFill>
                      <a:srgbClr val="FAFFFF"/>
                    </a:solidFill>
                    <a:latin typeface="Arial" pitchFamily="34" charset="0"/>
                    <a:ea typeface="MS PGothic" pitchFamily="34" charset="-128"/>
                  </a:endParaRPr>
                </a:p>
              </p:txBody>
            </p:sp>
          </p:grpSp>
        </p:grpSp>
      </p:grpSp>
      <p:grpSp>
        <p:nvGrpSpPr>
          <p:cNvPr id="60" name="Group 59">
            <a:extLst>
              <a:ext uri="{FF2B5EF4-FFF2-40B4-BE49-F238E27FC236}">
                <a16:creationId xmlns:a16="http://schemas.microsoft.com/office/drawing/2014/main" id="{9362CB01-8008-4273-A385-6BFB3BDBDB21}"/>
              </a:ext>
            </a:extLst>
          </p:cNvPr>
          <p:cNvGrpSpPr/>
          <p:nvPr/>
        </p:nvGrpSpPr>
        <p:grpSpPr>
          <a:xfrm>
            <a:off x="-2852919" y="1504752"/>
            <a:ext cx="2700000" cy="3060273"/>
            <a:chOff x="8313420" y="3385207"/>
            <a:chExt cx="2700000" cy="3060273"/>
          </a:xfrm>
        </p:grpSpPr>
        <p:sp>
          <p:nvSpPr>
            <p:cNvPr id="61" name="Rectangle 60">
              <a:extLst>
                <a:ext uri="{FF2B5EF4-FFF2-40B4-BE49-F238E27FC236}">
                  <a16:creationId xmlns:a16="http://schemas.microsoft.com/office/drawing/2014/main" id="{011BB6C9-BECD-4E7B-B5F2-91FC50E2D3B9}"/>
                </a:ext>
              </a:extLst>
            </p:cNvPr>
            <p:cNvSpPr/>
            <p:nvPr/>
          </p:nvSpPr>
          <p:spPr>
            <a:xfrm>
              <a:off x="8313420" y="3745480"/>
              <a:ext cx="2700000" cy="2700000"/>
            </a:xfrm>
            <a:prstGeom prst="rect">
              <a:avLst/>
            </a:prstGeom>
            <a:solidFill>
              <a:schemeClr val="accent1"/>
            </a:solidFill>
          </p:spPr>
          <p:txBody>
            <a:bodyPr wrap="square" tIns="72000" bIns="72000">
              <a:noAutofit/>
            </a:bodyPr>
            <a:lstStyle/>
            <a:p>
              <a:r>
                <a:rPr lang="en-US" sz="1199" dirty="0">
                  <a:solidFill>
                    <a:schemeClr val="bg1"/>
                  </a:solidFill>
                  <a:latin typeface="Arial" panose="020B0604020202020204" pitchFamily="34" charset="0"/>
                </a:rPr>
                <a:t>Replace this image of the ArcelorMittal Orbit with a hi-res (1mb or more) image that is relevant to the subject of your presentation. Ensure that it is correctly sized to align with the white panel above. Note that in the lower left corner, a semi-transparent ‘gradient fill’ is provided to enable legibility of presentation titles regardless of the image used. For internal presentations, the default image of the ArcelorMittal Orbit may be used for title pages</a:t>
              </a:r>
              <a:endParaRPr lang="en-GB" sz="1199" dirty="0">
                <a:solidFill>
                  <a:schemeClr val="bg1"/>
                </a:solidFill>
              </a:endParaRPr>
            </a:p>
          </p:txBody>
        </p:sp>
        <p:grpSp>
          <p:nvGrpSpPr>
            <p:cNvPr id="62" name="Group 61">
              <a:extLst>
                <a:ext uri="{FF2B5EF4-FFF2-40B4-BE49-F238E27FC236}">
                  <a16:creationId xmlns:a16="http://schemas.microsoft.com/office/drawing/2014/main" id="{F1C6829A-8482-48D4-BFE1-CF8A7D6E262D}"/>
                </a:ext>
              </a:extLst>
            </p:cNvPr>
            <p:cNvGrpSpPr/>
            <p:nvPr/>
          </p:nvGrpSpPr>
          <p:grpSpPr>
            <a:xfrm>
              <a:off x="8313420" y="3385207"/>
              <a:ext cx="360000" cy="360000"/>
              <a:chOff x="8313420" y="3385207"/>
              <a:chExt cx="360000" cy="360000"/>
            </a:xfrm>
          </p:grpSpPr>
          <p:sp>
            <p:nvSpPr>
              <p:cNvPr id="63" name="Rectangle 62">
                <a:extLst>
                  <a:ext uri="{FF2B5EF4-FFF2-40B4-BE49-F238E27FC236}">
                    <a16:creationId xmlns:a16="http://schemas.microsoft.com/office/drawing/2014/main" id="{D24EEEA5-D2FC-4B1B-B469-400A47CAF2A2}"/>
                  </a:ext>
                </a:extLst>
              </p:cNvPr>
              <p:cNvSpPr/>
              <p:nvPr/>
            </p:nvSpPr>
            <p:spPr bwMode="auto">
              <a:xfrm>
                <a:off x="8313420" y="3385207"/>
                <a:ext cx="360000" cy="3600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3168" rtl="0" eaLnBrk="0" fontAlgn="base" latinLnBrk="0" hangingPunct="0">
                  <a:lnSpc>
                    <a:spcPct val="100000"/>
                  </a:lnSpc>
                  <a:spcBef>
                    <a:spcPct val="50000"/>
                  </a:spcBef>
                  <a:spcAft>
                    <a:spcPct val="0"/>
                  </a:spcAft>
                  <a:buClrTx/>
                  <a:buSzTx/>
                  <a:buFontTx/>
                  <a:buNone/>
                  <a:tabLst/>
                </a:pPr>
                <a:endParaRPr kumimoji="0" lang="en-GB" sz="2397" b="0" i="0" u="none" strike="noStrike" cap="none" normalizeH="0" baseline="-25000" dirty="0">
                  <a:ln>
                    <a:noFill/>
                  </a:ln>
                  <a:solidFill>
                    <a:srgbClr val="FAFFFF"/>
                  </a:solidFill>
                  <a:effectLst/>
                  <a:latin typeface="Arial" pitchFamily="34" charset="0"/>
                  <a:ea typeface="MS PGothic" pitchFamily="34" charset="-128"/>
                </a:endParaRPr>
              </a:p>
            </p:txBody>
          </p:sp>
          <p:grpSp>
            <p:nvGrpSpPr>
              <p:cNvPr id="64" name="Group 63">
                <a:extLst>
                  <a:ext uri="{FF2B5EF4-FFF2-40B4-BE49-F238E27FC236}">
                    <a16:creationId xmlns:a16="http://schemas.microsoft.com/office/drawing/2014/main" id="{CDA08EDA-D900-4C5B-83C1-05BAB8F71E39}"/>
                  </a:ext>
                </a:extLst>
              </p:cNvPr>
              <p:cNvGrpSpPr/>
              <p:nvPr/>
            </p:nvGrpSpPr>
            <p:grpSpPr>
              <a:xfrm>
                <a:off x="8380800" y="3406502"/>
                <a:ext cx="216000" cy="270566"/>
                <a:chOff x="8312527" y="3390314"/>
                <a:chExt cx="216000" cy="270566"/>
              </a:xfrm>
            </p:grpSpPr>
            <p:sp>
              <p:nvSpPr>
                <p:cNvPr id="65" name="Oval 64">
                  <a:extLst>
                    <a:ext uri="{FF2B5EF4-FFF2-40B4-BE49-F238E27FC236}">
                      <a16:creationId xmlns:a16="http://schemas.microsoft.com/office/drawing/2014/main" id="{44DC2962-ECF8-427B-BB72-FF3ADB184143}"/>
                    </a:ext>
                  </a:extLst>
                </p:cNvPr>
                <p:cNvSpPr/>
                <p:nvPr/>
              </p:nvSpPr>
              <p:spPr bwMode="auto">
                <a:xfrm>
                  <a:off x="8312527" y="3444880"/>
                  <a:ext cx="216000" cy="216000"/>
                </a:xfrm>
                <a:prstGeom prst="ellipse">
                  <a:avLst/>
                </a:prstGeom>
                <a:no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3168" rtl="0" eaLnBrk="0" fontAlgn="base" latinLnBrk="0" hangingPunct="0">
                    <a:lnSpc>
                      <a:spcPct val="100000"/>
                    </a:lnSpc>
                    <a:spcBef>
                      <a:spcPct val="50000"/>
                    </a:spcBef>
                    <a:spcAft>
                      <a:spcPct val="0"/>
                    </a:spcAft>
                    <a:buClrTx/>
                    <a:buSzTx/>
                    <a:buFontTx/>
                    <a:buNone/>
                    <a:tabLst/>
                  </a:pPr>
                  <a:endParaRPr kumimoji="0" lang="en-GB" sz="2397" b="0" i="0" u="none" strike="noStrike" cap="none" normalizeH="0" baseline="-25000">
                    <a:ln>
                      <a:noFill/>
                    </a:ln>
                    <a:solidFill>
                      <a:srgbClr val="FAFFFF"/>
                    </a:solidFill>
                    <a:effectLst/>
                    <a:latin typeface="Arial" pitchFamily="34" charset="0"/>
                    <a:ea typeface="MS PGothic" pitchFamily="34" charset="-128"/>
                  </a:endParaRPr>
                </a:p>
              </p:txBody>
            </p:sp>
            <p:sp>
              <p:nvSpPr>
                <p:cNvPr id="66" name="Rectangle 65">
                  <a:extLst>
                    <a:ext uri="{FF2B5EF4-FFF2-40B4-BE49-F238E27FC236}">
                      <a16:creationId xmlns:a16="http://schemas.microsoft.com/office/drawing/2014/main" id="{9E8AE127-A00D-4FA3-9B1F-6C948A1D1A0D}"/>
                    </a:ext>
                  </a:extLst>
                </p:cNvPr>
                <p:cNvSpPr/>
                <p:nvPr/>
              </p:nvSpPr>
              <p:spPr>
                <a:xfrm>
                  <a:off x="8396482" y="3390314"/>
                  <a:ext cx="48091" cy="204993"/>
                </a:xfrm>
                <a:prstGeom prst="rect">
                  <a:avLst/>
                </a:prstGeom>
              </p:spPr>
              <p:txBody>
                <a:bodyPr wrap="none" lIns="0" tIns="0" rIns="0" bIns="0" anchor="ctr">
                  <a:spAutoFit/>
                </a:bodyPr>
                <a:lstStyle/>
                <a:p>
                  <a:pPr lvl="0" algn="ctr" defTabSz="913168" eaLnBrk="0" fontAlgn="base" hangingPunct="0">
                    <a:spcBef>
                      <a:spcPct val="50000"/>
                    </a:spcBef>
                    <a:spcAft>
                      <a:spcPct val="0"/>
                    </a:spcAft>
                  </a:pPr>
                  <a:r>
                    <a:rPr lang="en-US" sz="1998" baseline="-25000" dirty="0">
                      <a:solidFill>
                        <a:srgbClr val="FAFFFF"/>
                      </a:solidFill>
                      <a:latin typeface="Arial" pitchFamily="34" charset="0"/>
                      <a:ea typeface="MS PGothic" pitchFamily="34" charset="-128"/>
                    </a:rPr>
                    <a:t>!</a:t>
                  </a:r>
                  <a:endParaRPr lang="en-GB" sz="2397" baseline="-25000" dirty="0">
                    <a:solidFill>
                      <a:srgbClr val="FAFFFF"/>
                    </a:solidFill>
                    <a:latin typeface="Arial" pitchFamily="34" charset="0"/>
                    <a:ea typeface="MS PGothic" pitchFamily="34" charset="-128"/>
                  </a:endParaRPr>
                </a:p>
              </p:txBody>
            </p:sp>
          </p:grpSp>
        </p:grpSp>
      </p:grpSp>
      <p:grpSp>
        <p:nvGrpSpPr>
          <p:cNvPr id="35" name="Group 34">
            <a:extLst>
              <a:ext uri="{FF2B5EF4-FFF2-40B4-BE49-F238E27FC236}">
                <a16:creationId xmlns:a16="http://schemas.microsoft.com/office/drawing/2014/main" id="{C72E38E0-1C80-443B-AA29-8D4D7488D617}"/>
              </a:ext>
            </a:extLst>
          </p:cNvPr>
          <p:cNvGrpSpPr/>
          <p:nvPr/>
        </p:nvGrpSpPr>
        <p:grpSpPr>
          <a:xfrm>
            <a:off x="12533412" y="0"/>
            <a:ext cx="7416001" cy="5349328"/>
            <a:chOff x="9361970" y="0"/>
            <a:chExt cx="7416000" cy="5349328"/>
          </a:xfrm>
        </p:grpSpPr>
        <p:sp>
          <p:nvSpPr>
            <p:cNvPr id="36" name="Rectangle 35">
              <a:extLst>
                <a:ext uri="{FF2B5EF4-FFF2-40B4-BE49-F238E27FC236}">
                  <a16:creationId xmlns:a16="http://schemas.microsoft.com/office/drawing/2014/main" id="{3A9BB289-4B9E-431F-BAA4-8119420EE7B0}"/>
                </a:ext>
              </a:extLst>
            </p:cNvPr>
            <p:cNvSpPr/>
            <p:nvPr/>
          </p:nvSpPr>
          <p:spPr>
            <a:xfrm>
              <a:off x="9361970" y="0"/>
              <a:ext cx="7416000" cy="711843"/>
            </a:xfrm>
            <a:prstGeom prst="rect">
              <a:avLst/>
            </a:prstGeom>
          </p:spPr>
          <p:txBody>
            <a:bodyPr wrap="square" lIns="0" tIns="0" rIns="0" bIns="0">
              <a:noAutofit/>
            </a:bodyPr>
            <a:lstStyle/>
            <a:p>
              <a:pPr>
                <a:spcAft>
                  <a:spcPts val="599"/>
                </a:spcAft>
              </a:pPr>
              <a:r>
                <a:rPr lang="en-US" sz="999" b="1" dirty="0">
                  <a:solidFill>
                    <a:schemeClr val="accent1"/>
                  </a:solidFill>
                  <a:effectLst/>
                  <a:latin typeface="Arial" panose="020B0604020202020204" pitchFamily="34" charset="0"/>
                </a:rPr>
                <a:t>This template was issued for global usage within ArcelorMittal in August 2019. It replaces all previous templates.</a:t>
              </a:r>
            </a:p>
            <a:p>
              <a:pPr>
                <a:spcAft>
                  <a:spcPts val="599"/>
                </a:spcAft>
              </a:pPr>
              <a:r>
                <a:rPr lang="en-US" sz="999" dirty="0">
                  <a:effectLst/>
                  <a:latin typeface="Arial" panose="020B0604020202020204" pitchFamily="34" charset="0"/>
                </a:rPr>
                <a:t>The main differences with the previous template are that </a:t>
              </a:r>
              <a:endParaRPr lang="en-US" sz="999" dirty="0"/>
            </a:p>
          </p:txBody>
        </p:sp>
        <p:sp>
          <p:nvSpPr>
            <p:cNvPr id="37" name="Rectangle 36">
              <a:extLst>
                <a:ext uri="{FF2B5EF4-FFF2-40B4-BE49-F238E27FC236}">
                  <a16:creationId xmlns:a16="http://schemas.microsoft.com/office/drawing/2014/main" id="{36E1868C-B947-470B-A713-DB2B2DC34309}"/>
                </a:ext>
              </a:extLst>
            </p:cNvPr>
            <p:cNvSpPr/>
            <p:nvPr/>
          </p:nvSpPr>
          <p:spPr>
            <a:xfrm>
              <a:off x="9361970" y="2114227"/>
              <a:ext cx="7188670" cy="491813"/>
            </a:xfrm>
            <a:prstGeom prst="rect">
              <a:avLst/>
            </a:prstGeom>
          </p:spPr>
          <p:txBody>
            <a:bodyPr wrap="square" lIns="0" tIns="0" rIns="0" bIns="0">
              <a:noAutofit/>
            </a:bodyPr>
            <a:lstStyle/>
            <a:p>
              <a:pPr>
                <a:spcBef>
                  <a:spcPts val="300"/>
                </a:spcBef>
                <a:spcAft>
                  <a:spcPts val="599"/>
                </a:spcAft>
              </a:pPr>
              <a:r>
                <a:rPr lang="en-US" sz="999" b="1" dirty="0">
                  <a:solidFill>
                    <a:schemeClr val="accent1"/>
                  </a:solidFill>
                  <a:effectLst/>
                  <a:latin typeface="Arial" panose="020B0604020202020204" pitchFamily="34" charset="0"/>
                </a:rPr>
                <a:t>To enable consistency across all presentations, and importantly to enable pages to be taken from one presentation and introduced into another without the need for re-formatting, you are asked to adhere to all of the specifications that are built into this PowerPoint template, in particular: </a:t>
              </a:r>
              <a:endParaRPr lang="en-US" sz="999" b="1" dirty="0">
                <a:solidFill>
                  <a:schemeClr val="accent1"/>
                </a:solidFill>
              </a:endParaRPr>
            </a:p>
          </p:txBody>
        </p:sp>
        <p:sp>
          <p:nvSpPr>
            <p:cNvPr id="38" name="Rectangle 37">
              <a:extLst>
                <a:ext uri="{FF2B5EF4-FFF2-40B4-BE49-F238E27FC236}">
                  <a16:creationId xmlns:a16="http://schemas.microsoft.com/office/drawing/2014/main" id="{01D89030-760C-4D59-90BD-23789B27AF26}"/>
                </a:ext>
              </a:extLst>
            </p:cNvPr>
            <p:cNvSpPr/>
            <p:nvPr/>
          </p:nvSpPr>
          <p:spPr>
            <a:xfrm>
              <a:off x="9361970" y="452358"/>
              <a:ext cx="7188670" cy="1437454"/>
            </a:xfrm>
            <a:prstGeom prst="rect">
              <a:avLst/>
            </a:prstGeom>
          </p:spPr>
          <p:txBody>
            <a:bodyPr wrap="square" lIns="0" tIns="0" rIns="0" bIns="0" numCol="2" spcCol="180000">
              <a:noAutofit/>
            </a:bodyPr>
            <a:lstStyle/>
            <a:p>
              <a:pPr marL="228292" indent="-228292">
                <a:spcAft>
                  <a:spcPts val="300"/>
                </a:spcAft>
                <a:buFont typeface="+mj-lt"/>
                <a:buAutoNum type="arabicParenR"/>
              </a:pPr>
              <a:r>
                <a:rPr lang="en-US" sz="999" dirty="0">
                  <a:effectLst/>
                  <a:latin typeface="Arial" panose="020B0604020202020204" pitchFamily="34" charset="0"/>
                </a:rPr>
                <a:t>the front cover logo is smaller </a:t>
              </a:r>
              <a:endParaRPr lang="en-US" sz="999" dirty="0"/>
            </a:p>
            <a:p>
              <a:pPr marL="228292" indent="-228292">
                <a:spcAft>
                  <a:spcPts val="300"/>
                </a:spcAft>
                <a:buFont typeface="+mj-lt"/>
                <a:buAutoNum type="arabicParenR"/>
              </a:pPr>
              <a:r>
                <a:rPr lang="en-US" sz="999" dirty="0">
                  <a:effectLst/>
                  <a:latin typeface="Arial" panose="020B0604020202020204" pitchFamily="34" charset="0"/>
                </a:rPr>
                <a:t>the white strip at the top of the title page is less high </a:t>
              </a:r>
              <a:endParaRPr lang="en-US" sz="999" dirty="0"/>
            </a:p>
            <a:p>
              <a:pPr marL="228292" indent="-228292">
                <a:spcAft>
                  <a:spcPts val="300"/>
                </a:spcAft>
                <a:buFont typeface="+mj-lt"/>
                <a:buAutoNum type="arabicParenR"/>
              </a:pPr>
              <a:r>
                <a:rPr lang="en-US" sz="999" dirty="0">
                  <a:effectLst/>
                  <a:latin typeface="Arial" panose="020B0604020202020204" pitchFamily="34" charset="0"/>
                </a:rPr>
                <a:t>versions are available in both 4:3 and 16:9 formats </a:t>
              </a:r>
              <a:endParaRPr lang="en-US" sz="999" dirty="0"/>
            </a:p>
            <a:p>
              <a:pPr marL="228292" indent="-228292">
                <a:spcAft>
                  <a:spcPts val="300"/>
                </a:spcAft>
                <a:buFont typeface="+mj-lt"/>
                <a:buAutoNum type="arabicParenR"/>
              </a:pPr>
              <a:r>
                <a:rPr lang="en-US" sz="999" dirty="0">
                  <a:effectLst/>
                  <a:latin typeface="Arial" panose="020B0604020202020204" pitchFamily="34" charset="0"/>
                </a:rPr>
                <a:t>a semi transparent gradient fill is used in the lower lefthand corner of the title page to improve legibility </a:t>
              </a:r>
              <a:br>
                <a:rPr lang="en-US" sz="999" dirty="0">
                  <a:effectLst/>
                  <a:latin typeface="Arial" panose="020B0604020202020204" pitchFamily="34" charset="0"/>
                </a:rPr>
              </a:br>
              <a:r>
                <a:rPr lang="en-US" sz="999" dirty="0">
                  <a:effectLst/>
                  <a:latin typeface="Arial" panose="020B0604020202020204" pitchFamily="34" charset="0"/>
                </a:rPr>
                <a:t>of titles </a:t>
              </a:r>
              <a:endParaRPr lang="en-US" sz="999" dirty="0"/>
            </a:p>
            <a:p>
              <a:pPr marL="228292" indent="-228292">
                <a:spcAft>
                  <a:spcPts val="300"/>
                </a:spcAft>
                <a:buFont typeface="+mj-lt"/>
                <a:buAutoNum type="arabicParenR"/>
              </a:pPr>
              <a:r>
                <a:rPr lang="en-US" sz="999" dirty="0">
                  <a:effectLst/>
                  <a:latin typeface="Arial" panose="020B0604020202020204" pitchFamily="34" charset="0"/>
                </a:rPr>
                <a:t>the logo on the pages of presentations is now smaller </a:t>
              </a:r>
              <a:br>
                <a:rPr lang="en-US" sz="999" dirty="0">
                  <a:effectLst/>
                  <a:latin typeface="Arial" panose="020B0604020202020204" pitchFamily="34" charset="0"/>
                </a:rPr>
              </a:br>
              <a:r>
                <a:rPr lang="en-US" sz="999" dirty="0">
                  <a:effectLst/>
                  <a:latin typeface="Arial" panose="020B0604020202020204" pitchFamily="34" charset="0"/>
                </a:rPr>
                <a:t>and in the lower right corner </a:t>
              </a:r>
              <a:endParaRPr lang="en-US" sz="999" dirty="0"/>
            </a:p>
            <a:p>
              <a:pPr marL="228292" indent="-228292">
                <a:spcAft>
                  <a:spcPts val="300"/>
                </a:spcAft>
                <a:buFont typeface="+mj-lt"/>
                <a:buAutoNum type="arabicParenR"/>
              </a:pPr>
              <a:r>
                <a:rPr lang="en-US" sz="999" dirty="0">
                  <a:effectLst/>
                  <a:latin typeface="Arial" panose="020B0604020202020204" pitchFamily="34" charset="0"/>
                </a:rPr>
                <a:t>a new colour, ‘ArcelorMittal New Blue’ has been added to the colour palette. This should be the first default colour, replacing use of ArcelorMittal Orange, when using colours for charts, graphs and tables. ArcelorMittal Orange should still be used, but only for occasional emphasis and in small quantity. Large areas of ArcelorMittal Orange should no longer be used. </a:t>
              </a:r>
            </a:p>
          </p:txBody>
        </p:sp>
        <p:sp>
          <p:nvSpPr>
            <p:cNvPr id="39" name="Rectangle 38">
              <a:extLst>
                <a:ext uri="{FF2B5EF4-FFF2-40B4-BE49-F238E27FC236}">
                  <a16:creationId xmlns:a16="http://schemas.microsoft.com/office/drawing/2014/main" id="{87BD09B9-4A12-4F8C-85C9-74F299ADEF41}"/>
                </a:ext>
              </a:extLst>
            </p:cNvPr>
            <p:cNvSpPr/>
            <p:nvPr/>
          </p:nvSpPr>
          <p:spPr>
            <a:xfrm>
              <a:off x="9361970" y="2704634"/>
              <a:ext cx="7416000" cy="2644694"/>
            </a:xfrm>
            <a:prstGeom prst="rect">
              <a:avLst/>
            </a:prstGeom>
          </p:spPr>
          <p:txBody>
            <a:bodyPr wrap="square" lIns="0" tIns="0" rIns="0" bIns="0" numCol="2" spcCol="180000">
              <a:noAutofit/>
            </a:bodyPr>
            <a:lstStyle/>
            <a:p>
              <a:pPr marL="171219" indent="-171219">
                <a:spcAft>
                  <a:spcPts val="300"/>
                </a:spcAft>
                <a:buFont typeface="Arial" panose="020B0604020202020204" pitchFamily="34" charset="0"/>
                <a:buChar char="•"/>
              </a:pPr>
              <a:r>
                <a:rPr lang="en-US" sz="999" dirty="0">
                  <a:effectLst/>
                  <a:latin typeface="Arial" panose="020B0604020202020204" pitchFamily="34" charset="0"/>
                </a:rPr>
                <a:t>Use only Arial typeface. Use only 22pt for slide titles and where possible only 18pt for text.</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Use only ArcelorMittal Dark Grey (R105 G105 B105) for text. </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Text may occasionally use ArcelorMittal New Blue </a:t>
              </a:r>
              <a:br>
                <a:rPr lang="en-US" sz="999" dirty="0">
                  <a:effectLst/>
                  <a:latin typeface="Arial" panose="020B0604020202020204" pitchFamily="34" charset="0"/>
                </a:rPr>
              </a:br>
              <a:r>
                <a:rPr lang="en-US" sz="999" dirty="0">
                  <a:effectLst/>
                  <a:latin typeface="Arial" panose="020B0604020202020204" pitchFamily="34" charset="0"/>
                </a:rPr>
                <a:t>for emphasis</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Text effects such as shadows are specifically to be avoided</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Only ever use left aligned type. Do not use </a:t>
              </a:r>
              <a:r>
                <a:rPr lang="en-GB" sz="999" noProof="0" dirty="0">
                  <a:effectLst/>
                  <a:latin typeface="Arial" panose="020B0604020202020204" pitchFamily="34" charset="0"/>
                </a:rPr>
                <a:t>centred</a:t>
              </a:r>
              <a:r>
                <a:rPr lang="en-US" sz="999" dirty="0">
                  <a:effectLst/>
                  <a:latin typeface="Arial" panose="020B0604020202020204" pitchFamily="34" charset="0"/>
                </a:rPr>
                <a:t> type</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Do not overload pages with text. The effect is only ever that </a:t>
              </a:r>
              <a:br>
                <a:rPr lang="en-US" sz="999" dirty="0">
                  <a:effectLst/>
                  <a:latin typeface="Arial" panose="020B0604020202020204" pitchFamily="34" charset="0"/>
                </a:rPr>
              </a:br>
              <a:r>
                <a:rPr lang="en-US" sz="999" dirty="0">
                  <a:effectLst/>
                  <a:latin typeface="Arial" panose="020B0604020202020204" pitchFamily="34" charset="0"/>
                </a:rPr>
                <a:t>it doesn’t get read</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Do not use clip art</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Use only high resolution photography (1mb or more)</a:t>
              </a:r>
            </a:p>
            <a:p>
              <a:pPr marL="171219" indent="-171219">
                <a:spcAft>
                  <a:spcPts val="300"/>
                </a:spcAft>
                <a:buFont typeface="Arial" panose="020B0604020202020204" pitchFamily="34" charset="0"/>
                <a:buChar char="•"/>
              </a:pPr>
              <a:r>
                <a:rPr lang="en-US" sz="999" dirty="0">
                  <a:effectLst/>
                  <a:latin typeface="Arial" panose="020B0604020202020204" pitchFamily="34" charset="0"/>
                </a:rPr>
                <a:t>Maximum two photographs on any page (rationale: more than two creates visual confusion and unclear communication)</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The best slides are simple. Keep it short, avoid multiple ideas and messages on the same slide</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Do not use PowerPoint as the presenter’s script. The purpose of PowerPoint presentations is only to provide visual support to the presenter’s spoken message. </a:t>
              </a:r>
            </a:p>
            <a:p>
              <a:pPr marL="171219" indent="-171219">
                <a:spcAft>
                  <a:spcPts val="300"/>
                </a:spcAft>
                <a:buFont typeface="Arial" panose="020B0604020202020204" pitchFamily="34" charset="0"/>
                <a:buChar char="•"/>
              </a:pPr>
              <a:endParaRPr lang="en-US" sz="999" dirty="0">
                <a:effectLst/>
                <a:latin typeface="Arial" panose="020B0604020202020204" pitchFamily="34" charset="0"/>
              </a:endParaRPr>
            </a:p>
            <a:p>
              <a:pPr marL="171219" indent="-171219">
                <a:spcAft>
                  <a:spcPts val="300"/>
                </a:spcAft>
                <a:buFont typeface="Arial" panose="020B0604020202020204" pitchFamily="34" charset="0"/>
                <a:buChar char="•"/>
              </a:pPr>
              <a:endParaRPr lang="en-US" sz="999" dirty="0">
                <a:effectLst/>
                <a:latin typeface="Arial" panose="020B0604020202020204" pitchFamily="34" charset="0"/>
              </a:endParaRPr>
            </a:p>
            <a:p>
              <a:pPr marL="171219" indent="-171219">
                <a:spcAft>
                  <a:spcPts val="300"/>
                </a:spcAft>
                <a:buFont typeface="Arial" panose="020B0604020202020204" pitchFamily="34" charset="0"/>
                <a:buChar char="•"/>
              </a:pP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Only use animation sparingly when it materially adds to the communication function of a particular slide. Unnecessary animation is distracting.</a:t>
              </a:r>
              <a:endParaRPr lang="en-US" sz="999" dirty="0">
                <a:effectLst/>
              </a:endParaRPr>
            </a:p>
            <a:p>
              <a:pPr marL="171219" indent="-171219">
                <a:spcAft>
                  <a:spcPts val="300"/>
                </a:spcAft>
                <a:buFont typeface="Arial" panose="020B0604020202020204" pitchFamily="34" charset="0"/>
                <a:buChar char="•"/>
              </a:pPr>
              <a:r>
                <a:rPr lang="en-US" sz="999" dirty="0">
                  <a:effectLst/>
                  <a:latin typeface="Arial" panose="020B0604020202020204" pitchFamily="34" charset="0"/>
                </a:rPr>
                <a:t>A format is provided for consistent treatment of footers. Please use it consistently when a footer is needed.</a:t>
              </a:r>
            </a:p>
            <a:p>
              <a:pPr marL="171219" indent="-171219">
                <a:spcAft>
                  <a:spcPts val="300"/>
                </a:spcAft>
                <a:buFont typeface="Arial" panose="020B0604020202020204" pitchFamily="34" charset="0"/>
                <a:buChar char="•"/>
              </a:pPr>
              <a:r>
                <a:rPr lang="en-US" sz="999" dirty="0">
                  <a:effectLst/>
                  <a:latin typeface="Arial" panose="020B0604020202020204" pitchFamily="34" charset="0"/>
                </a:rPr>
                <a:t>Please note that while in ‘text-entry mode’, the ArcelorMittal logo on the title slide appears in a white box, but that this white box disappears when you switch to ‘presentation mode.</a:t>
              </a:r>
            </a:p>
            <a:p>
              <a:pPr marL="171219" indent="-171219">
                <a:spcAft>
                  <a:spcPts val="300"/>
                </a:spcAft>
                <a:buFont typeface="Arial" panose="020B0604020202020204" pitchFamily="34" charset="0"/>
                <a:buChar char="•"/>
              </a:pPr>
              <a:r>
                <a:rPr lang="en-US" sz="999" dirty="0">
                  <a:effectLst/>
                  <a:latin typeface="Arial" panose="020B0604020202020204" pitchFamily="34" charset="0"/>
                </a:rPr>
                <a:t>Please note that all slides in the template include orange dotted guidelines to denote a consistent image area for all slides. To ensure the best and most consistent visual results, align all text, graphics and photos with this image area and be sure that all elements are kept within it. These orange dotted guidelines disappear when in presentation mode.</a:t>
              </a:r>
            </a:p>
            <a:p>
              <a:pPr marL="171219" indent="-171219">
                <a:spcAft>
                  <a:spcPts val="300"/>
                </a:spcAft>
                <a:buFont typeface="Arial" panose="020B0604020202020204" pitchFamily="34" charset="0"/>
                <a:buChar char="•"/>
              </a:pPr>
              <a:r>
                <a:rPr lang="en-US" sz="999" dirty="0">
                  <a:effectLst/>
                  <a:latin typeface="Arial" panose="020B0604020202020204" pitchFamily="34" charset="0"/>
                </a:rPr>
                <a:t>Always select colours from the ‘theme colours’ that the template automatically offers as these are pre-programmed with the ArcelorMittal primary and secondary colour palettes. Do not use the ‘standard’ colours that PowerPoint offers. </a:t>
              </a:r>
            </a:p>
            <a:p>
              <a:pPr marL="171219" indent="-171219">
                <a:spcAft>
                  <a:spcPts val="300"/>
                </a:spcAft>
                <a:buFont typeface="Arial" panose="020B0604020202020204" pitchFamily="34" charset="0"/>
                <a:buChar char="•"/>
              </a:pPr>
              <a:endParaRPr lang="en-US" sz="999" dirty="0">
                <a:effectLst/>
                <a:latin typeface="Arial" panose="020B0604020202020204" pitchFamily="34" charset="0"/>
              </a:endParaRPr>
            </a:p>
            <a:p>
              <a:pPr marL="171219" indent="-171219">
                <a:spcAft>
                  <a:spcPts val="300"/>
                </a:spcAft>
                <a:buFont typeface="Arial" panose="020B0604020202020204" pitchFamily="34" charset="0"/>
                <a:buChar char="•"/>
              </a:pPr>
              <a:endParaRPr lang="en-US" sz="999" dirty="0">
                <a:effectLst/>
              </a:endParaRPr>
            </a:p>
            <a:p>
              <a:pPr marL="228292" indent="-228292">
                <a:spcAft>
                  <a:spcPts val="300"/>
                </a:spcAft>
                <a:buFont typeface="+mj-lt"/>
                <a:buAutoNum type="arabicParenR"/>
              </a:pPr>
              <a:endParaRPr lang="en-US" sz="999" dirty="0"/>
            </a:p>
            <a:p>
              <a:pPr>
                <a:spcAft>
                  <a:spcPts val="599"/>
                </a:spcAft>
              </a:pPr>
              <a:endParaRPr lang="en-US" sz="999" dirty="0"/>
            </a:p>
          </p:txBody>
        </p:sp>
      </p:grpSp>
      <p:pic>
        <p:nvPicPr>
          <p:cNvPr id="32" name="Picture 2">
            <a:extLst>
              <a:ext uri="{FF2B5EF4-FFF2-40B4-BE49-F238E27FC236}">
                <a16:creationId xmlns:a16="http://schemas.microsoft.com/office/drawing/2014/main" id="{9FBE3FFB-C69F-45A1-B08E-810AA4385B55}"/>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07960" y="360175"/>
            <a:ext cx="988793" cy="891875"/>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dtdh="http://schemas.microsoft.com/office/word/2020/wordml/sdtdatahash" xmlns:w16="http://schemas.microsoft.com/office/word/2018/wordml" xmlns:w16cex="http://schemas.microsoft.com/office/word/2018/wordml/cex" xmlns:lc="http://schemas.openxmlformats.org/drawingml/2006/lockedCanvas"/>
            </a:ext>
          </a:extLst>
        </p:spPr>
      </p:pic>
    </p:spTree>
    <p:extLst>
      <p:ext uri="{BB962C8B-B14F-4D97-AF65-F5344CB8AC3E}">
        <p14:creationId xmlns:p14="http://schemas.microsoft.com/office/powerpoint/2010/main" val="2852313941"/>
      </p:ext>
    </p:extLst>
  </p:cSld>
  <p:clrMapOvr>
    <a:masterClrMapping/>
  </p:clrMapOvr>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ong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9" y="1260000"/>
            <a:ext cx="11352012" cy="4752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a:extLst>
              <a:ext uri="{FF2B5EF4-FFF2-40B4-BE49-F238E27FC236}">
                <a16:creationId xmlns:a16="http://schemas.microsoft.com/office/drawing/2014/main" id="{81D067FA-704F-4565-BD79-FEDF669F1EFC}"/>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dirty="0"/>
              <a:t>Page </a:t>
            </a:r>
            <a:fld id="{43667527-7C42-4D8C-9BD4-204D132C7D2E}" type="slidenum">
              <a:rPr smtClean="0"/>
              <a:pPr>
                <a:defRPr/>
              </a:pPr>
              <a:t>‹#›</a:t>
            </a:fld>
            <a:endParaRPr dirty="0"/>
          </a:p>
        </p:txBody>
      </p:sp>
      <p:sp>
        <p:nvSpPr>
          <p:cNvPr id="13" name="Rectangle 5">
            <a:extLst>
              <a:ext uri="{FF2B5EF4-FFF2-40B4-BE49-F238E27FC236}">
                <a16:creationId xmlns:a16="http://schemas.microsoft.com/office/drawing/2014/main" id="{E393F749-AC7C-4FC3-8474-84925B26C13D}"/>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p>
        </p:txBody>
      </p:sp>
      <p:sp>
        <p:nvSpPr>
          <p:cNvPr id="14" name="Date Placeholder 3">
            <a:extLst>
              <a:ext uri="{FF2B5EF4-FFF2-40B4-BE49-F238E27FC236}">
                <a16:creationId xmlns:a16="http://schemas.microsoft.com/office/drawing/2014/main" id="{CDF99922-1635-4F71-88B4-1E28F3F26AB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14/06/2022</a:t>
            </a:fld>
            <a:endParaRPr lang="en-GB"/>
          </a:p>
        </p:txBody>
      </p:sp>
      <p:sp>
        <p:nvSpPr>
          <p:cNvPr id="9" name="Text Placeholder 9">
            <a:extLst>
              <a:ext uri="{FF2B5EF4-FFF2-40B4-BE49-F238E27FC236}">
                <a16:creationId xmlns:a16="http://schemas.microsoft.com/office/drawing/2014/main" id="{713FA47A-9E60-7C45-BAC1-5BB4D7BFA807}"/>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1418320916"/>
      </p:ext>
    </p:extLst>
  </p:cSld>
  <p:clrMapOvr>
    <a:masterClrMapping/>
  </p:clrMapOvr>
  <p:extLst>
    <p:ext uri="{DCECCB84-F9BA-43D5-87BE-67443E8EF086}">
      <p15:sldGuideLst xmlns:p15="http://schemas.microsoft.com/office/powerpoint/2012/main">
        <p15:guide id="1" pos="5567">
          <p15:clr>
            <a:srgbClr val="FBAE40"/>
          </p15:clr>
        </p15:guide>
        <p15:guide id="2" orient="horz" pos="599">
          <p15:clr>
            <a:srgbClr val="FBAE40"/>
          </p15:clr>
        </p15:guide>
        <p15:guide id="3" orient="horz" pos="2845">
          <p15:clr>
            <a:srgbClr val="FBAE40"/>
          </p15:clr>
        </p15:guide>
        <p15:guide id="4" pos="1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7" name="Rectangle 7"/>
          <p:cNvSpPr>
            <a:spLocks noGrp="1" noChangeArrowheads="1"/>
          </p:cNvSpPr>
          <p:nvPr>
            <p:ph type="subTitle" idx="1"/>
          </p:nvPr>
        </p:nvSpPr>
        <p:spPr>
          <a:xfrm>
            <a:off x="579967" y="5418138"/>
            <a:ext cx="11004551" cy="315912"/>
          </a:xfrm>
        </p:spPr>
        <p:txBody>
          <a:bodyPr/>
          <a:lstStyle>
            <a:lvl1pPr marL="0" indent="0">
              <a:buFontTx/>
              <a:buNone/>
              <a:defRPr sz="1998">
                <a:solidFill>
                  <a:schemeClr val="bg1"/>
                </a:solidFill>
              </a:defRPr>
            </a:lvl1pPr>
          </a:lstStyle>
          <a:p>
            <a:pPr lvl="0"/>
            <a:r>
              <a:rPr lang="de-DE" noProof="0"/>
              <a:t>Master-Untertitelformat bearbeiten</a:t>
            </a:r>
            <a:endParaRPr lang="en-GB" noProof="0"/>
          </a:p>
        </p:txBody>
      </p:sp>
      <p:sp>
        <p:nvSpPr>
          <p:cNvPr id="5142" name="Rectangle 22"/>
          <p:cNvSpPr>
            <a:spLocks noGrp="1" noChangeArrowheads="1"/>
          </p:cNvSpPr>
          <p:nvPr>
            <p:ph type="ctrTitle"/>
          </p:nvPr>
        </p:nvSpPr>
        <p:spPr>
          <a:xfrm>
            <a:off x="588436" y="4003680"/>
            <a:ext cx="10996084" cy="735013"/>
          </a:xfrm>
        </p:spPr>
        <p:txBody>
          <a:bodyPr anchor="t"/>
          <a:lstStyle>
            <a:lvl1pPr>
              <a:defRPr>
                <a:solidFill>
                  <a:schemeClr val="bg1"/>
                </a:solidFill>
              </a:defRPr>
            </a:lvl1pPr>
          </a:lstStyle>
          <a:p>
            <a:pPr lvl="0"/>
            <a:r>
              <a:rPr lang="de-DE" noProof="0"/>
              <a:t>Mastertitelformat bearbeiten</a:t>
            </a:r>
            <a:endParaRPr lang="en-GB" noProof="0"/>
          </a:p>
        </p:txBody>
      </p:sp>
      <p:sp>
        <p:nvSpPr>
          <p:cNvPr id="4" name="Rectangle 23"/>
          <p:cNvSpPr>
            <a:spLocks noGrp="1" noChangeArrowheads="1"/>
          </p:cNvSpPr>
          <p:nvPr>
            <p:ph type="dt" sz="half" idx="10"/>
          </p:nvPr>
        </p:nvSpPr>
        <p:spPr>
          <a:xfrm>
            <a:off x="584202" y="6324603"/>
            <a:ext cx="3041651" cy="269874"/>
          </a:xfrm>
          <a:prstGeom prst="rect">
            <a:avLst/>
          </a:prstGeom>
        </p:spPr>
        <p:txBody>
          <a:bodyPr/>
          <a:lstStyle>
            <a:lvl1pPr>
              <a:defRPr>
                <a:solidFill>
                  <a:schemeClr val="bg1"/>
                </a:solidFill>
              </a:defRPr>
            </a:lvl1pPr>
          </a:lstStyle>
          <a:p>
            <a:pPr>
              <a:defRPr/>
            </a:pPr>
            <a:fld id="{DEC2C7B6-8187-4E40-BC18-2BEFBCD2BECF}" type="datetime1">
              <a:rPr lang="en-GB"/>
              <a:pPr>
                <a:defRPr/>
              </a:pPr>
              <a:t>14/06/2022</a:t>
            </a:fld>
            <a:endParaRPr lang="en-GB"/>
          </a:p>
        </p:txBody>
      </p:sp>
      <p:sp>
        <p:nvSpPr>
          <p:cNvPr id="5" name="Rectangle 24"/>
          <p:cNvSpPr>
            <a:spLocks noGrp="1" noChangeArrowheads="1"/>
          </p:cNvSpPr>
          <p:nvPr>
            <p:ph type="ftr" sz="quarter" idx="11"/>
          </p:nvPr>
        </p:nvSpPr>
        <p:spPr>
          <a:xfrm>
            <a:off x="4305302" y="6324603"/>
            <a:ext cx="3860799" cy="269874"/>
          </a:xfrm>
          <a:prstGeom prst="rect">
            <a:avLst/>
          </a:prstGeom>
        </p:spPr>
        <p:txBody>
          <a:bodyPr/>
          <a:lstStyle>
            <a:lvl1pPr algn="l">
              <a:defRPr>
                <a:solidFill>
                  <a:schemeClr val="bg1"/>
                </a:solidFill>
              </a:defRPr>
            </a:lvl1pPr>
          </a:lstStyle>
          <a:p>
            <a:pPr>
              <a:defRPr/>
            </a:pPr>
            <a:r>
              <a:rPr lang="en-GB"/>
              <a:t>Confidential</a:t>
            </a:r>
          </a:p>
        </p:txBody>
      </p:sp>
      <p:sp>
        <p:nvSpPr>
          <p:cNvPr id="6" name="Rectangle 25"/>
          <p:cNvSpPr>
            <a:spLocks noGrp="1" noChangeArrowheads="1"/>
          </p:cNvSpPr>
          <p:nvPr>
            <p:ph type="sldNum" sz="quarter" idx="12"/>
          </p:nvPr>
        </p:nvSpPr>
        <p:spPr>
          <a:xfrm>
            <a:off x="8604255" y="6324603"/>
            <a:ext cx="2539998" cy="269874"/>
          </a:xfrm>
          <a:prstGeom prst="rect">
            <a:avLst/>
          </a:prstGeom>
        </p:spPr>
        <p:txBody>
          <a:bodyPr/>
          <a:lstStyle>
            <a:lvl1pPr>
              <a:defRPr>
                <a:solidFill>
                  <a:schemeClr val="bg1"/>
                </a:solidFill>
              </a:defRPr>
            </a:lvl1pPr>
          </a:lstStyle>
          <a:p>
            <a:pPr>
              <a:defRPr/>
            </a:pPr>
            <a:fld id="{BE6AF2B9-1DB5-4522-A830-5EA202ADF4AD}" type="slidenum">
              <a:rPr lang="en-GB"/>
              <a:pPr>
                <a:defRPr/>
              </a:pPr>
              <a:t>‹#›</a:t>
            </a:fld>
            <a:endParaRPr lang="en-GB"/>
          </a:p>
        </p:txBody>
      </p:sp>
    </p:spTree>
    <p:extLst>
      <p:ext uri="{BB962C8B-B14F-4D97-AF65-F5344CB8AC3E}">
        <p14:creationId xmlns:p14="http://schemas.microsoft.com/office/powerpoint/2010/main" val="1290586879"/>
      </p:ext>
    </p:extLst>
  </p:cSld>
  <p:clrMapOvr>
    <a:masterClrMapping/>
  </p:clrMapOvr>
  <p:transition/>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lang="en-US" dirty="0"/>
          </a:p>
        </p:txBody>
      </p:sp>
      <p:sp>
        <p:nvSpPr>
          <p:cNvPr id="3" name="Content Placeholder 2"/>
          <p:cNvSpPr>
            <a:spLocks noGrp="1"/>
          </p:cNvSpPr>
          <p:nvPr>
            <p:ph idx="1"/>
          </p:nvPr>
        </p:nvSpPr>
        <p:spPr/>
        <p:txBody>
          <a:bodyPr/>
          <a:lstStyle>
            <a:lvl1pPr>
              <a:buFont typeface="Arial" pitchFamily="34" charset="0"/>
              <a:buChar char="●"/>
              <a:defRPr sz="1998"/>
            </a:lvl1pPr>
            <a:lvl2pPr>
              <a:defRPr sz="1998"/>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cxnSp>
        <p:nvCxnSpPr>
          <p:cNvPr id="4" name="Straight Connector 10">
            <a:extLst>
              <a:ext uri="{FF2B5EF4-FFF2-40B4-BE49-F238E27FC236}">
                <a16:creationId xmlns:a16="http://schemas.microsoft.com/office/drawing/2014/main" id="{339C2EF6-3A73-46BC-81D6-2E2F8C3E8D58}"/>
              </a:ext>
            </a:extLst>
          </p:cNvPr>
          <p:cNvCxnSpPr>
            <a:cxnSpLocks/>
          </p:cNvCxnSpPr>
          <p:nvPr/>
        </p:nvCxnSpPr>
        <p:spPr bwMode="auto">
          <a:xfrm>
            <a:off x="228631" y="839774"/>
            <a:ext cx="11741966"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Tree>
    <p:extLst>
      <p:ext uri="{BB962C8B-B14F-4D97-AF65-F5344CB8AC3E}">
        <p14:creationId xmlns:p14="http://schemas.microsoft.com/office/powerpoint/2010/main" val="3950422867"/>
      </p:ext>
    </p:extLst>
  </p:cSld>
  <p:clrMapOvr>
    <a:masterClrMapping/>
  </p:clrMapOvr>
  <p:transition/>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 Zeile Inhalt">
    <p:spTree>
      <p:nvGrpSpPr>
        <p:cNvPr id="1" name=""/>
        <p:cNvGrpSpPr/>
        <p:nvPr/>
      </p:nvGrpSpPr>
      <p:grpSpPr>
        <a:xfrm>
          <a:off x="0" y="0"/>
          <a:ext cx="0" cy="0"/>
          <a:chOff x="0" y="0"/>
          <a:chExt cx="0" cy="0"/>
        </a:xfrm>
      </p:grpSpPr>
      <p:sp>
        <p:nvSpPr>
          <p:cNvPr id="2" name="Title 1"/>
          <p:cNvSpPr>
            <a:spLocks noGrp="1"/>
          </p:cNvSpPr>
          <p:nvPr>
            <p:ph type="title"/>
          </p:nvPr>
        </p:nvSpPr>
        <p:spPr>
          <a:xfrm>
            <a:off x="227043" y="129203"/>
            <a:ext cx="11736610" cy="522642"/>
          </a:xfrm>
        </p:spPr>
        <p:txBody>
          <a:bodyPr/>
          <a:lstStyle/>
          <a:p>
            <a:r>
              <a:rPr lang="de-DE"/>
              <a:t>Mastertitelformat bearbeiten</a:t>
            </a:r>
            <a:endParaRPr lang="en-US" dirty="0"/>
          </a:p>
        </p:txBody>
      </p:sp>
      <p:sp>
        <p:nvSpPr>
          <p:cNvPr id="3" name="Content Placeholder 2"/>
          <p:cNvSpPr>
            <a:spLocks noGrp="1"/>
          </p:cNvSpPr>
          <p:nvPr>
            <p:ph idx="1"/>
          </p:nvPr>
        </p:nvSpPr>
        <p:spPr>
          <a:xfrm>
            <a:off x="227043" y="702645"/>
            <a:ext cx="11736610" cy="5498132"/>
          </a:xfrm>
        </p:spPr>
        <p:txBody>
          <a:bodyPr/>
          <a:lstStyle>
            <a:lvl1pPr>
              <a:buFont typeface="Arial" pitchFamily="34" charset="0"/>
              <a:buChar char="●"/>
              <a:defRPr sz="1998"/>
            </a:lvl1pPr>
            <a:lvl2pPr>
              <a:defRPr sz="1998"/>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cxnSp>
        <p:nvCxnSpPr>
          <p:cNvPr id="5" name="Straight Connector 10">
            <a:extLst>
              <a:ext uri="{FF2B5EF4-FFF2-40B4-BE49-F238E27FC236}">
                <a16:creationId xmlns:a16="http://schemas.microsoft.com/office/drawing/2014/main" id="{CCBFB566-8A11-4A28-8918-583FE7180B80}"/>
              </a:ext>
            </a:extLst>
          </p:cNvPr>
          <p:cNvCxnSpPr>
            <a:cxnSpLocks/>
          </p:cNvCxnSpPr>
          <p:nvPr/>
        </p:nvCxnSpPr>
        <p:spPr bwMode="auto">
          <a:xfrm>
            <a:off x="228631" y="599143"/>
            <a:ext cx="1173502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Tree>
    <p:extLst>
      <p:ext uri="{BB962C8B-B14F-4D97-AF65-F5344CB8AC3E}">
        <p14:creationId xmlns:p14="http://schemas.microsoft.com/office/powerpoint/2010/main" val="270694863"/>
      </p:ext>
    </p:extLst>
  </p:cSld>
  <p:clrMapOvr>
    <a:masterClrMapping/>
  </p:clrMapOvr>
  <p:transition/>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cxnSp>
        <p:nvCxnSpPr>
          <p:cNvPr id="3" name="Straight Connector 10">
            <a:extLst>
              <a:ext uri="{FF2B5EF4-FFF2-40B4-BE49-F238E27FC236}">
                <a16:creationId xmlns:a16="http://schemas.microsoft.com/office/drawing/2014/main" id="{40A3BF70-03CC-4F08-9F3C-9E121795E067}"/>
              </a:ext>
            </a:extLst>
          </p:cNvPr>
          <p:cNvCxnSpPr>
            <a:cxnSpLocks/>
          </p:cNvCxnSpPr>
          <p:nvPr/>
        </p:nvCxnSpPr>
        <p:spPr bwMode="auto">
          <a:xfrm>
            <a:off x="228631" y="839774"/>
            <a:ext cx="11741966"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Tree>
    <p:extLst>
      <p:ext uri="{BB962C8B-B14F-4D97-AF65-F5344CB8AC3E}">
        <p14:creationId xmlns:p14="http://schemas.microsoft.com/office/powerpoint/2010/main" val="1569920585"/>
      </p:ext>
    </p:extLst>
  </p:cSld>
  <p:clrMapOvr>
    <a:masterClrMapping/>
  </p:clrMapOvr>
  <p:transition/>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cxnSp>
        <p:nvCxnSpPr>
          <p:cNvPr id="4" name="Straight Connector 10">
            <a:extLst>
              <a:ext uri="{FF2B5EF4-FFF2-40B4-BE49-F238E27FC236}">
                <a16:creationId xmlns:a16="http://schemas.microsoft.com/office/drawing/2014/main" id="{FC7FA41F-30B2-4086-9F10-0D8B7DC77147}"/>
              </a:ext>
            </a:extLst>
          </p:cNvPr>
          <p:cNvCxnSpPr>
            <a:cxnSpLocks/>
          </p:cNvCxnSpPr>
          <p:nvPr/>
        </p:nvCxnSpPr>
        <p:spPr bwMode="auto">
          <a:xfrm>
            <a:off x="228631" y="839774"/>
            <a:ext cx="11741966"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5" name="Titel 4">
            <a:extLst>
              <a:ext uri="{FF2B5EF4-FFF2-40B4-BE49-F238E27FC236}">
                <a16:creationId xmlns:a16="http://schemas.microsoft.com/office/drawing/2014/main" id="{F1B81EA1-1EE4-49C0-8BCE-789FEE03E97B}"/>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199370855"/>
      </p:ext>
    </p:extLst>
  </p:cSld>
  <p:clrMapOvr>
    <a:masterClrMapping/>
  </p:clrMapOvr>
  <p:transition/>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Text und Inhal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7045" y="944566"/>
            <a:ext cx="5779906" cy="5523613"/>
          </a:xfrm>
        </p:spPr>
        <p:txBody>
          <a:bodyPr/>
          <a:lstStyle>
            <a:lvl1pPr>
              <a:buFont typeface="Arial" pitchFamily="34" charset="0"/>
              <a:buChar char="●"/>
              <a:defRPr sz="1998"/>
            </a:lvl1pPr>
            <a:lvl2pPr>
              <a:defRPr sz="1998"/>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8549" y="944566"/>
            <a:ext cx="5786406" cy="5256212"/>
          </a:xfrm>
        </p:spPr>
        <p:txBody>
          <a:bodyPr/>
          <a:lstStyle>
            <a:lvl1pPr>
              <a:buFont typeface="Arial" pitchFamily="34" charset="0"/>
              <a:buChar char="●"/>
              <a:defRPr sz="1998"/>
            </a:lvl1pPr>
            <a:lvl2pPr>
              <a:defRPr sz="1998"/>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Rectangle 2">
            <a:extLst>
              <a:ext uri="{FF2B5EF4-FFF2-40B4-BE49-F238E27FC236}">
                <a16:creationId xmlns:a16="http://schemas.microsoft.com/office/drawing/2014/main" id="{AA8E9DEF-7D7D-4077-99E9-6FAFB8A961A5}"/>
              </a:ext>
            </a:extLst>
          </p:cNvPr>
          <p:cNvSpPr>
            <a:spLocks noGrp="1" noChangeArrowheads="1"/>
          </p:cNvSpPr>
          <p:nvPr>
            <p:ph type="title"/>
          </p:nvPr>
        </p:nvSpPr>
        <p:spPr bwMode="auto">
          <a:xfrm>
            <a:off x="227043" y="129203"/>
            <a:ext cx="11736610" cy="7645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en-US"/>
              <a:t>Mastertitelformat bearbeiten</a:t>
            </a:r>
            <a:endParaRPr lang="en-GB" altLang="en-US" dirty="0"/>
          </a:p>
        </p:txBody>
      </p:sp>
      <p:cxnSp>
        <p:nvCxnSpPr>
          <p:cNvPr id="6" name="Straight Connector 10">
            <a:extLst>
              <a:ext uri="{FF2B5EF4-FFF2-40B4-BE49-F238E27FC236}">
                <a16:creationId xmlns:a16="http://schemas.microsoft.com/office/drawing/2014/main" id="{8B859E91-B6AF-4AD5-96DB-57C069DA44D6}"/>
              </a:ext>
            </a:extLst>
          </p:cNvPr>
          <p:cNvCxnSpPr>
            <a:cxnSpLocks/>
          </p:cNvCxnSpPr>
          <p:nvPr/>
        </p:nvCxnSpPr>
        <p:spPr bwMode="auto">
          <a:xfrm>
            <a:off x="228631" y="839774"/>
            <a:ext cx="1173502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Tree>
    <p:extLst>
      <p:ext uri="{BB962C8B-B14F-4D97-AF65-F5344CB8AC3E}">
        <p14:creationId xmlns:p14="http://schemas.microsoft.com/office/powerpoint/2010/main" val="1147120959"/>
      </p:ext>
    </p:extLst>
  </p:cSld>
  <p:clrMapOvr>
    <a:masterClrMapping/>
  </p:clrMapOvr>
  <p:transition/>
  <p:hf hdr="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4ADC3DF-BE68-4E23-88F6-2C2E7B507D0E}"/>
              </a:ext>
            </a:extLst>
          </p:cNvPr>
          <p:cNvSpPr>
            <a:spLocks noGrp="1"/>
          </p:cNvSpPr>
          <p:nvPr>
            <p:ph type="body" sz="half" idx="1"/>
          </p:nvPr>
        </p:nvSpPr>
        <p:spPr>
          <a:xfrm>
            <a:off x="227045" y="944566"/>
            <a:ext cx="5779906" cy="5523613"/>
          </a:xfrm>
        </p:spPr>
        <p:txBody>
          <a:bodyPr/>
          <a:lstStyle>
            <a:lvl1pPr>
              <a:buFont typeface="Arial" pitchFamily="34" charset="0"/>
              <a:buChar char="●"/>
              <a:defRPr sz="1998"/>
            </a:lvl1pPr>
            <a:lvl2pPr>
              <a:defRPr sz="1998"/>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Placeholder 3">
            <a:extLst>
              <a:ext uri="{FF2B5EF4-FFF2-40B4-BE49-F238E27FC236}">
                <a16:creationId xmlns:a16="http://schemas.microsoft.com/office/drawing/2014/main" id="{625D6827-0EB2-44CB-9A92-B407A08391ED}"/>
              </a:ext>
            </a:extLst>
          </p:cNvPr>
          <p:cNvSpPr>
            <a:spLocks noGrp="1"/>
          </p:cNvSpPr>
          <p:nvPr>
            <p:ph sz="half" idx="2"/>
          </p:nvPr>
        </p:nvSpPr>
        <p:spPr>
          <a:xfrm>
            <a:off x="6178549" y="944566"/>
            <a:ext cx="5786406" cy="5256212"/>
          </a:xfrm>
        </p:spPr>
        <p:txBody>
          <a:bodyPr/>
          <a:lstStyle>
            <a:lvl1pPr>
              <a:buFont typeface="Arial" pitchFamily="34" charset="0"/>
              <a:buChar char="●"/>
              <a:defRPr sz="1998"/>
            </a:lvl1pPr>
            <a:lvl2pPr>
              <a:defRPr sz="1998"/>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Rectangle 2">
            <a:extLst>
              <a:ext uri="{FF2B5EF4-FFF2-40B4-BE49-F238E27FC236}">
                <a16:creationId xmlns:a16="http://schemas.microsoft.com/office/drawing/2014/main" id="{4DC52F44-7822-42F8-B422-0513758BA2FA}"/>
              </a:ext>
            </a:extLst>
          </p:cNvPr>
          <p:cNvSpPr>
            <a:spLocks noGrp="1" noChangeArrowheads="1"/>
          </p:cNvSpPr>
          <p:nvPr>
            <p:ph type="title"/>
          </p:nvPr>
        </p:nvSpPr>
        <p:spPr bwMode="auto">
          <a:xfrm>
            <a:off x="227043" y="129203"/>
            <a:ext cx="11736610" cy="7645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en-US"/>
              <a:t>Mastertitelformat bearbeiten</a:t>
            </a:r>
            <a:endParaRPr lang="en-GB" altLang="en-US" dirty="0"/>
          </a:p>
        </p:txBody>
      </p:sp>
      <p:cxnSp>
        <p:nvCxnSpPr>
          <p:cNvPr id="8" name="Straight Connector 10">
            <a:extLst>
              <a:ext uri="{FF2B5EF4-FFF2-40B4-BE49-F238E27FC236}">
                <a16:creationId xmlns:a16="http://schemas.microsoft.com/office/drawing/2014/main" id="{38CCEBB8-FCBC-4246-96D4-517A941077EF}"/>
              </a:ext>
            </a:extLst>
          </p:cNvPr>
          <p:cNvCxnSpPr>
            <a:cxnSpLocks/>
          </p:cNvCxnSpPr>
          <p:nvPr userDrawn="1"/>
        </p:nvCxnSpPr>
        <p:spPr bwMode="auto">
          <a:xfrm>
            <a:off x="228631" y="839774"/>
            <a:ext cx="1173502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Tree>
    <p:extLst>
      <p:ext uri="{BB962C8B-B14F-4D97-AF65-F5344CB8AC3E}">
        <p14:creationId xmlns:p14="http://schemas.microsoft.com/office/powerpoint/2010/main" val="78976985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FC34039-80E1-42BB-9B3C-2D36F73CF831}" type="datetime1">
              <a:rPr lang="fr-FR"/>
              <a:pPr>
                <a:defRPr/>
              </a:pPr>
              <a:t>14/06/2022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Long Products R&amp;D / Metallurgy Department </a:t>
            </a:r>
          </a:p>
        </p:txBody>
      </p:sp>
      <p:sp>
        <p:nvSpPr>
          <p:cNvPr id="4" name="Rectangle 6"/>
          <p:cNvSpPr>
            <a:spLocks noGrp="1" noChangeArrowheads="1"/>
          </p:cNvSpPr>
          <p:nvPr>
            <p:ph type="sldNum" sz="quarter" idx="12"/>
          </p:nvPr>
        </p:nvSpPr>
        <p:spPr>
          <a:ln/>
        </p:spPr>
        <p:txBody>
          <a:bodyPr/>
          <a:lstStyle>
            <a:lvl1pPr>
              <a:defRPr/>
            </a:lvl1pPr>
          </a:lstStyle>
          <a:p>
            <a:pPr>
              <a:defRPr/>
            </a:pPr>
            <a:fld id="{4B79C32E-71AF-4917-BD09-AEC2964E732F}" type="slidenum">
              <a:rPr lang="en-US"/>
              <a:pPr>
                <a:defRPr/>
              </a:pPr>
              <a:t>‹#›</a:t>
            </a:fld>
            <a:endParaRPr lang="en-US"/>
          </a:p>
        </p:txBody>
      </p:sp>
    </p:spTree>
    <p:extLst>
      <p:ext uri="{BB962C8B-B14F-4D97-AF65-F5344CB8AC3E}">
        <p14:creationId xmlns:p14="http://schemas.microsoft.com/office/powerpoint/2010/main" val="89233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7043" y="129203"/>
            <a:ext cx="11743554" cy="7645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en-US" dirty="0"/>
              <a:t>Mastertitelformat bearbeiten</a:t>
            </a:r>
            <a:endParaRPr lang="en-GB" altLang="en-US" dirty="0"/>
          </a:p>
        </p:txBody>
      </p:sp>
      <p:sp>
        <p:nvSpPr>
          <p:cNvPr id="3075" name="Rectangle 3"/>
          <p:cNvSpPr>
            <a:spLocks noGrp="1" noChangeArrowheads="1"/>
          </p:cNvSpPr>
          <p:nvPr>
            <p:ph type="body" idx="1"/>
          </p:nvPr>
        </p:nvSpPr>
        <p:spPr bwMode="auto">
          <a:xfrm>
            <a:off x="227043" y="944566"/>
            <a:ext cx="11736610" cy="52562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endParaRPr lang="en-GB" altLang="en-US" dirty="0"/>
          </a:p>
        </p:txBody>
      </p:sp>
      <p:pic>
        <p:nvPicPr>
          <p:cNvPr id="17" name="Picture 7">
            <a:extLst>
              <a:ext uri="{FF2B5EF4-FFF2-40B4-BE49-F238E27FC236}">
                <a16:creationId xmlns:a16="http://schemas.microsoft.com/office/drawing/2014/main" id="{636DE804-9E3C-40D9-B51A-A09D95F2EE4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493" t="13913" r="7527" b="26520"/>
          <a:stretch/>
        </p:blipFill>
        <p:spPr>
          <a:xfrm>
            <a:off x="10760726" y="6243829"/>
            <a:ext cx="1209871" cy="525600"/>
          </a:xfrm>
          <a:prstGeom prst="rect">
            <a:avLst/>
          </a:prstGeom>
        </p:spPr>
      </p:pic>
      <p:sp>
        <p:nvSpPr>
          <p:cNvPr id="18" name="Textfeld 17">
            <a:extLst>
              <a:ext uri="{FF2B5EF4-FFF2-40B4-BE49-F238E27FC236}">
                <a16:creationId xmlns:a16="http://schemas.microsoft.com/office/drawing/2014/main" id="{E8337E94-E322-4D8A-B86F-ED53D438115B}"/>
              </a:ext>
            </a:extLst>
          </p:cNvPr>
          <p:cNvSpPr txBox="1"/>
          <p:nvPr userDrawn="1"/>
        </p:nvSpPr>
        <p:spPr>
          <a:xfrm>
            <a:off x="228631" y="6561682"/>
            <a:ext cx="10033445" cy="207429"/>
          </a:xfrm>
          <a:prstGeom prst="rect">
            <a:avLst/>
          </a:prstGeom>
          <a:noFill/>
        </p:spPr>
        <p:txBody>
          <a:bodyPr wrap="square" lIns="0" bIns="0" rtlCol="0">
            <a:spAutoFit/>
          </a:bodyPr>
          <a:lstStyle/>
          <a:p>
            <a:pPr marL="0" marR="0" indent="0" algn="l" defTabSz="913260" rtl="0" eaLnBrk="1" fontAlgn="base" latinLnBrk="0" hangingPunct="1">
              <a:lnSpc>
                <a:spcPct val="100000"/>
              </a:lnSpc>
              <a:spcBef>
                <a:spcPct val="0"/>
              </a:spcBef>
              <a:spcAft>
                <a:spcPct val="0"/>
              </a:spcAft>
              <a:buClrTx/>
              <a:buSzTx/>
              <a:buFontTx/>
              <a:buNone/>
              <a:tabLst/>
              <a:defRPr/>
            </a:pPr>
            <a:fld id="{5571C9C7-C807-4C37-9FCE-7410453B5D19}" type="slidenum">
              <a:rPr lang="de-DE" sz="1048" smtClean="0"/>
              <a:pPr marL="0" marR="0" indent="0" algn="l" defTabSz="913260" rtl="0" eaLnBrk="1" fontAlgn="base" latinLnBrk="0" hangingPunct="1">
                <a:lnSpc>
                  <a:spcPct val="100000"/>
                </a:lnSpc>
                <a:spcBef>
                  <a:spcPct val="0"/>
                </a:spcBef>
                <a:spcAft>
                  <a:spcPct val="0"/>
                </a:spcAft>
                <a:buClrTx/>
                <a:buSzTx/>
                <a:buFontTx/>
                <a:buNone/>
                <a:tabLst/>
                <a:defRPr/>
              </a:pPr>
              <a:t>‹#›</a:t>
            </a:fld>
            <a:r>
              <a:rPr lang="de-DE" sz="1048" dirty="0"/>
              <a:t>  |  Dr.-Ing. Mike Tibolt  |  </a:t>
            </a:r>
            <a:r>
              <a:rPr lang="en-US" sz="1048" dirty="0"/>
              <a:t>Weathering steel bridges </a:t>
            </a:r>
            <a:r>
              <a:rPr lang="de-DE" sz="1048" dirty="0"/>
              <a:t>|  June 2022</a:t>
            </a:r>
          </a:p>
        </p:txBody>
      </p:sp>
      <p:pic>
        <p:nvPicPr>
          <p:cNvPr id="6" name="Picture 2">
            <a:extLst>
              <a:ext uri="{FF2B5EF4-FFF2-40B4-BE49-F238E27FC236}">
                <a16:creationId xmlns:a16="http://schemas.microsoft.com/office/drawing/2014/main" id="{29CEB0F8-13FF-470A-94CC-6C7C5AEAEB1D}"/>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961685" y="6251579"/>
            <a:ext cx="484700" cy="517532"/>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dtdh="http://schemas.microsoft.com/office/word/2020/wordml/sdtdatahash" xmlns:w16="http://schemas.microsoft.com/office/word/2018/wordml" xmlns:w16cex="http://schemas.microsoft.com/office/word/2018/wordml/cex" xmlns:lc="http://schemas.openxmlformats.org/drawingml/2006/lockedCanvas"/>
            </a:ext>
          </a:extLst>
        </p:spPr>
      </p:pic>
    </p:spTree>
    <p:extLst>
      <p:ext uri="{BB962C8B-B14F-4D97-AF65-F5344CB8AC3E}">
        <p14:creationId xmlns:p14="http://schemas.microsoft.com/office/powerpoint/2010/main" val="2405782829"/>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4" r:id="rId8"/>
    <p:sldLayoutId id="2147484205" r:id="rId9"/>
    <p:sldLayoutId id="2147484208" r:id="rId10"/>
  </p:sldLayoutIdLst>
  <p:transition/>
  <p:hf hdr="0"/>
  <p:txStyles>
    <p:titleStyle>
      <a:lvl1pPr algn="l" rtl="0" eaLnBrk="1" fontAlgn="base" hangingPunct="1">
        <a:spcBef>
          <a:spcPct val="0"/>
        </a:spcBef>
        <a:spcAft>
          <a:spcPct val="0"/>
        </a:spcAft>
        <a:defRPr sz="2198">
          <a:solidFill>
            <a:schemeClr val="tx1"/>
          </a:solidFill>
          <a:latin typeface="+mj-lt"/>
          <a:ea typeface="MS PGothic" pitchFamily="34" charset="-128"/>
          <a:cs typeface="+mj-cs"/>
        </a:defRPr>
      </a:lvl1pPr>
      <a:lvl2pPr algn="l" rtl="0" eaLnBrk="1" fontAlgn="base" hangingPunct="1">
        <a:spcBef>
          <a:spcPct val="0"/>
        </a:spcBef>
        <a:spcAft>
          <a:spcPct val="0"/>
        </a:spcAft>
        <a:defRPr sz="2997">
          <a:solidFill>
            <a:schemeClr val="tx2"/>
          </a:solidFill>
          <a:latin typeface="Arial" charset="0"/>
          <a:ea typeface="MS PGothic" pitchFamily="34" charset="-128"/>
        </a:defRPr>
      </a:lvl2pPr>
      <a:lvl3pPr algn="l" rtl="0" eaLnBrk="1" fontAlgn="base" hangingPunct="1">
        <a:spcBef>
          <a:spcPct val="0"/>
        </a:spcBef>
        <a:spcAft>
          <a:spcPct val="0"/>
        </a:spcAft>
        <a:defRPr sz="2997">
          <a:solidFill>
            <a:schemeClr val="tx2"/>
          </a:solidFill>
          <a:latin typeface="Arial" charset="0"/>
          <a:ea typeface="MS PGothic" pitchFamily="34" charset="-128"/>
        </a:defRPr>
      </a:lvl3pPr>
      <a:lvl4pPr algn="l" rtl="0" eaLnBrk="1" fontAlgn="base" hangingPunct="1">
        <a:spcBef>
          <a:spcPct val="0"/>
        </a:spcBef>
        <a:spcAft>
          <a:spcPct val="0"/>
        </a:spcAft>
        <a:defRPr sz="2997">
          <a:solidFill>
            <a:schemeClr val="tx2"/>
          </a:solidFill>
          <a:latin typeface="Arial" charset="0"/>
          <a:ea typeface="MS PGothic" pitchFamily="34" charset="-128"/>
        </a:defRPr>
      </a:lvl4pPr>
      <a:lvl5pPr algn="l" rtl="0" eaLnBrk="1" fontAlgn="base" hangingPunct="1">
        <a:spcBef>
          <a:spcPct val="0"/>
        </a:spcBef>
        <a:spcAft>
          <a:spcPct val="0"/>
        </a:spcAft>
        <a:defRPr sz="2997">
          <a:solidFill>
            <a:schemeClr val="tx2"/>
          </a:solidFill>
          <a:latin typeface="Arial" charset="0"/>
          <a:ea typeface="MS PGothic" pitchFamily="34" charset="-128"/>
        </a:defRPr>
      </a:lvl5pPr>
      <a:lvl6pPr marL="456630" algn="l" rtl="0" eaLnBrk="1" fontAlgn="base" hangingPunct="1">
        <a:spcBef>
          <a:spcPct val="0"/>
        </a:spcBef>
        <a:spcAft>
          <a:spcPct val="0"/>
        </a:spcAft>
        <a:defRPr sz="2997">
          <a:solidFill>
            <a:schemeClr val="tx2"/>
          </a:solidFill>
          <a:latin typeface="Arial" charset="0"/>
          <a:ea typeface="MS PGothic" pitchFamily="34" charset="-128"/>
        </a:defRPr>
      </a:lvl6pPr>
      <a:lvl7pPr marL="913260" algn="l" rtl="0" eaLnBrk="1" fontAlgn="base" hangingPunct="1">
        <a:spcBef>
          <a:spcPct val="0"/>
        </a:spcBef>
        <a:spcAft>
          <a:spcPct val="0"/>
        </a:spcAft>
        <a:defRPr sz="2997">
          <a:solidFill>
            <a:schemeClr val="tx2"/>
          </a:solidFill>
          <a:latin typeface="Arial" charset="0"/>
          <a:ea typeface="MS PGothic" pitchFamily="34" charset="-128"/>
        </a:defRPr>
      </a:lvl7pPr>
      <a:lvl8pPr marL="1369888" algn="l" rtl="0" eaLnBrk="1" fontAlgn="base" hangingPunct="1">
        <a:spcBef>
          <a:spcPct val="0"/>
        </a:spcBef>
        <a:spcAft>
          <a:spcPct val="0"/>
        </a:spcAft>
        <a:defRPr sz="2997">
          <a:solidFill>
            <a:schemeClr val="tx2"/>
          </a:solidFill>
          <a:latin typeface="Arial" charset="0"/>
          <a:ea typeface="MS PGothic" pitchFamily="34" charset="-128"/>
        </a:defRPr>
      </a:lvl8pPr>
      <a:lvl9pPr marL="1826516" algn="l" rtl="0" eaLnBrk="1" fontAlgn="base" hangingPunct="1">
        <a:spcBef>
          <a:spcPct val="0"/>
        </a:spcBef>
        <a:spcAft>
          <a:spcPct val="0"/>
        </a:spcAft>
        <a:defRPr sz="2997">
          <a:solidFill>
            <a:schemeClr val="tx2"/>
          </a:solidFill>
          <a:latin typeface="Arial" charset="0"/>
          <a:ea typeface="MS PGothic" pitchFamily="34" charset="-128"/>
        </a:defRPr>
      </a:lvl9pPr>
    </p:titleStyle>
    <p:bodyStyle>
      <a:lvl1pPr marL="247342" indent="-247342" algn="l" rtl="0" eaLnBrk="1" fontAlgn="base" hangingPunct="1">
        <a:spcBef>
          <a:spcPct val="20000"/>
        </a:spcBef>
        <a:spcAft>
          <a:spcPct val="0"/>
        </a:spcAft>
        <a:buClr>
          <a:schemeClr val="tx2"/>
        </a:buClr>
        <a:buFont typeface="Arial" pitchFamily="34" charset="0"/>
        <a:buChar char="●"/>
        <a:defRPr sz="2000">
          <a:solidFill>
            <a:schemeClr val="tx1"/>
          </a:solidFill>
          <a:latin typeface="+mn-lt"/>
          <a:ea typeface="MS PGothic" pitchFamily="34" charset="-128"/>
          <a:cs typeface="+mn-cs"/>
        </a:defRPr>
      </a:lvl1pPr>
      <a:lvl2pPr marL="542247" indent="-293321" algn="l" rtl="0" eaLnBrk="1" fontAlgn="base" hangingPunct="1">
        <a:spcBef>
          <a:spcPct val="20000"/>
        </a:spcBef>
        <a:spcAft>
          <a:spcPct val="0"/>
        </a:spcAft>
        <a:buClr>
          <a:schemeClr val="tx2"/>
        </a:buClr>
        <a:buChar char="–"/>
        <a:defRPr sz="2000">
          <a:solidFill>
            <a:schemeClr val="tx1"/>
          </a:solidFill>
          <a:latin typeface="+mn-lt"/>
          <a:ea typeface="MS PGothic" pitchFamily="34" charset="-128"/>
        </a:defRPr>
      </a:lvl2pPr>
      <a:lvl3pPr marL="808615" indent="-264782" algn="l" rtl="0" eaLnBrk="1" fontAlgn="base" hangingPunct="1">
        <a:spcBef>
          <a:spcPct val="20000"/>
        </a:spcBef>
        <a:spcAft>
          <a:spcPct val="0"/>
        </a:spcAft>
        <a:buClr>
          <a:schemeClr val="tx2"/>
        </a:buClr>
        <a:buChar char="•"/>
        <a:defRPr sz="2000">
          <a:solidFill>
            <a:schemeClr val="tx1"/>
          </a:solidFill>
          <a:latin typeface="+mn-lt"/>
          <a:ea typeface="MS PGothic" pitchFamily="34" charset="-128"/>
        </a:defRPr>
      </a:lvl3pPr>
      <a:lvl4pPr marL="1079738" indent="-269538" algn="l" rtl="0" eaLnBrk="1" fontAlgn="base" hangingPunct="1">
        <a:spcBef>
          <a:spcPct val="20000"/>
        </a:spcBef>
        <a:spcAft>
          <a:spcPct val="0"/>
        </a:spcAft>
        <a:buClr>
          <a:schemeClr val="tx2"/>
        </a:buClr>
        <a:buChar char="–"/>
        <a:defRPr sz="2000">
          <a:solidFill>
            <a:schemeClr val="tx1"/>
          </a:solidFill>
          <a:latin typeface="+mn-lt"/>
          <a:ea typeface="MS PGothic" pitchFamily="34" charset="-128"/>
        </a:defRPr>
      </a:lvl4pPr>
      <a:lvl5pPr marL="1350862" indent="-269538" algn="l" rtl="0" eaLnBrk="1" fontAlgn="base" hangingPunct="1">
        <a:spcBef>
          <a:spcPct val="20000"/>
        </a:spcBef>
        <a:spcAft>
          <a:spcPct val="0"/>
        </a:spcAft>
        <a:buClr>
          <a:schemeClr val="tx2"/>
        </a:buClr>
        <a:buChar char="»"/>
        <a:defRPr sz="2000">
          <a:solidFill>
            <a:schemeClr val="tx1"/>
          </a:solidFill>
          <a:latin typeface="+mn-lt"/>
          <a:ea typeface="MS PGothic" pitchFamily="34" charset="-128"/>
        </a:defRPr>
      </a:lvl5pPr>
      <a:lvl6pPr marL="1807490" indent="-269538" algn="l" rtl="0" eaLnBrk="1" fontAlgn="base" hangingPunct="1">
        <a:spcBef>
          <a:spcPct val="20000"/>
        </a:spcBef>
        <a:spcAft>
          <a:spcPct val="0"/>
        </a:spcAft>
        <a:buClr>
          <a:schemeClr val="tx2"/>
        </a:buClr>
        <a:buChar char="»"/>
        <a:defRPr>
          <a:solidFill>
            <a:schemeClr val="tx1"/>
          </a:solidFill>
          <a:latin typeface="+mn-lt"/>
          <a:ea typeface="+mn-ea"/>
        </a:defRPr>
      </a:lvl6pPr>
      <a:lvl7pPr marL="2264120" indent="-269538" algn="l" rtl="0" eaLnBrk="1" fontAlgn="base" hangingPunct="1">
        <a:spcBef>
          <a:spcPct val="20000"/>
        </a:spcBef>
        <a:spcAft>
          <a:spcPct val="0"/>
        </a:spcAft>
        <a:buClr>
          <a:schemeClr val="tx2"/>
        </a:buClr>
        <a:buChar char="»"/>
        <a:defRPr>
          <a:solidFill>
            <a:schemeClr val="tx1"/>
          </a:solidFill>
          <a:latin typeface="+mn-lt"/>
          <a:ea typeface="+mn-ea"/>
        </a:defRPr>
      </a:lvl7pPr>
      <a:lvl8pPr marL="2720749" indent="-269538" algn="l" rtl="0" eaLnBrk="1" fontAlgn="base" hangingPunct="1">
        <a:spcBef>
          <a:spcPct val="20000"/>
        </a:spcBef>
        <a:spcAft>
          <a:spcPct val="0"/>
        </a:spcAft>
        <a:buClr>
          <a:schemeClr val="tx2"/>
        </a:buClr>
        <a:buChar char="»"/>
        <a:defRPr>
          <a:solidFill>
            <a:schemeClr val="tx1"/>
          </a:solidFill>
          <a:latin typeface="+mn-lt"/>
          <a:ea typeface="+mn-ea"/>
        </a:defRPr>
      </a:lvl8pPr>
      <a:lvl9pPr marL="3177378" indent="-269538" algn="l" rtl="0" eaLnBrk="1" fontAlgn="base" hangingPunct="1">
        <a:spcBef>
          <a:spcPct val="20000"/>
        </a:spcBef>
        <a:spcAft>
          <a:spcPct val="0"/>
        </a:spcAft>
        <a:buClr>
          <a:schemeClr val="tx2"/>
        </a:buClr>
        <a:buChar char="»"/>
        <a:defRPr>
          <a:solidFill>
            <a:schemeClr val="tx1"/>
          </a:solidFill>
          <a:latin typeface="+mn-lt"/>
          <a:ea typeface="+mn-ea"/>
        </a:defRPr>
      </a:lvl9pPr>
    </p:bodyStyle>
    <p:otherStyle>
      <a:defPPr>
        <a:defRPr lang="en-US"/>
      </a:defPPr>
      <a:lvl1pPr marL="0" algn="l" defTabSz="913260" rtl="0" eaLnBrk="1" latinLnBrk="0" hangingPunct="1">
        <a:defRPr sz="1798" kern="1200">
          <a:solidFill>
            <a:schemeClr val="tx1"/>
          </a:solidFill>
          <a:latin typeface="+mn-lt"/>
          <a:ea typeface="+mn-ea"/>
          <a:cs typeface="+mn-cs"/>
        </a:defRPr>
      </a:lvl1pPr>
      <a:lvl2pPr marL="456630" algn="l" defTabSz="913260" rtl="0" eaLnBrk="1" latinLnBrk="0" hangingPunct="1">
        <a:defRPr sz="1798" kern="1200">
          <a:solidFill>
            <a:schemeClr val="tx1"/>
          </a:solidFill>
          <a:latin typeface="+mn-lt"/>
          <a:ea typeface="+mn-ea"/>
          <a:cs typeface="+mn-cs"/>
        </a:defRPr>
      </a:lvl2pPr>
      <a:lvl3pPr marL="913260" algn="l" defTabSz="913260" rtl="0" eaLnBrk="1" latinLnBrk="0" hangingPunct="1">
        <a:defRPr sz="1798" kern="1200">
          <a:solidFill>
            <a:schemeClr val="tx1"/>
          </a:solidFill>
          <a:latin typeface="+mn-lt"/>
          <a:ea typeface="+mn-ea"/>
          <a:cs typeface="+mn-cs"/>
        </a:defRPr>
      </a:lvl3pPr>
      <a:lvl4pPr marL="1369888" algn="l" defTabSz="913260" rtl="0" eaLnBrk="1" latinLnBrk="0" hangingPunct="1">
        <a:defRPr sz="1798" kern="1200">
          <a:solidFill>
            <a:schemeClr val="tx1"/>
          </a:solidFill>
          <a:latin typeface="+mn-lt"/>
          <a:ea typeface="+mn-ea"/>
          <a:cs typeface="+mn-cs"/>
        </a:defRPr>
      </a:lvl4pPr>
      <a:lvl5pPr marL="1826516" algn="l" defTabSz="913260" rtl="0" eaLnBrk="1" latinLnBrk="0" hangingPunct="1">
        <a:defRPr sz="1798" kern="1200">
          <a:solidFill>
            <a:schemeClr val="tx1"/>
          </a:solidFill>
          <a:latin typeface="+mn-lt"/>
          <a:ea typeface="+mn-ea"/>
          <a:cs typeface="+mn-cs"/>
        </a:defRPr>
      </a:lvl5pPr>
      <a:lvl6pPr marL="2283145" algn="l" defTabSz="913260" rtl="0" eaLnBrk="1" latinLnBrk="0" hangingPunct="1">
        <a:defRPr sz="1798" kern="1200">
          <a:solidFill>
            <a:schemeClr val="tx1"/>
          </a:solidFill>
          <a:latin typeface="+mn-lt"/>
          <a:ea typeface="+mn-ea"/>
          <a:cs typeface="+mn-cs"/>
        </a:defRPr>
      </a:lvl6pPr>
      <a:lvl7pPr marL="2739775" algn="l" defTabSz="913260" rtl="0" eaLnBrk="1" latinLnBrk="0" hangingPunct="1">
        <a:defRPr sz="1798" kern="1200">
          <a:solidFill>
            <a:schemeClr val="tx1"/>
          </a:solidFill>
          <a:latin typeface="+mn-lt"/>
          <a:ea typeface="+mn-ea"/>
          <a:cs typeface="+mn-cs"/>
        </a:defRPr>
      </a:lvl7pPr>
      <a:lvl8pPr marL="3196404" algn="l" defTabSz="913260" rtl="0" eaLnBrk="1" latinLnBrk="0" hangingPunct="1">
        <a:defRPr sz="1798" kern="1200">
          <a:solidFill>
            <a:schemeClr val="tx1"/>
          </a:solidFill>
          <a:latin typeface="+mn-lt"/>
          <a:ea typeface="+mn-ea"/>
          <a:cs typeface="+mn-cs"/>
        </a:defRPr>
      </a:lvl8pPr>
      <a:lvl9pPr marL="3653035" algn="l" defTabSz="913260"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1" userDrawn="1">
          <p15:clr>
            <a:srgbClr val="F26B43"/>
          </p15:clr>
        </p15:guide>
        <p15:guide id="3" orient="horz" pos="590" userDrawn="1">
          <p15:clr>
            <a:srgbClr val="F26B43"/>
          </p15:clr>
        </p15:guide>
        <p15:guide id="4" orient="horz" pos="3917" userDrawn="1">
          <p15:clr>
            <a:srgbClr val="F26B43"/>
          </p15:clr>
        </p15:guide>
        <p15:guide id="5" pos="144" userDrawn="1">
          <p15:clr>
            <a:srgbClr val="F26B43"/>
          </p15:clr>
        </p15:guide>
        <p15:guide id="6" pos="75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6.gif"/></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jpeg"/><Relationship Id="rId7" Type="http://schemas.openxmlformats.org/officeDocument/2006/relationships/image" Target="../media/image30.emf"/><Relationship Id="rId2" Type="http://schemas.openxmlformats.org/officeDocument/2006/relationships/image" Target="../media/image67.jpeg"/><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3.emf"/></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7.tiff"/><Relationship Id="rId5" Type="http://schemas.openxmlformats.org/officeDocument/2006/relationships/image" Target="../media/image76.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4.jp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66.gi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teelconstruct.com/wp-content/uploads/ECCS-Design-Guide-Weathering-Steel-Bridges_FINAL.pdf"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E015A8A-D54C-A943-9A7A-743C3FA2A1B9}"/>
              </a:ext>
            </a:extLst>
          </p:cNvPr>
          <p:cNvPicPr>
            <a:picLocks noChangeAspect="1"/>
          </p:cNvPicPr>
          <p:nvPr/>
        </p:nvPicPr>
        <p:blipFill>
          <a:blip r:embed="rId2" cstate="print">
            <a:extLst>
              <a:ext uri="{28A0092B-C50C-407E-A947-70E740481C1C}">
                <a14:useLocalDpi xmlns:a14="http://schemas.microsoft.com/office/drawing/2010/main" val="0"/>
              </a:ext>
            </a:extLst>
          </a:blip>
          <a:srcRect l="3116" r="3116"/>
          <a:stretch/>
        </p:blipFill>
        <p:spPr>
          <a:xfrm>
            <a:off x="2913347" y="1252571"/>
            <a:ext cx="9278653" cy="5605429"/>
          </a:xfrm>
          <a:custGeom>
            <a:avLst/>
            <a:gdLst>
              <a:gd name="connsiteX0" fmla="*/ 4836706 w 6958990"/>
              <a:gd name="connsiteY0" fmla="*/ 0 h 4204072"/>
              <a:gd name="connsiteX1" fmla="*/ 5105370 w 6958990"/>
              <a:gd name="connsiteY1" fmla="*/ 5401 h 4204072"/>
              <a:gd name="connsiteX2" fmla="*/ 6506079 w 6958990"/>
              <a:gd name="connsiteY2" fmla="*/ 215559 h 4204072"/>
              <a:gd name="connsiteX3" fmla="*/ 6958990 w 6958990"/>
              <a:gd name="connsiteY3" fmla="*/ 344984 h 4204072"/>
              <a:gd name="connsiteX4" fmla="*/ 6958990 w 6958990"/>
              <a:gd name="connsiteY4" fmla="*/ 4204072 h 4204072"/>
              <a:gd name="connsiteX5" fmla="*/ 0 w 6958990"/>
              <a:gd name="connsiteY5" fmla="*/ 4204072 h 4204072"/>
              <a:gd name="connsiteX6" fmla="*/ 946497 w 6958990"/>
              <a:gd name="connsiteY6" fmla="*/ 1813869 h 4204072"/>
              <a:gd name="connsiteX7" fmla="*/ 4836706 w 6958990"/>
              <a:gd name="connsiteY7" fmla="*/ 0 h 420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990" h="4204072">
                <a:moveTo>
                  <a:pt x="4836706" y="0"/>
                </a:moveTo>
                <a:cubicBezTo>
                  <a:pt x="4927033" y="0"/>
                  <a:pt x="5015815" y="2315"/>
                  <a:pt x="5105370" y="5401"/>
                </a:cubicBezTo>
                <a:cubicBezTo>
                  <a:pt x="5582478" y="25653"/>
                  <a:pt x="6048296" y="99286"/>
                  <a:pt x="6506079" y="215559"/>
                </a:cubicBezTo>
                <a:lnTo>
                  <a:pt x="6958990" y="344984"/>
                </a:lnTo>
                <a:lnTo>
                  <a:pt x="6958990" y="4204072"/>
                </a:lnTo>
                <a:lnTo>
                  <a:pt x="0" y="4204072"/>
                </a:lnTo>
                <a:cubicBezTo>
                  <a:pt x="176021" y="3241973"/>
                  <a:pt x="497181" y="2444982"/>
                  <a:pt x="946497" y="1813869"/>
                </a:cubicBezTo>
                <a:cubicBezTo>
                  <a:pt x="1808843" y="603337"/>
                  <a:pt x="3144438" y="0"/>
                  <a:pt x="4836706" y="0"/>
                </a:cubicBezTo>
                <a:close/>
              </a:path>
            </a:pathLst>
          </a:custGeom>
        </p:spPr>
      </p:pic>
      <p:pic>
        <p:nvPicPr>
          <p:cNvPr id="6" name="Picture 5" descr="Shape&#10;&#10;Description automatically generated">
            <a:extLst>
              <a:ext uri="{FF2B5EF4-FFF2-40B4-BE49-F238E27FC236}">
                <a16:creationId xmlns:a16="http://schemas.microsoft.com/office/drawing/2014/main" id="{654E4F0A-DD58-EE48-9F46-935B5AFF0AC0}"/>
              </a:ext>
            </a:extLst>
          </p:cNvPr>
          <p:cNvPicPr>
            <a:picLocks noChangeAspect="1"/>
          </p:cNvPicPr>
          <p:nvPr/>
        </p:nvPicPr>
        <p:blipFill>
          <a:blip r:embed="rId3">
            <a:alphaModFix amt="88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1" y="0"/>
            <a:ext cx="8815948" cy="6858000"/>
          </a:xfrm>
          <a:prstGeom prst="rect">
            <a:avLst/>
          </a:prstGeom>
        </p:spPr>
      </p:pic>
      <p:sp>
        <p:nvSpPr>
          <p:cNvPr id="10" name="Content Placeholder 6">
            <a:extLst>
              <a:ext uri="{FF2B5EF4-FFF2-40B4-BE49-F238E27FC236}">
                <a16:creationId xmlns:a16="http://schemas.microsoft.com/office/drawing/2014/main" id="{191F0443-F0B7-B94A-913E-32B69E83021B}"/>
              </a:ext>
            </a:extLst>
          </p:cNvPr>
          <p:cNvSpPr txBox="1">
            <a:spLocks/>
          </p:cNvSpPr>
          <p:nvPr/>
        </p:nvSpPr>
        <p:spPr>
          <a:xfrm>
            <a:off x="106390" y="204811"/>
            <a:ext cx="7308396" cy="3482068"/>
          </a:xfrm>
          <a:prstGeom prst="rect">
            <a:avLst/>
          </a:prstGeom>
        </p:spPr>
        <p:txBody>
          <a:bodyPr vert="horz" lIns="0" tIns="0" rIns="0" bIns="0" rtlCol="0">
            <a:noAutofit/>
          </a:bodyPr>
          <a:lstStyle>
            <a:lvl1pPr marL="36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1pPr>
            <a:lvl2pPr marL="72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2pPr>
            <a:lvl3pPr marL="108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3pPr>
            <a:lvl4pPr marL="144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4pPr>
            <a:lvl5pPr marL="180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fontAlgn="auto">
              <a:spcBef>
                <a:spcPts val="1600"/>
              </a:spcBef>
              <a:spcAft>
                <a:spcPts val="0"/>
              </a:spcAft>
              <a:buNone/>
            </a:pPr>
            <a:r>
              <a:rPr kumimoji="0" lang="en-US" sz="2397" b="0" i="0" u="none" strike="noStrike" kern="0" cap="none" spc="0" normalizeH="0" baseline="0" noProof="0" dirty="0">
                <a:ln>
                  <a:noFill/>
                </a:ln>
                <a:solidFill>
                  <a:srgbClr val="FFFFFF"/>
                </a:solidFill>
                <a:effectLst/>
                <a:uLnTx/>
                <a:uFillTx/>
                <a:latin typeface="Arial"/>
                <a:ea typeface="MS PGothic" pitchFamily="34" charset="-128"/>
                <a:cs typeface="+mj-cs"/>
              </a:rPr>
              <a:t>Weathering Steel Bridges</a:t>
            </a:r>
          </a:p>
          <a:p>
            <a:pPr marL="0" indent="0" defTabSz="1219170" fontAlgn="auto">
              <a:spcBef>
                <a:spcPts val="1600"/>
              </a:spcBef>
              <a:spcAft>
                <a:spcPts val="0"/>
              </a:spcAft>
              <a:buNone/>
            </a:pPr>
            <a:r>
              <a:rPr lang="en-US" sz="2397" kern="0" dirty="0">
                <a:solidFill>
                  <a:srgbClr val="FFFFFF"/>
                </a:solidFill>
                <a:latin typeface="Arial"/>
                <a:ea typeface="MS PGothic" pitchFamily="34" charset="-128"/>
                <a:cs typeface="+mj-cs"/>
              </a:rPr>
              <a:t>The New European ECCS Design Guide</a:t>
            </a:r>
            <a:br>
              <a:rPr lang="en-US" sz="3200" dirty="0">
                <a:solidFill>
                  <a:srgbClr val="FFFFFF"/>
                </a:solidFill>
                <a:latin typeface="Arial" panose="020B0604020202020204" pitchFamily="34" charset="0"/>
                <a:cs typeface="Arial" panose="020B0604020202020204" pitchFamily="34" charset="0"/>
              </a:rPr>
            </a:br>
            <a:endParaRPr lang="en-US" sz="3200" dirty="0">
              <a:solidFill>
                <a:srgbClr val="FFFFFF"/>
              </a:solidFill>
              <a:latin typeface="Arial" panose="020B0604020202020204" pitchFamily="34" charset="0"/>
              <a:cs typeface="Arial" panose="020B0604020202020204" pitchFamily="34" charset="0"/>
            </a:endParaRPr>
          </a:p>
        </p:txBody>
      </p:sp>
      <p:sp>
        <p:nvSpPr>
          <p:cNvPr id="11" name="Content Placeholder 6">
            <a:extLst>
              <a:ext uri="{FF2B5EF4-FFF2-40B4-BE49-F238E27FC236}">
                <a16:creationId xmlns:a16="http://schemas.microsoft.com/office/drawing/2014/main" id="{E0F59CE3-3812-F948-8F8D-19D345164658}"/>
              </a:ext>
            </a:extLst>
          </p:cNvPr>
          <p:cNvSpPr txBox="1">
            <a:spLocks/>
          </p:cNvSpPr>
          <p:nvPr/>
        </p:nvSpPr>
        <p:spPr>
          <a:xfrm>
            <a:off x="347021" y="1751237"/>
            <a:ext cx="2705563" cy="389217"/>
          </a:xfrm>
          <a:prstGeom prst="rect">
            <a:avLst/>
          </a:prstGeom>
        </p:spPr>
        <p:txBody>
          <a:bodyPr vert="horz" lIns="0" tIns="0" rIns="0" bIns="0" rtlCol="0" anchor="t">
            <a:noAutofit/>
          </a:bodyPr>
          <a:lstStyle>
            <a:lvl1pPr marL="36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1pPr>
            <a:lvl2pPr marL="72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2pPr>
            <a:lvl3pPr marL="108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3pPr>
            <a:lvl4pPr marL="144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4pPr>
            <a:lvl5pPr marL="180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FF3700"/>
              </a:buClr>
              <a:buSzTx/>
              <a:buFontTx/>
              <a:buNone/>
              <a:tabLst/>
              <a:defRPr/>
            </a:pPr>
            <a:r>
              <a:rPr lang="en-US" sz="1067" b="1" dirty="0">
                <a:solidFill>
                  <a:srgbClr val="FFFFFF"/>
                </a:solidFill>
                <a:latin typeface="Arial"/>
                <a:cs typeface="Arial"/>
              </a:rPr>
              <a:t>June 16</a:t>
            </a:r>
            <a:r>
              <a:rPr lang="en-US" sz="1067" b="1" baseline="30000" dirty="0">
                <a:solidFill>
                  <a:srgbClr val="FFFFFF"/>
                </a:solidFill>
                <a:latin typeface="Arial"/>
                <a:cs typeface="Arial"/>
              </a:rPr>
              <a:t>th</a:t>
            </a:r>
            <a:r>
              <a:rPr lang="en-US" sz="1067" b="1" dirty="0">
                <a:solidFill>
                  <a:srgbClr val="FFFFFF"/>
                </a:solidFill>
                <a:latin typeface="Arial"/>
                <a:cs typeface="Arial"/>
              </a:rPr>
              <a:t> 2022</a:t>
            </a:r>
            <a:br>
              <a:rPr lang="en-US" sz="1067" b="1" dirty="0">
                <a:solidFill>
                  <a:srgbClr val="FFFFFF"/>
                </a:solidFill>
                <a:latin typeface="Arial"/>
                <a:cs typeface="Arial"/>
              </a:rPr>
            </a:br>
            <a:r>
              <a:rPr lang="de-DE" sz="1067" b="1" dirty="0">
                <a:solidFill>
                  <a:srgbClr val="FFFFFF"/>
                </a:solidFill>
                <a:latin typeface="Arial"/>
                <a:cs typeface="Arial"/>
              </a:rPr>
              <a:t>Dennis Rademacher, Peter Hatke</a:t>
            </a:r>
          </a:p>
          <a:p>
            <a:pPr marL="0" indent="0" defTabSz="1219170" fontAlgn="auto">
              <a:spcBef>
                <a:spcPts val="1600"/>
              </a:spcBef>
              <a:spcAft>
                <a:spcPts val="0"/>
              </a:spcAft>
              <a:buNone/>
            </a:pPr>
            <a:endParaRPr lang="en-US" sz="1067" b="1" dirty="0">
              <a:solidFill>
                <a:srgbClr val="FFFFFF"/>
              </a:solidFill>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B6E58581-E31D-C344-AB56-6054CDAA9D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38236" y="-2638"/>
            <a:ext cx="2209021" cy="1150260"/>
          </a:xfrm>
          <a:prstGeom prst="rect">
            <a:avLst/>
          </a:prstGeom>
        </p:spPr>
      </p:pic>
      <p:sp>
        <p:nvSpPr>
          <p:cNvPr id="7" name="Content Placeholder 6">
            <a:extLst>
              <a:ext uri="{FF2B5EF4-FFF2-40B4-BE49-F238E27FC236}">
                <a16:creationId xmlns:a16="http://schemas.microsoft.com/office/drawing/2014/main" id="{561B1085-E558-FC4E-A5E4-43E22946818D}"/>
              </a:ext>
            </a:extLst>
          </p:cNvPr>
          <p:cNvSpPr txBox="1">
            <a:spLocks/>
          </p:cNvSpPr>
          <p:nvPr/>
        </p:nvSpPr>
        <p:spPr>
          <a:xfrm>
            <a:off x="1" y="7030976"/>
            <a:ext cx="5134652" cy="1003985"/>
          </a:xfrm>
          <a:prstGeom prst="rect">
            <a:avLst/>
          </a:prstGeom>
        </p:spPr>
        <p:txBody>
          <a:bodyPr vert="horz" lIns="0" tIns="0" rIns="0" bIns="0" rtlCol="0">
            <a:noAutofit/>
          </a:bodyPr>
          <a:lstStyle>
            <a:lvl1pPr marL="36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1pPr>
            <a:lvl2pPr marL="72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2pPr>
            <a:lvl3pPr marL="108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3pPr>
            <a:lvl4pPr marL="144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4pPr>
            <a:lvl5pPr marL="180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fontAlgn="auto">
              <a:lnSpc>
                <a:spcPct val="150000"/>
              </a:lnSpc>
              <a:spcBef>
                <a:spcPts val="1600"/>
              </a:spcBef>
              <a:spcAft>
                <a:spcPts val="0"/>
              </a:spcAft>
              <a:buNone/>
            </a:pPr>
            <a:r>
              <a:rPr lang="en-US" sz="1467" b="1">
                <a:solidFill>
                  <a:srgbClr val="FFFFFF"/>
                </a:solidFill>
                <a:latin typeface="Arial" panose="020B0604020202020204" pitchFamily="34" charset="0"/>
                <a:cs typeface="Arial" panose="020B0604020202020204" pitchFamily="34" charset="0"/>
              </a:rPr>
              <a:t>***Changing imagery***</a:t>
            </a:r>
            <a:br>
              <a:rPr lang="en-US" sz="1467" b="1">
                <a:solidFill>
                  <a:srgbClr val="FFFFFF"/>
                </a:solidFill>
                <a:latin typeface="Arial" panose="020B0604020202020204" pitchFamily="34" charset="0"/>
                <a:cs typeface="Arial" panose="020B0604020202020204" pitchFamily="34" charset="0"/>
              </a:rPr>
            </a:br>
            <a:r>
              <a:rPr lang="en-US" sz="1467">
                <a:solidFill>
                  <a:srgbClr val="FFFFFF"/>
                </a:solidFill>
                <a:latin typeface="Arial" panose="020B0604020202020204" pitchFamily="34" charset="0"/>
                <a:cs typeface="Arial" panose="020B0604020202020204" pitchFamily="34" charset="0"/>
              </a:rPr>
              <a:t>1   Right click on the image and select ‘Change picture’</a:t>
            </a:r>
            <a:br>
              <a:rPr lang="en-US" sz="1467">
                <a:solidFill>
                  <a:srgbClr val="FFFFFF"/>
                </a:solidFill>
                <a:latin typeface="Arial" panose="020B0604020202020204" pitchFamily="34" charset="0"/>
                <a:cs typeface="Arial" panose="020B0604020202020204" pitchFamily="34" charset="0"/>
              </a:rPr>
            </a:br>
            <a:r>
              <a:rPr lang="en-US" sz="1467">
                <a:solidFill>
                  <a:srgbClr val="FFFFFF"/>
                </a:solidFill>
                <a:latin typeface="Arial" panose="020B0604020202020204" pitchFamily="34" charset="0"/>
                <a:cs typeface="Arial" panose="020B0604020202020204" pitchFamily="34" charset="0"/>
              </a:rPr>
              <a:t>2   Choose your replacement</a:t>
            </a:r>
            <a:br>
              <a:rPr lang="en-US" sz="1467">
                <a:solidFill>
                  <a:srgbClr val="FFFFFF"/>
                </a:solidFill>
                <a:latin typeface="Arial" panose="020B0604020202020204" pitchFamily="34" charset="0"/>
                <a:cs typeface="Arial" panose="020B0604020202020204" pitchFamily="34" charset="0"/>
              </a:rPr>
            </a:br>
            <a:r>
              <a:rPr lang="en-US" sz="1467">
                <a:solidFill>
                  <a:srgbClr val="FFFFFF"/>
                </a:solidFill>
                <a:latin typeface="Arial" panose="020B0604020202020204" pitchFamily="34" charset="0"/>
                <a:cs typeface="Arial" panose="020B0604020202020204" pitchFamily="34" charset="0"/>
              </a:rPr>
              <a:t>3   Use the crop tool to scale and position within the shape</a:t>
            </a:r>
          </a:p>
        </p:txBody>
      </p:sp>
      <p:grpSp>
        <p:nvGrpSpPr>
          <p:cNvPr id="8" name="Group 7">
            <a:extLst>
              <a:ext uri="{FF2B5EF4-FFF2-40B4-BE49-F238E27FC236}">
                <a16:creationId xmlns:a16="http://schemas.microsoft.com/office/drawing/2014/main" id="{788DC89F-90B4-4ECF-A6C9-F1E06FFB7721}"/>
              </a:ext>
            </a:extLst>
          </p:cNvPr>
          <p:cNvGrpSpPr/>
          <p:nvPr/>
        </p:nvGrpSpPr>
        <p:grpSpPr>
          <a:xfrm>
            <a:off x="0" y="5240185"/>
            <a:ext cx="4867397" cy="1617815"/>
            <a:chOff x="7096256" y="4443177"/>
            <a:chExt cx="4867397" cy="1617815"/>
          </a:xfrm>
        </p:grpSpPr>
        <p:sp>
          <p:nvSpPr>
            <p:cNvPr id="9" name="TextBox 7">
              <a:extLst>
                <a:ext uri="{FF2B5EF4-FFF2-40B4-BE49-F238E27FC236}">
                  <a16:creationId xmlns:a16="http://schemas.microsoft.com/office/drawing/2014/main" id="{42AF3144-2CA2-4156-A830-149CF2907B93}"/>
                </a:ext>
              </a:extLst>
            </p:cNvPr>
            <p:cNvSpPr txBox="1">
              <a:spLocks noChangeArrowheads="1"/>
            </p:cNvSpPr>
            <p:nvPr/>
          </p:nvSpPr>
          <p:spPr bwMode="auto">
            <a:xfrm>
              <a:off x="7096256" y="4443177"/>
              <a:ext cx="4867397" cy="1617815"/>
            </a:xfrm>
            <a:prstGeom prst="round1Rect">
              <a:avLst/>
            </a:prstGeom>
            <a:solidFill>
              <a:schemeClr val="bg1">
                <a:lumMod val="85000"/>
                <a:alpha val="57000"/>
              </a:schemeClr>
            </a:solidFill>
            <a:ln w="9525">
              <a:noFill/>
              <a:miter lim="800000"/>
              <a:headEnd/>
              <a:tailEnd/>
            </a:ln>
          </p:spPr>
          <p:txBody>
            <a:bodyPr wrap="square">
              <a:spAutoFit/>
            </a:bodyPr>
            <a:lstStyle/>
            <a:p>
              <a:pPr eaLnBrk="0" hangingPunct="0"/>
              <a:r>
                <a:rPr lang="en-US" altLang="en-US" sz="1638" b="1" dirty="0">
                  <a:solidFill>
                    <a:schemeClr val="tx2"/>
                  </a:solidFill>
                  <a:effectLst>
                    <a:outerShdw blurRad="38100" dist="38100" dir="2700000" algn="tl">
                      <a:srgbClr val="000000">
                        <a:alpha val="43137"/>
                      </a:srgbClr>
                    </a:outerShdw>
                  </a:effectLst>
                </a:rPr>
                <a:t>Contact:</a:t>
              </a:r>
            </a:p>
            <a:p>
              <a:pPr eaLnBrk="0" hangingPunct="0"/>
              <a:endParaRPr lang="en-US" altLang="en-US" sz="1275" dirty="0">
                <a:solidFill>
                  <a:schemeClr val="bg1"/>
                </a:solidFill>
              </a:endParaRPr>
            </a:p>
            <a:p>
              <a:pPr eaLnBrk="0" hangingPunct="0"/>
              <a:r>
                <a:rPr lang="en-US" altLang="en-US" sz="1400" dirty="0">
                  <a:solidFill>
                    <a:schemeClr val="tx2"/>
                  </a:solidFill>
                </a:rPr>
                <a:t>Dr.-Ing. Mike Tibolt</a:t>
              </a:r>
            </a:p>
            <a:p>
              <a:pPr eaLnBrk="0" hangingPunct="0"/>
              <a:r>
                <a:rPr lang="en-US" altLang="en-US" sz="1400" dirty="0">
                  <a:solidFill>
                    <a:schemeClr val="tx2"/>
                  </a:solidFill>
                </a:rPr>
                <a:t>Steligence</a:t>
              </a:r>
              <a:r>
                <a:rPr lang="en-US" altLang="en-US" sz="1400" baseline="30000"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en-US" altLang="en-US" sz="1400" dirty="0">
                  <a:solidFill>
                    <a:schemeClr val="tx2"/>
                  </a:solidFill>
                </a:rPr>
                <a:t> Construction Engineer</a:t>
              </a:r>
            </a:p>
            <a:p>
              <a:pPr eaLnBrk="0" hangingPunct="0"/>
              <a:r>
                <a:rPr lang="en-US" altLang="en-US" sz="1400" dirty="0">
                  <a:solidFill>
                    <a:schemeClr val="tx2"/>
                  </a:solidFill>
                </a:rPr>
                <a:t>Tel: +352 5313 2719</a:t>
              </a:r>
            </a:p>
            <a:p>
              <a:pPr eaLnBrk="0" hangingPunct="0"/>
              <a:r>
                <a:rPr lang="en-US" altLang="en-US" sz="1400" dirty="0">
                  <a:solidFill>
                    <a:schemeClr val="tx2"/>
                  </a:solidFill>
                </a:rPr>
                <a:t>mike.tibolt@arcelormittal.com</a:t>
              </a:r>
            </a:p>
            <a:p>
              <a:pPr eaLnBrk="0" hangingPunct="0"/>
              <a:endParaRPr lang="en-US" altLang="en-US" sz="1400" dirty="0">
                <a:solidFill>
                  <a:schemeClr val="tx2"/>
                </a:solidFill>
              </a:endParaRPr>
            </a:p>
          </p:txBody>
        </p:sp>
        <p:pic>
          <p:nvPicPr>
            <p:cNvPr id="12" name="474855A4-518E-4ADB-9382-E8ED73561C23">
              <a:extLst>
                <a:ext uri="{FF2B5EF4-FFF2-40B4-BE49-F238E27FC236}">
                  <a16:creationId xmlns:a16="http://schemas.microsoft.com/office/drawing/2014/main" id="{E507861E-489F-40FB-B927-8A00DF389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90289" y="4568530"/>
              <a:ext cx="1367107" cy="136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71521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803730FC-9441-4C0A-BFD8-5E8C88EA2A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16" t="10403" r="8642" b="15891"/>
          <a:stretch/>
        </p:blipFill>
        <p:spPr bwMode="auto">
          <a:xfrm>
            <a:off x="6096000" y="893765"/>
            <a:ext cx="5095875" cy="30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noChangeArrowheads="1"/>
          </p:cNvSpPr>
          <p:nvPr>
            <p:ph type="title"/>
          </p:nvPr>
        </p:nvSpPr>
        <p:spPr/>
        <p:txBody>
          <a:bodyPr/>
          <a:lstStyle/>
          <a:p>
            <a:r>
              <a:rPr lang="en-GB" altLang="en-US" dirty="0"/>
              <a:t>Bridge bracings (in weathering steel)</a:t>
            </a:r>
          </a:p>
        </p:txBody>
      </p:sp>
      <p:sp>
        <p:nvSpPr>
          <p:cNvPr id="2" name="Inhaltsplatzhalter 1">
            <a:extLst>
              <a:ext uri="{FF2B5EF4-FFF2-40B4-BE49-F238E27FC236}">
                <a16:creationId xmlns:a16="http://schemas.microsoft.com/office/drawing/2014/main" id="{B7D62566-BD29-403E-9649-88DA126FDF25}"/>
              </a:ext>
            </a:extLst>
          </p:cNvPr>
          <p:cNvSpPr>
            <a:spLocks noGrp="1"/>
          </p:cNvSpPr>
          <p:nvPr>
            <p:ph idx="1"/>
          </p:nvPr>
        </p:nvSpPr>
        <p:spPr>
          <a:xfrm>
            <a:off x="227043" y="702645"/>
            <a:ext cx="5870545" cy="5498132"/>
          </a:xfrm>
        </p:spPr>
        <p:txBody>
          <a:bodyPr/>
          <a:lstStyle/>
          <a:p>
            <a:r>
              <a:rPr lang="de-DE" dirty="0" err="1"/>
              <a:t>Avoid</a:t>
            </a:r>
            <a:r>
              <a:rPr lang="de-DE" dirty="0"/>
              <a:t> </a:t>
            </a:r>
            <a:r>
              <a:rPr lang="de-DE" dirty="0" err="1"/>
              <a:t>crevices</a:t>
            </a:r>
            <a:endParaRPr lang="de-DE" dirty="0"/>
          </a:p>
          <a:p>
            <a:pPr lvl="1"/>
            <a:r>
              <a:rPr lang="en-US" dirty="0"/>
              <a:t>can attract moisture by </a:t>
            </a:r>
            <a:r>
              <a:rPr lang="en-US" dirty="0">
                <a:solidFill>
                  <a:schemeClr val="tx2"/>
                </a:solidFill>
              </a:rPr>
              <a:t>capillary action </a:t>
            </a:r>
            <a:r>
              <a:rPr lang="en-US" dirty="0"/>
              <a:t>and can lead to </a:t>
            </a:r>
            <a:r>
              <a:rPr lang="en-US" dirty="0">
                <a:solidFill>
                  <a:schemeClr val="tx2"/>
                </a:solidFill>
              </a:rPr>
              <a:t>local corrosion </a:t>
            </a:r>
            <a:r>
              <a:rPr lang="en-US" dirty="0"/>
              <a:t>problems for bridges in uncoated weathering steel</a:t>
            </a:r>
          </a:p>
          <a:p>
            <a:pPr lvl="1"/>
            <a:r>
              <a:rPr lang="en-US" dirty="0"/>
              <a:t>can occur at any point where </a:t>
            </a:r>
            <a:r>
              <a:rPr lang="en-US" dirty="0">
                <a:solidFill>
                  <a:schemeClr val="tx2"/>
                </a:solidFill>
              </a:rPr>
              <a:t>two surfaces </a:t>
            </a:r>
            <a:r>
              <a:rPr lang="en-US" dirty="0"/>
              <a:t>are in contact and are particularly serious at </a:t>
            </a:r>
            <a:r>
              <a:rPr lang="en-US" dirty="0">
                <a:solidFill>
                  <a:schemeClr val="tx2"/>
                </a:solidFill>
              </a:rPr>
              <a:t>overlapping bolted connections</a:t>
            </a:r>
          </a:p>
          <a:p>
            <a:pPr lvl="1"/>
            <a:r>
              <a:rPr lang="en-US" dirty="0"/>
              <a:t>use angles “</a:t>
            </a:r>
            <a:r>
              <a:rPr lang="en-US" dirty="0">
                <a:solidFill>
                  <a:schemeClr val="tx2"/>
                </a:solidFill>
              </a:rPr>
              <a:t>flange upwards</a:t>
            </a:r>
            <a:r>
              <a:rPr lang="en-US" dirty="0"/>
              <a:t>" and select "K” bracing rather than "X" bracing to avoid crevices at the intersections. </a:t>
            </a:r>
          </a:p>
          <a:p>
            <a:pPr lvl="1"/>
            <a:r>
              <a:rPr lang="en-US" dirty="0"/>
              <a:t>If “X” bracing must be used, fill out the intersections with tightly fitting filler plates</a:t>
            </a:r>
            <a:endParaRPr lang="de-DE" dirty="0"/>
          </a:p>
        </p:txBody>
      </p:sp>
      <p:sp>
        <p:nvSpPr>
          <p:cNvPr id="187397" name="TextBox 4"/>
          <p:cNvSpPr txBox="1">
            <a:spLocks noChangeArrowheads="1"/>
          </p:cNvSpPr>
          <p:nvPr/>
        </p:nvSpPr>
        <p:spPr bwMode="auto">
          <a:xfrm flipH="1">
            <a:off x="4363804" y="3751600"/>
            <a:ext cx="76011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r"/>
            <a:r>
              <a:rPr lang="en-GB" altLang="en-US" sz="1400" dirty="0"/>
              <a:t>Steel Bridges, BCSA Publication 51/10, </a:t>
            </a:r>
          </a:p>
          <a:p>
            <a:pPr algn="r"/>
            <a:r>
              <a:rPr lang="en-GB" altLang="en-US" sz="1400" dirty="0"/>
              <a:t>3</a:t>
            </a:r>
            <a:r>
              <a:rPr lang="en-GB" altLang="en-US" sz="1400" baseline="30000" dirty="0"/>
              <a:t>rd</a:t>
            </a:r>
            <a:r>
              <a:rPr lang="en-GB" altLang="en-US" sz="1400" dirty="0"/>
              <a:t> Edition, 2010</a:t>
            </a:r>
          </a:p>
        </p:txBody>
      </p:sp>
      <p:sp>
        <p:nvSpPr>
          <p:cNvPr id="187398" name="TextBox 5"/>
          <p:cNvSpPr txBox="1">
            <a:spLocks noChangeArrowheads="1"/>
          </p:cNvSpPr>
          <p:nvPr/>
        </p:nvSpPr>
        <p:spPr bwMode="auto">
          <a:xfrm flipH="1">
            <a:off x="10159690" y="2828270"/>
            <a:ext cx="20323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GB" altLang="en-US" sz="1800" dirty="0"/>
              <a:t>Uses</a:t>
            </a:r>
          </a:p>
          <a:p>
            <a:r>
              <a:rPr lang="en-GB" altLang="en-US" sz="1800" dirty="0"/>
              <a:t>200x150x15 RSA</a:t>
            </a:r>
          </a:p>
          <a:p>
            <a:r>
              <a:rPr lang="en-GB" altLang="en-US" sz="1800" dirty="0"/>
              <a:t>230x75x26 PFC</a:t>
            </a:r>
          </a:p>
        </p:txBody>
      </p:sp>
      <p:sp>
        <p:nvSpPr>
          <p:cNvPr id="3" name="TextBox 2"/>
          <p:cNvSpPr txBox="1">
            <a:spLocks noChangeArrowheads="1"/>
          </p:cNvSpPr>
          <p:nvPr/>
        </p:nvSpPr>
        <p:spPr bwMode="auto">
          <a:xfrm>
            <a:off x="6364259" y="4428150"/>
            <a:ext cx="5600698" cy="178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GB" altLang="en-US" sz="1998" dirty="0"/>
              <a:t>Available Arcorox</a:t>
            </a:r>
            <a:r>
              <a:rPr lang="en-GB" altLang="en-US" sz="1998" baseline="30000" dirty="0"/>
              <a:t>®</a:t>
            </a:r>
            <a:r>
              <a:rPr lang="en-GB" altLang="en-US" sz="1998" dirty="0"/>
              <a:t> sections</a:t>
            </a:r>
          </a:p>
          <a:p>
            <a:r>
              <a:rPr lang="en-GB" altLang="en-US" sz="1998" dirty="0">
                <a:solidFill>
                  <a:schemeClr val="tx2"/>
                </a:solidFill>
              </a:rPr>
              <a:t>250x250 Equal Angle, 300x300 Equal Angle</a:t>
            </a:r>
          </a:p>
          <a:p>
            <a:pPr>
              <a:spcBef>
                <a:spcPts val="1200"/>
              </a:spcBef>
            </a:pPr>
            <a:r>
              <a:rPr lang="en-GB" altLang="en-US" sz="1998" dirty="0"/>
              <a:t>From stock AMDS in UK:</a:t>
            </a:r>
          </a:p>
          <a:p>
            <a:r>
              <a:rPr lang="en-GB" altLang="en-US" sz="1998" dirty="0">
                <a:solidFill>
                  <a:schemeClr val="tx2"/>
                </a:solidFill>
              </a:rPr>
              <a:t>150x150x12/15/20 &amp; 200x200x16/20</a:t>
            </a:r>
          </a:p>
          <a:p>
            <a:r>
              <a:rPr lang="en-GB" altLang="en-US" sz="1998" dirty="0">
                <a:solidFill>
                  <a:schemeClr val="tx2"/>
                </a:solidFill>
              </a:rPr>
              <a:t>PFC 380x100 &amp; 300x90 (260x90 &amp; 200x75)</a:t>
            </a:r>
          </a:p>
        </p:txBody>
      </p:sp>
      <p:pic>
        <p:nvPicPr>
          <p:cNvPr id="7" name="Grafik 6">
            <a:extLst>
              <a:ext uri="{FF2B5EF4-FFF2-40B4-BE49-F238E27FC236}">
                <a16:creationId xmlns:a16="http://schemas.microsoft.com/office/drawing/2014/main" id="{DCBBD163-41ED-4AA3-B480-7825B14486B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956" y="4858603"/>
            <a:ext cx="5750718" cy="1296752"/>
          </a:xfrm>
          <a:prstGeom prst="rect">
            <a:avLst/>
          </a:prstGeom>
          <a:noFill/>
          <a:ln>
            <a:noFill/>
          </a:ln>
        </p:spPr>
      </p:pic>
    </p:spTree>
    <p:extLst>
      <p:ext uri="{BB962C8B-B14F-4D97-AF65-F5344CB8AC3E}">
        <p14:creationId xmlns:p14="http://schemas.microsoft.com/office/powerpoint/2010/main" val="204175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a:t>Weathering Steel </a:t>
            </a:r>
            <a:br>
              <a:rPr lang="en-US" dirty="0"/>
            </a:br>
            <a:r>
              <a:rPr lang="en-US" dirty="0"/>
              <a:t>Details to avoid staining</a:t>
            </a:r>
          </a:p>
        </p:txBody>
      </p:sp>
      <p:sp>
        <p:nvSpPr>
          <p:cNvPr id="19461" name="Rectangle 5"/>
          <p:cNvSpPr>
            <a:spLocks noGrp="1" noChangeArrowheads="1"/>
          </p:cNvSpPr>
          <p:nvPr>
            <p:ph idx="1"/>
          </p:nvPr>
        </p:nvSpPr>
        <p:spPr>
          <a:solidFill>
            <a:schemeClr val="bg2">
              <a:lumMod val="60000"/>
              <a:lumOff val="40000"/>
            </a:schemeClr>
          </a:solidFill>
        </p:spPr>
        <p:txBody>
          <a:bodyPr/>
          <a:lstStyle/>
          <a:p>
            <a:pPr marL="589073" indent="-340128" eaLnBrk="1" hangingPunct="1"/>
            <a:endParaRPr lang="en-US" dirty="0"/>
          </a:p>
          <a:p>
            <a:pPr marL="649492" indent="-339935" eaLnBrk="1" hangingPunct="1"/>
            <a:r>
              <a:rPr lang="en-US" dirty="0"/>
              <a:t>Run-off tends to contain rust from weathering process</a:t>
            </a:r>
          </a:p>
          <a:p>
            <a:pPr marL="649492" indent="-339935" eaLnBrk="1" hangingPunct="1"/>
            <a:r>
              <a:rPr lang="en-US" dirty="0"/>
              <a:t>Run-off water should not run down the visible surfaces</a:t>
            </a:r>
          </a:p>
        </p:txBody>
      </p:sp>
    </p:spTree>
    <p:extLst>
      <p:ext uri="{BB962C8B-B14F-4D97-AF65-F5344CB8AC3E}">
        <p14:creationId xmlns:p14="http://schemas.microsoft.com/office/powerpoint/2010/main" val="326194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rotWithShape="1">
          <a:blip r:embed="rId3" cstate="print"/>
          <a:srcRect t="15844" r="68025" b="-264"/>
          <a:stretch/>
        </p:blipFill>
        <p:spPr bwMode="auto">
          <a:xfrm>
            <a:off x="1959858" y="939496"/>
            <a:ext cx="2552587" cy="2719042"/>
          </a:xfrm>
          <a:prstGeom prst="rect">
            <a:avLst/>
          </a:prstGeom>
          <a:noFill/>
          <a:ln w="6350" algn="ctr">
            <a:noFill/>
            <a:miter lim="800000"/>
            <a:headEnd/>
            <a:tailEnd/>
          </a:ln>
        </p:spPr>
      </p:pic>
      <p:sp>
        <p:nvSpPr>
          <p:cNvPr id="10" name="Text Box 10"/>
          <p:cNvSpPr txBox="1">
            <a:spLocks noChangeArrowheads="1"/>
          </p:cNvSpPr>
          <p:nvPr/>
        </p:nvSpPr>
        <p:spPr bwMode="auto">
          <a:xfrm>
            <a:off x="133259" y="936625"/>
            <a:ext cx="2389717" cy="390307"/>
          </a:xfrm>
          <a:prstGeom prst="rect">
            <a:avLst/>
          </a:prstGeom>
          <a:solidFill>
            <a:schemeClr val="bg1"/>
          </a:solidFill>
          <a:ln w="6350" algn="ctr">
            <a:noFill/>
            <a:miter lim="800000"/>
            <a:headEnd/>
            <a:tailEnd/>
          </a:ln>
        </p:spPr>
        <p:txBody>
          <a:bodyPr lIns="108847" tIns="54423" rIns="108847" bIns="54423">
            <a:spAutoFit/>
          </a:bodyPr>
          <a:lstStyle/>
          <a:p>
            <a:pPr>
              <a:spcBef>
                <a:spcPct val="50000"/>
              </a:spcBef>
            </a:pPr>
            <a:r>
              <a:rPr lang="en-US" sz="1822" dirty="0"/>
              <a:t>Bad detailing</a:t>
            </a:r>
          </a:p>
        </p:txBody>
      </p:sp>
      <p:sp>
        <p:nvSpPr>
          <p:cNvPr id="11" name="Text Box 11"/>
          <p:cNvSpPr txBox="1">
            <a:spLocks noChangeArrowheads="1"/>
          </p:cNvSpPr>
          <p:nvPr/>
        </p:nvSpPr>
        <p:spPr bwMode="auto">
          <a:xfrm>
            <a:off x="133259" y="3819068"/>
            <a:ext cx="2389717" cy="390307"/>
          </a:xfrm>
          <a:prstGeom prst="rect">
            <a:avLst/>
          </a:prstGeom>
          <a:solidFill>
            <a:schemeClr val="bg1"/>
          </a:solidFill>
          <a:ln w="6350" algn="ctr">
            <a:noFill/>
            <a:miter lim="800000"/>
            <a:headEnd/>
            <a:tailEnd/>
          </a:ln>
        </p:spPr>
        <p:txBody>
          <a:bodyPr lIns="108847" tIns="54423" rIns="108847" bIns="54423">
            <a:spAutoFit/>
          </a:bodyPr>
          <a:lstStyle/>
          <a:p>
            <a:pPr>
              <a:spcBef>
                <a:spcPct val="50000"/>
              </a:spcBef>
            </a:pPr>
            <a:r>
              <a:rPr lang="en-US" sz="1822" dirty="0">
                <a:solidFill>
                  <a:schemeClr val="tx2"/>
                </a:solidFill>
              </a:rPr>
              <a:t>Good detailing</a:t>
            </a:r>
          </a:p>
        </p:txBody>
      </p:sp>
      <p:sp>
        <p:nvSpPr>
          <p:cNvPr id="12" name="Text Box 3"/>
          <p:cNvSpPr txBox="1">
            <a:spLocks noChangeArrowheads="1"/>
          </p:cNvSpPr>
          <p:nvPr/>
        </p:nvSpPr>
        <p:spPr bwMode="auto">
          <a:xfrm>
            <a:off x="6315887" y="5950702"/>
            <a:ext cx="5647764" cy="250076"/>
          </a:xfrm>
          <a:prstGeom prst="rect">
            <a:avLst/>
          </a:prstGeom>
          <a:noFill/>
          <a:ln w="6350" algn="ctr">
            <a:noFill/>
            <a:miter lim="800000"/>
            <a:headEnd/>
            <a:tailEnd/>
          </a:ln>
        </p:spPr>
        <p:txBody>
          <a:bodyPr wrap="square" lIns="108847" tIns="54423" rIns="108847" bIns="54423">
            <a:spAutoFit/>
          </a:bodyPr>
          <a:lstStyle/>
          <a:p>
            <a:pPr algn="r"/>
            <a:r>
              <a:rPr lang="fr-FR" sz="911" dirty="0"/>
              <a:t>Sources</a:t>
            </a:r>
            <a:r>
              <a:rPr lang="fr-FR" sz="911" i="1" dirty="0"/>
              <a:t>: Centre information Acier; HERA report 4; RFCS; ECCS; DASt </a:t>
            </a:r>
            <a:r>
              <a:rPr lang="fr-FR" sz="911" i="1" dirty="0" err="1"/>
              <a:t>Richtlinie</a:t>
            </a:r>
            <a:r>
              <a:rPr lang="fr-FR" sz="911" i="1" dirty="0"/>
              <a:t> 007</a:t>
            </a:r>
          </a:p>
        </p:txBody>
      </p:sp>
      <p:pic>
        <p:nvPicPr>
          <p:cNvPr id="2" name="Grafik 1"/>
          <p:cNvPicPr>
            <a:picLocks noChangeAspect="1"/>
          </p:cNvPicPr>
          <p:nvPr/>
        </p:nvPicPr>
        <p:blipFill rotWithShape="1">
          <a:blip r:embed="rId4" cstate="print"/>
          <a:srcRect b="10555"/>
          <a:stretch/>
        </p:blipFill>
        <p:spPr>
          <a:xfrm>
            <a:off x="4709588" y="936626"/>
            <a:ext cx="4908808" cy="2563229"/>
          </a:xfrm>
          <a:prstGeom prst="rect">
            <a:avLst/>
          </a:prstGeom>
        </p:spPr>
      </p:pic>
      <p:pic>
        <p:nvPicPr>
          <p:cNvPr id="3" name="Grafik 2"/>
          <p:cNvPicPr>
            <a:picLocks noChangeAspect="1"/>
          </p:cNvPicPr>
          <p:nvPr/>
        </p:nvPicPr>
        <p:blipFill rotWithShape="1">
          <a:blip r:embed="rId5" cstate="print"/>
          <a:srcRect b="10120"/>
          <a:stretch/>
        </p:blipFill>
        <p:spPr>
          <a:xfrm>
            <a:off x="7163992" y="3590578"/>
            <a:ext cx="4694792" cy="2269400"/>
          </a:xfrm>
          <a:prstGeom prst="rect">
            <a:avLst/>
          </a:prstGeom>
        </p:spPr>
      </p:pic>
      <p:sp>
        <p:nvSpPr>
          <p:cNvPr id="4" name="Titel 3"/>
          <p:cNvSpPr>
            <a:spLocks noGrp="1"/>
          </p:cNvSpPr>
          <p:nvPr>
            <p:ph type="title"/>
          </p:nvPr>
        </p:nvSpPr>
        <p:spPr/>
        <p:txBody>
          <a:bodyPr/>
          <a:lstStyle/>
          <a:p>
            <a:r>
              <a:rPr lang="en-US" dirty="0"/>
              <a:t>Details to avoid staining</a:t>
            </a:r>
            <a:br>
              <a:rPr lang="en-US" dirty="0"/>
            </a:br>
            <a:r>
              <a:rPr lang="en-US" dirty="0"/>
              <a:t>Abutments: draining of water</a:t>
            </a:r>
            <a:endParaRPr lang="de-DE" dirty="0"/>
          </a:p>
        </p:txBody>
      </p:sp>
      <p:grpSp>
        <p:nvGrpSpPr>
          <p:cNvPr id="5" name="Gruppieren 4"/>
          <p:cNvGrpSpPr/>
          <p:nvPr/>
        </p:nvGrpSpPr>
        <p:grpSpPr>
          <a:xfrm>
            <a:off x="2126852" y="3859638"/>
            <a:ext cx="4441879" cy="2386143"/>
            <a:chOff x="2442576" y="4513212"/>
            <a:chExt cx="4874499" cy="2618543"/>
          </a:xfrm>
        </p:grpSpPr>
        <p:pic>
          <p:nvPicPr>
            <p:cNvPr id="13" name="Picture 2"/>
            <p:cNvPicPr>
              <a:picLocks noChangeAspect="1" noChangeArrowheads="1"/>
            </p:cNvPicPr>
            <p:nvPr/>
          </p:nvPicPr>
          <p:blipFill rotWithShape="1">
            <a:blip r:embed="rId3" cstate="print"/>
            <a:srcRect l="37894" t="17308"/>
            <a:stretch/>
          </p:blipFill>
          <p:spPr bwMode="auto">
            <a:xfrm>
              <a:off x="2442576" y="4513212"/>
              <a:ext cx="4874499" cy="2618543"/>
            </a:xfrm>
            <a:prstGeom prst="rect">
              <a:avLst/>
            </a:prstGeom>
            <a:noFill/>
            <a:ln w="6350" algn="ctr">
              <a:noFill/>
              <a:miter lim="800000"/>
              <a:headEnd/>
              <a:tailEnd/>
            </a:ln>
          </p:spPr>
        </p:pic>
        <p:sp>
          <p:nvSpPr>
            <p:cNvPr id="17" name="Text Box 11"/>
            <p:cNvSpPr txBox="1">
              <a:spLocks noChangeArrowheads="1"/>
            </p:cNvSpPr>
            <p:nvPr/>
          </p:nvSpPr>
          <p:spPr bwMode="auto">
            <a:xfrm>
              <a:off x="4576128" y="5394092"/>
              <a:ext cx="607394" cy="428321"/>
            </a:xfrm>
            <a:prstGeom prst="rect">
              <a:avLst/>
            </a:prstGeom>
            <a:solidFill>
              <a:schemeClr val="bg1"/>
            </a:solidFill>
            <a:ln w="6350" algn="ctr">
              <a:noFill/>
              <a:miter lim="800000"/>
              <a:headEnd/>
              <a:tailEnd/>
            </a:ln>
          </p:spPr>
          <p:txBody>
            <a:bodyPr wrap="square" lIns="108847" tIns="54423" rIns="108847" bIns="54423">
              <a:spAutoFit/>
            </a:bodyPr>
            <a:lstStyle/>
            <a:p>
              <a:pPr>
                <a:spcBef>
                  <a:spcPct val="50000"/>
                </a:spcBef>
              </a:pPr>
              <a:r>
                <a:rPr lang="en-US" sz="1822" dirty="0"/>
                <a:t>or</a:t>
              </a:r>
            </a:p>
          </p:txBody>
        </p:sp>
      </p:grpSp>
    </p:spTree>
    <p:extLst>
      <p:ext uri="{BB962C8B-B14F-4D97-AF65-F5344CB8AC3E}">
        <p14:creationId xmlns:p14="http://schemas.microsoft.com/office/powerpoint/2010/main" val="28591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0"/>
          <p:cNvSpPr txBox="1">
            <a:spLocks noChangeArrowheads="1"/>
          </p:cNvSpPr>
          <p:nvPr/>
        </p:nvSpPr>
        <p:spPr bwMode="auto">
          <a:xfrm>
            <a:off x="133259" y="936625"/>
            <a:ext cx="2389717" cy="390307"/>
          </a:xfrm>
          <a:prstGeom prst="rect">
            <a:avLst/>
          </a:prstGeom>
          <a:solidFill>
            <a:schemeClr val="bg1"/>
          </a:solidFill>
          <a:ln w="6350" algn="ctr">
            <a:noFill/>
            <a:miter lim="800000"/>
            <a:headEnd/>
            <a:tailEnd/>
          </a:ln>
        </p:spPr>
        <p:txBody>
          <a:bodyPr lIns="108847" tIns="54423" rIns="108847" bIns="54423">
            <a:spAutoFit/>
          </a:bodyPr>
          <a:lstStyle/>
          <a:p>
            <a:pPr>
              <a:spcBef>
                <a:spcPct val="50000"/>
              </a:spcBef>
            </a:pPr>
            <a:endParaRPr lang="en-US" sz="1822" dirty="0"/>
          </a:p>
        </p:txBody>
      </p:sp>
      <p:sp>
        <p:nvSpPr>
          <p:cNvPr id="4" name="Titel 3"/>
          <p:cNvSpPr>
            <a:spLocks noGrp="1"/>
          </p:cNvSpPr>
          <p:nvPr>
            <p:ph type="title"/>
          </p:nvPr>
        </p:nvSpPr>
        <p:spPr/>
        <p:txBody>
          <a:bodyPr/>
          <a:lstStyle/>
          <a:p>
            <a:r>
              <a:rPr lang="en-US" dirty="0"/>
              <a:t>Details to avoid staining</a:t>
            </a:r>
            <a:br>
              <a:rPr lang="en-US" dirty="0"/>
            </a:br>
            <a:r>
              <a:rPr lang="en-US" dirty="0"/>
              <a:t>Piers and abutments – dripping edges</a:t>
            </a:r>
            <a:endParaRPr lang="de-DE" dirty="0"/>
          </a:p>
        </p:txBody>
      </p:sp>
      <p:sp>
        <p:nvSpPr>
          <p:cNvPr id="7" name="Inhaltsplatzhalter 6">
            <a:extLst>
              <a:ext uri="{FF2B5EF4-FFF2-40B4-BE49-F238E27FC236}">
                <a16:creationId xmlns:a16="http://schemas.microsoft.com/office/drawing/2014/main" id="{61DC0266-080A-48BC-8677-17EE6B688D24}"/>
              </a:ext>
            </a:extLst>
          </p:cNvPr>
          <p:cNvSpPr>
            <a:spLocks noGrp="1"/>
          </p:cNvSpPr>
          <p:nvPr>
            <p:ph idx="1"/>
          </p:nvPr>
        </p:nvSpPr>
        <p:spPr>
          <a:xfrm>
            <a:off x="227043" y="944566"/>
            <a:ext cx="5868957" cy="5256212"/>
          </a:xfrm>
        </p:spPr>
        <p:txBody>
          <a:bodyPr/>
          <a:lstStyle/>
          <a:p>
            <a:r>
              <a:rPr lang="en-US" dirty="0"/>
              <a:t>Run-off from bottom flanges should occurs away from piers </a:t>
            </a:r>
          </a:p>
          <a:p>
            <a:pPr lvl="1"/>
            <a:r>
              <a:rPr lang="en-US" dirty="0"/>
              <a:t>Use </a:t>
            </a:r>
            <a:r>
              <a:rPr lang="en-US" dirty="0">
                <a:solidFill>
                  <a:schemeClr val="accent1"/>
                </a:solidFill>
              </a:rPr>
              <a:t>drip plates </a:t>
            </a:r>
            <a:r>
              <a:rPr lang="en-US" dirty="0"/>
              <a:t>in the correct orientation, considering the slope of the bottom flange to avoid debris accumulation</a:t>
            </a:r>
          </a:p>
          <a:p>
            <a:pPr lvl="1"/>
            <a:r>
              <a:rPr lang="en-US" dirty="0"/>
              <a:t>Alternative: </a:t>
            </a:r>
            <a:r>
              <a:rPr lang="en-US" dirty="0">
                <a:solidFill>
                  <a:schemeClr val="accent1"/>
                </a:solidFill>
              </a:rPr>
              <a:t>welded seams </a:t>
            </a:r>
            <a:r>
              <a:rPr lang="en-US" dirty="0"/>
              <a:t>or other suitable devices, such as </a:t>
            </a:r>
            <a:r>
              <a:rPr lang="en-US" dirty="0">
                <a:solidFill>
                  <a:schemeClr val="accent1"/>
                </a:solidFill>
              </a:rPr>
              <a:t>glued PVC angles</a:t>
            </a:r>
            <a:r>
              <a:rPr lang="en-US" dirty="0"/>
              <a:t>, can also be used as diversion strips</a:t>
            </a:r>
            <a:endParaRPr lang="de-DE" dirty="0"/>
          </a:p>
        </p:txBody>
      </p:sp>
      <p:pic>
        <p:nvPicPr>
          <p:cNvPr id="14" name="Grafik 13">
            <a:extLst>
              <a:ext uri="{FF2B5EF4-FFF2-40B4-BE49-F238E27FC236}">
                <a16:creationId xmlns:a16="http://schemas.microsoft.com/office/drawing/2014/main" id="{CA8C4523-F842-4B4E-A551-7C641155EA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224" y="4060607"/>
            <a:ext cx="4657090" cy="1360805"/>
          </a:xfrm>
          <a:prstGeom prst="rect">
            <a:avLst/>
          </a:prstGeom>
          <a:noFill/>
          <a:ln>
            <a:noFill/>
          </a:ln>
        </p:spPr>
      </p:pic>
      <p:pic>
        <p:nvPicPr>
          <p:cNvPr id="15" name="Grafik 14">
            <a:extLst>
              <a:ext uri="{FF2B5EF4-FFF2-40B4-BE49-F238E27FC236}">
                <a16:creationId xmlns:a16="http://schemas.microsoft.com/office/drawing/2014/main" id="{0AFD5A25-154E-409F-B226-4DBED8F50FAD}"/>
              </a:ext>
            </a:extLst>
          </p:cNvPr>
          <p:cNvPicPr>
            <a:picLocks noChangeAspect="1"/>
          </p:cNvPicPr>
          <p:nvPr/>
        </p:nvPicPr>
        <p:blipFill rotWithShape="1">
          <a:blip r:embed="rId4">
            <a:extLst>
              <a:ext uri="{28A0092B-C50C-407E-A947-70E740481C1C}">
                <a14:useLocalDpi xmlns:a14="http://schemas.microsoft.com/office/drawing/2010/main" val="0"/>
              </a:ext>
            </a:extLst>
          </a:blip>
          <a:srcRect t="74" b="36"/>
          <a:stretch/>
        </p:blipFill>
        <p:spPr bwMode="auto">
          <a:xfrm>
            <a:off x="6097587" y="944565"/>
            <a:ext cx="3634991" cy="2545243"/>
          </a:xfrm>
          <a:prstGeom prst="rect">
            <a:avLst/>
          </a:prstGeom>
          <a:noFill/>
          <a:ln>
            <a:noFill/>
          </a:ln>
          <a:extLst>
            <a:ext uri="{53640926-AAD7-44D8-BBD7-CCE9431645EC}">
              <a14:shadowObscured xmlns:a14="http://schemas.microsoft.com/office/drawing/2010/main"/>
            </a:ext>
          </a:extLst>
        </p:spPr>
      </p:pic>
      <p:pic>
        <p:nvPicPr>
          <p:cNvPr id="16" name="Grafik 15">
            <a:extLst>
              <a:ext uri="{FF2B5EF4-FFF2-40B4-BE49-F238E27FC236}">
                <a16:creationId xmlns:a16="http://schemas.microsoft.com/office/drawing/2014/main" id="{5AE3A415-3C51-497D-AB5A-54F0DFB28906}"/>
              </a:ext>
            </a:extLst>
          </p:cNvPr>
          <p:cNvPicPr>
            <a:picLocks noChangeAspect="1"/>
          </p:cNvPicPr>
          <p:nvPr/>
        </p:nvPicPr>
        <p:blipFill>
          <a:blip r:embed="rId5"/>
          <a:stretch>
            <a:fillRect/>
          </a:stretch>
        </p:blipFill>
        <p:spPr>
          <a:xfrm>
            <a:off x="5514183" y="3821024"/>
            <a:ext cx="4536447" cy="2341731"/>
          </a:xfrm>
          <a:prstGeom prst="rect">
            <a:avLst/>
          </a:prstGeom>
        </p:spPr>
      </p:pic>
      <p:pic>
        <p:nvPicPr>
          <p:cNvPr id="9" name="Grafik 8">
            <a:extLst>
              <a:ext uri="{FF2B5EF4-FFF2-40B4-BE49-F238E27FC236}">
                <a16:creationId xmlns:a16="http://schemas.microsoft.com/office/drawing/2014/main" id="{15D37E58-4DCB-4141-9B1C-6895D79AFEC9}"/>
              </a:ext>
            </a:extLst>
          </p:cNvPr>
          <p:cNvPicPr>
            <a:picLocks noChangeAspect="1"/>
          </p:cNvPicPr>
          <p:nvPr/>
        </p:nvPicPr>
        <p:blipFill>
          <a:blip r:embed="rId6"/>
          <a:stretch>
            <a:fillRect/>
          </a:stretch>
        </p:blipFill>
        <p:spPr>
          <a:xfrm>
            <a:off x="10050630" y="4060607"/>
            <a:ext cx="1914327" cy="2124076"/>
          </a:xfrm>
          <a:prstGeom prst="rect">
            <a:avLst/>
          </a:prstGeom>
        </p:spPr>
      </p:pic>
      <p:pic>
        <p:nvPicPr>
          <p:cNvPr id="19" name="Grafik 18">
            <a:extLst>
              <a:ext uri="{FF2B5EF4-FFF2-40B4-BE49-F238E27FC236}">
                <a16:creationId xmlns:a16="http://schemas.microsoft.com/office/drawing/2014/main" id="{CEC4DD73-0431-4E26-940C-04D40949A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9073" y="936625"/>
            <a:ext cx="1914327" cy="2552436"/>
          </a:xfrm>
          <a:prstGeom prst="rect">
            <a:avLst/>
          </a:prstGeom>
        </p:spPr>
      </p:pic>
      <p:sp>
        <p:nvSpPr>
          <p:cNvPr id="20" name="Textfeld 19">
            <a:extLst>
              <a:ext uri="{FF2B5EF4-FFF2-40B4-BE49-F238E27FC236}">
                <a16:creationId xmlns:a16="http://schemas.microsoft.com/office/drawing/2014/main" id="{4634A57B-EF62-4B07-A61C-EFA2ACB939BF}"/>
              </a:ext>
            </a:extLst>
          </p:cNvPr>
          <p:cNvSpPr txBox="1"/>
          <p:nvPr/>
        </p:nvSpPr>
        <p:spPr>
          <a:xfrm>
            <a:off x="10103183" y="3281438"/>
            <a:ext cx="1914327" cy="246221"/>
          </a:xfrm>
          <a:prstGeom prst="rect">
            <a:avLst/>
          </a:prstGeom>
          <a:noFill/>
        </p:spPr>
        <p:txBody>
          <a:bodyPr wrap="square" rtlCol="0">
            <a:spAutoFit/>
          </a:bodyPr>
          <a:lstStyle/>
          <a:p>
            <a:pPr algn="r"/>
            <a:r>
              <a:rPr lang="de-DE" sz="1000" b="1" dirty="0">
                <a:solidFill>
                  <a:schemeClr val="bg1"/>
                </a:solidFill>
              </a:rPr>
              <a:t>SteelConstruction.info</a:t>
            </a:r>
            <a:endParaRPr lang="de-DE" dirty="0"/>
          </a:p>
        </p:txBody>
      </p:sp>
    </p:spTree>
    <p:extLst>
      <p:ext uri="{BB962C8B-B14F-4D97-AF65-F5344CB8AC3E}">
        <p14:creationId xmlns:p14="http://schemas.microsoft.com/office/powerpoint/2010/main" val="89082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a:t>Weathering Steel </a:t>
            </a:r>
            <a:br>
              <a:rPr lang="en-US" dirty="0"/>
            </a:br>
            <a:r>
              <a:rPr lang="en-US" dirty="0"/>
              <a:t>Fabrication</a:t>
            </a:r>
          </a:p>
        </p:txBody>
      </p:sp>
      <p:sp>
        <p:nvSpPr>
          <p:cNvPr id="19461" name="Rectangle 5"/>
          <p:cNvSpPr>
            <a:spLocks noGrp="1" noChangeArrowheads="1"/>
          </p:cNvSpPr>
          <p:nvPr>
            <p:ph idx="1"/>
          </p:nvPr>
        </p:nvSpPr>
        <p:spPr>
          <a:solidFill>
            <a:schemeClr val="bg2">
              <a:lumMod val="60000"/>
              <a:lumOff val="40000"/>
            </a:schemeClr>
          </a:solidFill>
        </p:spPr>
        <p:txBody>
          <a:bodyPr/>
          <a:lstStyle/>
          <a:p>
            <a:pPr marL="589073" indent="-340128" eaLnBrk="1" hangingPunct="1"/>
            <a:endParaRPr lang="en-US" dirty="0"/>
          </a:p>
          <a:p>
            <a:pPr marL="655279" indent="-318237" eaLnBrk="1" hangingPunct="1"/>
            <a:r>
              <a:rPr lang="en-GB" dirty="0"/>
              <a:t>Surface preparation</a:t>
            </a:r>
          </a:p>
          <a:p>
            <a:pPr marL="655279" indent="-318237" eaLnBrk="1" hangingPunct="1"/>
            <a:r>
              <a:rPr lang="en-GB" dirty="0"/>
              <a:t>Cutting</a:t>
            </a:r>
          </a:p>
          <a:p>
            <a:pPr marL="655279" indent="-318237" eaLnBrk="1" hangingPunct="1"/>
            <a:r>
              <a:rPr lang="en-GB" dirty="0"/>
              <a:t>Welding</a:t>
            </a:r>
          </a:p>
          <a:p>
            <a:pPr marL="655279" indent="-318237" eaLnBrk="1" hangingPunct="1"/>
            <a:r>
              <a:rPr lang="en-GB" dirty="0"/>
              <a:t>Bolting</a:t>
            </a:r>
          </a:p>
          <a:p>
            <a:pPr marL="655279" indent="-318237" eaLnBrk="1" hangingPunct="1"/>
            <a:r>
              <a:rPr lang="en-GB" dirty="0"/>
              <a:t>Galvanic corrosion</a:t>
            </a:r>
          </a:p>
          <a:p>
            <a:pPr marL="655279" lvl="1" indent="-318237" eaLnBrk="1" hangingPunct="1">
              <a:buNone/>
            </a:pPr>
            <a:endParaRPr lang="en-GB" dirty="0"/>
          </a:p>
          <a:p>
            <a:pPr marL="655279" indent="-318237">
              <a:buNone/>
            </a:pPr>
            <a:r>
              <a:rPr lang="en-US" dirty="0"/>
              <a:t>This section gives advices for finishing, but</a:t>
            </a:r>
          </a:p>
          <a:p>
            <a:pPr marL="655279" indent="-318237">
              <a:buNone/>
            </a:pPr>
            <a:r>
              <a:rPr lang="en-US" dirty="0">
                <a:solidFill>
                  <a:schemeClr val="tx2"/>
                </a:solidFill>
                <a:sym typeface="Wingdings" pitchFamily="2" charset="2"/>
              </a:rPr>
              <a:t> </a:t>
            </a:r>
            <a:r>
              <a:rPr lang="en-US" dirty="0">
                <a:solidFill>
                  <a:schemeClr val="tx2"/>
                </a:solidFill>
              </a:rPr>
              <a:t>Always check standards and regulations</a:t>
            </a:r>
          </a:p>
          <a:p>
            <a:pPr marL="655279" lvl="1" indent="-318237" eaLnBrk="1" hangingPunct="1"/>
            <a:endParaRPr lang="en-GB" dirty="0"/>
          </a:p>
        </p:txBody>
      </p:sp>
    </p:spTree>
    <p:extLst>
      <p:ext uri="{BB962C8B-B14F-4D97-AF65-F5344CB8AC3E}">
        <p14:creationId xmlns:p14="http://schemas.microsoft.com/office/powerpoint/2010/main" val="99047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p:txBody>
          <a:bodyPr/>
          <a:lstStyle/>
          <a:p>
            <a:r>
              <a:rPr lang="en-US" dirty="0"/>
              <a:t>Example of surface evolution within 5 months</a:t>
            </a:r>
            <a:endParaRPr lang="de-DE" dirty="0"/>
          </a:p>
        </p:txBody>
      </p:sp>
      <p:sp>
        <p:nvSpPr>
          <p:cNvPr id="21" name="Inhaltsplatzhalter 20"/>
          <p:cNvSpPr>
            <a:spLocks noGrp="1"/>
          </p:cNvSpPr>
          <p:nvPr>
            <p:ph sz="half" idx="2"/>
          </p:nvPr>
        </p:nvSpPr>
        <p:spPr/>
        <p:txBody>
          <a:bodyPr/>
          <a:lstStyle/>
          <a:p>
            <a:r>
              <a:rPr lang="en-US" dirty="0"/>
              <a:t>Sand blasting </a:t>
            </a:r>
            <a:br>
              <a:rPr lang="en-US" dirty="0"/>
            </a:br>
            <a:r>
              <a:rPr lang="en-US" sz="2187" dirty="0">
                <a:sym typeface="Wingdings" pitchFamily="2" charset="2"/>
              </a:rPr>
              <a:t>  </a:t>
            </a:r>
            <a:r>
              <a:rPr lang="en-US" dirty="0"/>
              <a:t>Regular patina and uniform coloring</a:t>
            </a:r>
          </a:p>
          <a:p>
            <a:r>
              <a:rPr lang="en-GB" dirty="0"/>
              <a:t>Structure and colour depend on:</a:t>
            </a:r>
          </a:p>
          <a:p>
            <a:pPr lvl="1"/>
            <a:r>
              <a:rPr lang="en-US" dirty="0"/>
              <a:t>Time &amp; degree of exposure</a:t>
            </a:r>
          </a:p>
          <a:p>
            <a:pPr lvl="1"/>
            <a:r>
              <a:rPr lang="en-US" dirty="0"/>
              <a:t>Atmospheric environment (rural/industrial)</a:t>
            </a:r>
          </a:p>
          <a:p>
            <a:endParaRPr lang="en-US" dirty="0"/>
          </a:p>
          <a:p>
            <a:endParaRPr lang="en-US" dirty="0"/>
          </a:p>
        </p:txBody>
      </p:sp>
      <p:sp>
        <p:nvSpPr>
          <p:cNvPr id="84994" name="Rectangle 2"/>
          <p:cNvSpPr>
            <a:spLocks noGrp="1" noChangeArrowheads="1"/>
          </p:cNvSpPr>
          <p:nvPr>
            <p:ph type="title"/>
          </p:nvPr>
        </p:nvSpPr>
        <p:spPr/>
        <p:txBody>
          <a:bodyPr/>
          <a:lstStyle/>
          <a:p>
            <a:r>
              <a:rPr lang="en-US" dirty="0"/>
              <a:t>Surface preparation of weathering steel –</a:t>
            </a:r>
            <a:br>
              <a:rPr lang="en-US" dirty="0"/>
            </a:br>
            <a:r>
              <a:rPr lang="en-US" dirty="0"/>
              <a:t>Aesthetic aspects</a:t>
            </a:r>
          </a:p>
        </p:txBody>
      </p:sp>
      <p:grpSp>
        <p:nvGrpSpPr>
          <p:cNvPr id="23" name="Gruppieren 22"/>
          <p:cNvGrpSpPr/>
          <p:nvPr/>
        </p:nvGrpSpPr>
        <p:grpSpPr>
          <a:xfrm>
            <a:off x="242559" y="1355123"/>
            <a:ext cx="11722000" cy="4845878"/>
            <a:chOff x="408364" y="1887894"/>
            <a:chExt cx="14176177" cy="5317846"/>
          </a:xfrm>
        </p:grpSpPr>
        <p:grpSp>
          <p:nvGrpSpPr>
            <p:cNvPr id="2" name="Group 28"/>
            <p:cNvGrpSpPr>
              <a:grpSpLocks/>
            </p:cNvGrpSpPr>
            <p:nvPr/>
          </p:nvGrpSpPr>
          <p:grpSpPr bwMode="auto">
            <a:xfrm>
              <a:off x="408364" y="1887894"/>
              <a:ext cx="14176177" cy="5317846"/>
              <a:chOff x="143" y="1288"/>
              <a:chExt cx="6103" cy="3053"/>
            </a:xfrm>
          </p:grpSpPr>
          <p:grpSp>
            <p:nvGrpSpPr>
              <p:cNvPr id="3" name="Group 21"/>
              <p:cNvGrpSpPr>
                <a:grpSpLocks/>
              </p:cNvGrpSpPr>
              <p:nvPr/>
            </p:nvGrpSpPr>
            <p:grpSpPr bwMode="auto">
              <a:xfrm>
                <a:off x="143" y="1288"/>
                <a:ext cx="2991" cy="2430"/>
                <a:chOff x="144" y="849"/>
                <a:chExt cx="3750" cy="3012"/>
              </a:xfrm>
            </p:grpSpPr>
            <p:pic>
              <p:nvPicPr>
                <p:cNvPr id="85007" name="Picture 15" descr="sand 1"/>
                <p:cNvPicPr>
                  <a:picLocks noChangeAspect="1" noChangeArrowheads="1"/>
                </p:cNvPicPr>
                <p:nvPr/>
              </p:nvPicPr>
              <p:blipFill>
                <a:blip r:embed="rId3" cstate="print"/>
                <a:srcRect/>
                <a:stretch>
                  <a:fillRect/>
                </a:stretch>
              </p:blipFill>
              <p:spPr bwMode="auto">
                <a:xfrm>
                  <a:off x="144" y="849"/>
                  <a:ext cx="3744" cy="711"/>
                </a:xfrm>
                <a:prstGeom prst="rect">
                  <a:avLst/>
                </a:prstGeom>
                <a:noFill/>
              </p:spPr>
            </p:pic>
            <p:pic>
              <p:nvPicPr>
                <p:cNvPr id="85008" name="Picture 16" descr="sand 2"/>
                <p:cNvPicPr>
                  <a:picLocks noChangeAspect="1" noChangeArrowheads="1"/>
                </p:cNvPicPr>
                <p:nvPr/>
              </p:nvPicPr>
              <p:blipFill>
                <a:blip r:embed="rId4" cstate="print"/>
                <a:srcRect/>
                <a:stretch>
                  <a:fillRect/>
                </a:stretch>
              </p:blipFill>
              <p:spPr bwMode="auto">
                <a:xfrm>
                  <a:off x="144" y="1617"/>
                  <a:ext cx="3744" cy="702"/>
                </a:xfrm>
                <a:prstGeom prst="rect">
                  <a:avLst/>
                </a:prstGeom>
                <a:noFill/>
              </p:spPr>
            </p:pic>
            <p:pic>
              <p:nvPicPr>
                <p:cNvPr id="85009" name="Picture 17" descr="sand 3"/>
                <p:cNvPicPr>
                  <a:picLocks noChangeAspect="1" noChangeArrowheads="1"/>
                </p:cNvPicPr>
                <p:nvPr/>
              </p:nvPicPr>
              <p:blipFill>
                <a:blip r:embed="rId5" cstate="print"/>
                <a:srcRect/>
                <a:stretch>
                  <a:fillRect/>
                </a:stretch>
              </p:blipFill>
              <p:spPr bwMode="auto">
                <a:xfrm>
                  <a:off x="144" y="2378"/>
                  <a:ext cx="3744" cy="718"/>
                </a:xfrm>
                <a:prstGeom prst="rect">
                  <a:avLst/>
                </a:prstGeom>
                <a:noFill/>
              </p:spPr>
            </p:pic>
            <p:pic>
              <p:nvPicPr>
                <p:cNvPr id="85011" name="Picture 19" descr="sand 6"/>
                <p:cNvPicPr>
                  <a:picLocks noChangeAspect="1" noChangeArrowheads="1"/>
                </p:cNvPicPr>
                <p:nvPr/>
              </p:nvPicPr>
              <p:blipFill>
                <a:blip r:embed="rId6" cstate="print"/>
                <a:srcRect/>
                <a:stretch>
                  <a:fillRect/>
                </a:stretch>
              </p:blipFill>
              <p:spPr bwMode="auto">
                <a:xfrm>
                  <a:off x="144" y="3158"/>
                  <a:ext cx="3750" cy="703"/>
                </a:xfrm>
                <a:prstGeom prst="rect">
                  <a:avLst/>
                </a:prstGeom>
                <a:noFill/>
              </p:spPr>
            </p:pic>
          </p:grpSp>
          <p:sp>
            <p:nvSpPr>
              <p:cNvPr id="85015" name="Text Box 23"/>
              <p:cNvSpPr txBox="1">
                <a:spLocks noChangeArrowheads="1"/>
              </p:cNvSpPr>
              <p:nvPr/>
            </p:nvSpPr>
            <p:spPr bwMode="auto">
              <a:xfrm>
                <a:off x="1989" y="4032"/>
                <a:ext cx="1092" cy="253"/>
              </a:xfrm>
              <a:prstGeom prst="rect">
                <a:avLst/>
              </a:prstGeom>
              <a:noFill/>
              <a:ln w="9525">
                <a:noFill/>
                <a:miter lim="800000"/>
                <a:headEnd/>
                <a:tailEnd/>
              </a:ln>
              <a:effectLst/>
            </p:spPr>
            <p:txBody>
              <a:bodyPr>
                <a:spAutoFit/>
              </a:bodyPr>
              <a:lstStyle/>
              <a:p>
                <a:pPr algn="ctr">
                  <a:spcBef>
                    <a:spcPct val="50000"/>
                  </a:spcBef>
                </a:pPr>
                <a:r>
                  <a:rPr lang="en-US" sz="2005" dirty="0">
                    <a:solidFill>
                      <a:schemeClr val="tx2"/>
                    </a:solidFill>
                  </a:rPr>
                  <a:t>With blasting</a:t>
                </a:r>
              </a:p>
            </p:txBody>
          </p:sp>
          <p:sp>
            <p:nvSpPr>
              <p:cNvPr id="85016" name="Text Box 24"/>
              <p:cNvSpPr txBox="1">
                <a:spLocks noChangeArrowheads="1"/>
              </p:cNvSpPr>
              <p:nvPr/>
            </p:nvSpPr>
            <p:spPr bwMode="auto">
              <a:xfrm>
                <a:off x="149" y="4032"/>
                <a:ext cx="1314" cy="253"/>
              </a:xfrm>
              <a:prstGeom prst="rect">
                <a:avLst/>
              </a:prstGeom>
              <a:noFill/>
              <a:ln w="9525">
                <a:noFill/>
                <a:miter lim="800000"/>
                <a:headEnd/>
                <a:tailEnd/>
              </a:ln>
              <a:effectLst/>
            </p:spPr>
            <p:txBody>
              <a:bodyPr>
                <a:spAutoFit/>
              </a:bodyPr>
              <a:lstStyle/>
              <a:p>
                <a:pPr algn="ctr">
                  <a:spcBef>
                    <a:spcPct val="50000"/>
                  </a:spcBef>
                </a:pPr>
                <a:r>
                  <a:rPr lang="en-US" sz="2005" dirty="0"/>
                  <a:t>Without blasting</a:t>
                </a:r>
              </a:p>
            </p:txBody>
          </p:sp>
          <p:sp>
            <p:nvSpPr>
              <p:cNvPr id="85017" name="Line 25"/>
              <p:cNvSpPr>
                <a:spLocks noChangeShapeType="1"/>
              </p:cNvSpPr>
              <p:nvPr/>
            </p:nvSpPr>
            <p:spPr bwMode="auto">
              <a:xfrm flipV="1">
                <a:off x="804" y="3776"/>
                <a:ext cx="0" cy="263"/>
              </a:xfrm>
              <a:prstGeom prst="line">
                <a:avLst/>
              </a:prstGeom>
              <a:noFill/>
              <a:ln w="38100">
                <a:solidFill>
                  <a:schemeClr val="tx2"/>
                </a:solidFill>
                <a:round/>
                <a:headEnd/>
                <a:tailEnd type="triangle" w="med" len="med"/>
              </a:ln>
              <a:effectLst/>
            </p:spPr>
            <p:txBody>
              <a:bodyPr/>
              <a:lstStyle/>
              <a:p>
                <a:endParaRPr lang="en-US" sz="1991"/>
              </a:p>
            </p:txBody>
          </p:sp>
          <p:sp>
            <p:nvSpPr>
              <p:cNvPr id="85019" name="Text Box 27"/>
              <p:cNvSpPr txBox="1">
                <a:spLocks noChangeArrowheads="1"/>
              </p:cNvSpPr>
              <p:nvPr/>
            </p:nvSpPr>
            <p:spPr bwMode="auto">
              <a:xfrm>
                <a:off x="3626" y="4168"/>
                <a:ext cx="2620" cy="173"/>
              </a:xfrm>
              <a:prstGeom prst="rect">
                <a:avLst/>
              </a:prstGeom>
              <a:noFill/>
              <a:ln w="9525">
                <a:noFill/>
                <a:miter lim="800000"/>
                <a:headEnd/>
                <a:tailEnd/>
              </a:ln>
              <a:effectLst/>
            </p:spPr>
            <p:txBody>
              <a:bodyPr wrap="square">
                <a:spAutoFit/>
              </a:bodyPr>
              <a:lstStyle/>
              <a:p>
                <a:pPr algn="r">
                  <a:spcBef>
                    <a:spcPct val="50000"/>
                  </a:spcBef>
                </a:pPr>
                <a:r>
                  <a:rPr lang="en-US" sz="1185" dirty="0"/>
                  <a:t>Outdoor exposure from 01.08.2010 to 14.12.2010 in </a:t>
                </a:r>
                <a:r>
                  <a:rPr lang="en-US" sz="1185" dirty="0" err="1"/>
                  <a:t>Esch</a:t>
                </a:r>
                <a:r>
                  <a:rPr lang="en-US" sz="1185" dirty="0"/>
                  <a:t>/</a:t>
                </a:r>
                <a:r>
                  <a:rPr lang="en-US" sz="1185" dirty="0" err="1"/>
                  <a:t>Alzette</a:t>
                </a:r>
                <a:r>
                  <a:rPr lang="en-US" sz="1185" dirty="0"/>
                  <a:t> (Lux.)</a:t>
                </a:r>
              </a:p>
            </p:txBody>
          </p:sp>
        </p:grpSp>
        <p:sp>
          <p:nvSpPr>
            <p:cNvPr id="22" name="Line 25"/>
            <p:cNvSpPr>
              <a:spLocks noChangeShapeType="1"/>
            </p:cNvSpPr>
            <p:nvPr/>
          </p:nvSpPr>
          <p:spPr bwMode="auto">
            <a:xfrm flipV="1">
              <a:off x="5969000" y="6220375"/>
              <a:ext cx="649" cy="458257"/>
            </a:xfrm>
            <a:prstGeom prst="line">
              <a:avLst/>
            </a:prstGeom>
            <a:noFill/>
            <a:ln w="38100">
              <a:solidFill>
                <a:schemeClr val="tx2"/>
              </a:solidFill>
              <a:round/>
              <a:headEnd/>
              <a:tailEnd type="triangle" w="med" len="med"/>
            </a:ln>
            <a:effectLst/>
          </p:spPr>
          <p:txBody>
            <a:bodyPr/>
            <a:lstStyle/>
            <a:p>
              <a:endParaRPr lang="en-US" sz="1991"/>
            </a:p>
          </p:txBody>
        </p:sp>
      </p:grpSp>
      <p:grpSp>
        <p:nvGrpSpPr>
          <p:cNvPr id="24" name="Group 22"/>
          <p:cNvGrpSpPr>
            <a:grpSpLocks/>
          </p:cNvGrpSpPr>
          <p:nvPr/>
        </p:nvGrpSpPr>
        <p:grpSpPr bwMode="auto">
          <a:xfrm flipH="1">
            <a:off x="6411836" y="2995837"/>
            <a:ext cx="5429644" cy="776967"/>
            <a:chOff x="45" y="2194"/>
            <a:chExt cx="5775" cy="1367"/>
          </a:xfrm>
        </p:grpSpPr>
        <p:pic>
          <p:nvPicPr>
            <p:cNvPr id="25" name="Picture 4" descr="color2"/>
            <p:cNvPicPr>
              <a:picLocks noChangeArrowheads="1"/>
            </p:cNvPicPr>
            <p:nvPr/>
          </p:nvPicPr>
          <p:blipFill>
            <a:blip r:embed="rId7" cstate="print"/>
            <a:srcRect/>
            <a:stretch>
              <a:fillRect/>
            </a:stretch>
          </p:blipFill>
          <p:spPr bwMode="auto">
            <a:xfrm>
              <a:off x="873" y="2195"/>
              <a:ext cx="793" cy="1360"/>
            </a:xfrm>
            <a:prstGeom prst="rect">
              <a:avLst/>
            </a:prstGeom>
            <a:noFill/>
          </p:spPr>
        </p:pic>
        <p:pic>
          <p:nvPicPr>
            <p:cNvPr id="26" name="Picture 7" descr="color3"/>
            <p:cNvPicPr>
              <a:picLocks noChangeArrowheads="1"/>
            </p:cNvPicPr>
            <p:nvPr/>
          </p:nvPicPr>
          <p:blipFill>
            <a:blip r:embed="rId8" cstate="print"/>
            <a:srcRect/>
            <a:stretch>
              <a:fillRect/>
            </a:stretch>
          </p:blipFill>
          <p:spPr bwMode="auto">
            <a:xfrm>
              <a:off x="45" y="2194"/>
              <a:ext cx="793" cy="1360"/>
            </a:xfrm>
            <a:prstGeom prst="rect">
              <a:avLst/>
            </a:prstGeom>
            <a:noFill/>
          </p:spPr>
        </p:pic>
        <p:pic>
          <p:nvPicPr>
            <p:cNvPr id="27" name="Picture 8" descr="color4"/>
            <p:cNvPicPr>
              <a:picLocks noChangeArrowheads="1"/>
            </p:cNvPicPr>
            <p:nvPr/>
          </p:nvPicPr>
          <p:blipFill>
            <a:blip r:embed="rId9" cstate="print"/>
            <a:srcRect/>
            <a:stretch>
              <a:fillRect/>
            </a:stretch>
          </p:blipFill>
          <p:spPr bwMode="auto">
            <a:xfrm>
              <a:off x="1705" y="2197"/>
              <a:ext cx="793" cy="1360"/>
            </a:xfrm>
            <a:prstGeom prst="rect">
              <a:avLst/>
            </a:prstGeom>
            <a:noFill/>
          </p:spPr>
        </p:pic>
        <p:pic>
          <p:nvPicPr>
            <p:cNvPr id="28" name="Picture 9" descr="color5"/>
            <p:cNvPicPr>
              <a:picLocks noChangeArrowheads="1"/>
            </p:cNvPicPr>
            <p:nvPr/>
          </p:nvPicPr>
          <p:blipFill>
            <a:blip r:embed="rId10" cstate="print"/>
            <a:srcRect/>
            <a:stretch>
              <a:fillRect/>
            </a:stretch>
          </p:blipFill>
          <p:spPr bwMode="auto">
            <a:xfrm>
              <a:off x="3369" y="2197"/>
              <a:ext cx="793" cy="1360"/>
            </a:xfrm>
            <a:prstGeom prst="rect">
              <a:avLst/>
            </a:prstGeom>
            <a:noFill/>
          </p:spPr>
        </p:pic>
        <p:pic>
          <p:nvPicPr>
            <p:cNvPr id="29" name="Picture 10" descr="color6"/>
            <p:cNvPicPr>
              <a:picLocks noChangeArrowheads="1"/>
            </p:cNvPicPr>
            <p:nvPr/>
          </p:nvPicPr>
          <p:blipFill>
            <a:blip r:embed="rId11" cstate="print"/>
            <a:srcRect/>
            <a:stretch>
              <a:fillRect/>
            </a:stretch>
          </p:blipFill>
          <p:spPr bwMode="auto">
            <a:xfrm>
              <a:off x="4195" y="2194"/>
              <a:ext cx="793" cy="1360"/>
            </a:xfrm>
            <a:prstGeom prst="rect">
              <a:avLst/>
            </a:prstGeom>
            <a:noFill/>
          </p:spPr>
        </p:pic>
        <p:pic>
          <p:nvPicPr>
            <p:cNvPr id="30" name="Picture 11" descr="color7"/>
            <p:cNvPicPr>
              <a:picLocks noChangeArrowheads="1"/>
            </p:cNvPicPr>
            <p:nvPr/>
          </p:nvPicPr>
          <p:blipFill>
            <a:blip r:embed="rId12" cstate="print"/>
            <a:srcRect/>
            <a:stretch>
              <a:fillRect/>
            </a:stretch>
          </p:blipFill>
          <p:spPr bwMode="auto">
            <a:xfrm>
              <a:off x="5027" y="2201"/>
              <a:ext cx="793" cy="1360"/>
            </a:xfrm>
            <a:prstGeom prst="rect">
              <a:avLst/>
            </a:prstGeom>
            <a:noFill/>
          </p:spPr>
        </p:pic>
        <p:pic>
          <p:nvPicPr>
            <p:cNvPr id="31" name="Picture 12" descr="color"/>
            <p:cNvPicPr>
              <a:picLocks noChangeArrowheads="1"/>
            </p:cNvPicPr>
            <p:nvPr/>
          </p:nvPicPr>
          <p:blipFill>
            <a:blip r:embed="rId13" cstate="print"/>
            <a:srcRect/>
            <a:stretch>
              <a:fillRect/>
            </a:stretch>
          </p:blipFill>
          <p:spPr bwMode="auto">
            <a:xfrm>
              <a:off x="2536" y="2194"/>
              <a:ext cx="793" cy="1360"/>
            </a:xfrm>
            <a:prstGeom prst="rect">
              <a:avLst/>
            </a:prstGeom>
            <a:noFill/>
          </p:spPr>
        </p:pic>
      </p:grpSp>
    </p:spTree>
    <p:extLst>
      <p:ext uri="{BB962C8B-B14F-4D97-AF65-F5344CB8AC3E}">
        <p14:creationId xmlns:p14="http://schemas.microsoft.com/office/powerpoint/2010/main" val="86277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half" idx="1"/>
          </p:nvPr>
        </p:nvSpPr>
        <p:spPr>
          <a:xfrm>
            <a:off x="227045" y="944566"/>
            <a:ext cx="4649755" cy="5523613"/>
          </a:xfrm>
        </p:spPr>
        <p:txBody>
          <a:bodyPr/>
          <a:lstStyle/>
          <a:p>
            <a:r>
              <a:rPr lang="en-US" dirty="0">
                <a:solidFill>
                  <a:schemeClr val="tx2"/>
                </a:solidFill>
              </a:rPr>
              <a:t>Requirement for cutting</a:t>
            </a:r>
          </a:p>
          <a:p>
            <a:pPr>
              <a:buFontTx/>
              <a:buNone/>
            </a:pPr>
            <a:endParaRPr lang="en-US" dirty="0">
              <a:solidFill>
                <a:schemeClr val="tx2"/>
              </a:solidFill>
            </a:endParaRPr>
          </a:p>
          <a:p>
            <a:pPr lvl="1"/>
            <a:r>
              <a:rPr lang="en-US" dirty="0"/>
              <a:t>Flame cutting or plasma-arc cutting using same procedures for steels of similar carbon equivalent value and thickness</a:t>
            </a:r>
          </a:p>
          <a:p>
            <a:pPr lvl="1"/>
            <a:endParaRPr lang="en-US" dirty="0"/>
          </a:p>
          <a:p>
            <a:pPr lvl="1"/>
            <a:r>
              <a:rPr lang="en-US" dirty="0"/>
              <a:t>Application of preheat temperatures similar to those used for welding  </a:t>
            </a:r>
            <a:br>
              <a:rPr lang="en-US" dirty="0"/>
            </a:br>
            <a:r>
              <a:rPr lang="en-US" dirty="0">
                <a:sym typeface="Wingdings" pitchFamily="2" charset="2"/>
              </a:rPr>
              <a:t> Avoid excessive hardening of the flame-cut edges</a:t>
            </a:r>
            <a:endParaRPr lang="en-US" dirty="0"/>
          </a:p>
          <a:p>
            <a:pPr lvl="1">
              <a:buFontTx/>
              <a:buNone/>
            </a:pPr>
            <a:endParaRPr lang="en-US" dirty="0">
              <a:solidFill>
                <a:schemeClr val="hlink"/>
              </a:solidFill>
            </a:endParaRPr>
          </a:p>
          <a:p>
            <a:endParaRPr lang="en-US" dirty="0"/>
          </a:p>
        </p:txBody>
      </p:sp>
      <p:sp>
        <p:nvSpPr>
          <p:cNvPr id="2" name="Inhaltsplatzhalter 1"/>
          <p:cNvSpPr>
            <a:spLocks noGrp="1"/>
          </p:cNvSpPr>
          <p:nvPr>
            <p:ph sz="half" idx="2"/>
          </p:nvPr>
        </p:nvSpPr>
        <p:spPr/>
        <p:txBody>
          <a:bodyPr/>
          <a:lstStyle/>
          <a:p>
            <a:endParaRPr lang="de-DE"/>
          </a:p>
        </p:txBody>
      </p:sp>
      <p:sp>
        <p:nvSpPr>
          <p:cNvPr id="8" name="Titel 7"/>
          <p:cNvSpPr>
            <a:spLocks noGrp="1"/>
          </p:cNvSpPr>
          <p:nvPr>
            <p:ph type="title"/>
          </p:nvPr>
        </p:nvSpPr>
        <p:spPr/>
        <p:txBody>
          <a:bodyPr/>
          <a:lstStyle/>
          <a:p>
            <a:r>
              <a:rPr lang="en-US" dirty="0"/>
              <a:t>Cutting of weathering steel </a:t>
            </a:r>
          </a:p>
        </p:txBody>
      </p:sp>
      <p:pic>
        <p:nvPicPr>
          <p:cNvPr id="149509" name="Inhaltsplatzhalter 4" descr="P1010782.JPG"/>
          <p:cNvPicPr>
            <a:picLocks noChangeAspect="1"/>
          </p:cNvPicPr>
          <p:nvPr/>
        </p:nvPicPr>
        <p:blipFill>
          <a:blip r:embed="rId3" cstate="print"/>
          <a:srcRect b="14883"/>
          <a:stretch>
            <a:fillRect/>
          </a:stretch>
        </p:blipFill>
        <p:spPr bwMode="auto">
          <a:xfrm>
            <a:off x="5203189" y="944566"/>
            <a:ext cx="4646084" cy="3585596"/>
          </a:xfrm>
          <a:prstGeom prst="rect">
            <a:avLst/>
          </a:prstGeom>
          <a:noFill/>
          <a:ln w="9525">
            <a:noFill/>
            <a:miter lim="800000"/>
            <a:headEnd/>
            <a:tailEnd/>
          </a:ln>
        </p:spPr>
      </p:pic>
      <p:pic>
        <p:nvPicPr>
          <p:cNvPr id="149510" name="Inhaltsplatzhalter 3" descr="SSFmbTUproty_0039_04.jpg"/>
          <p:cNvPicPr>
            <a:picLocks noChangeAspect="1"/>
          </p:cNvPicPr>
          <p:nvPr/>
        </p:nvPicPr>
        <p:blipFill>
          <a:blip r:embed="rId4" cstate="print"/>
          <a:srcRect l="17238" r="5228"/>
          <a:stretch>
            <a:fillRect/>
          </a:stretch>
        </p:blipFill>
        <p:spPr bwMode="auto">
          <a:xfrm>
            <a:off x="7317570" y="3532621"/>
            <a:ext cx="4646083" cy="2718958"/>
          </a:xfrm>
          <a:prstGeom prst="rect">
            <a:avLst/>
          </a:prstGeom>
          <a:noFill/>
          <a:ln w="9525">
            <a:noFill/>
            <a:miter lim="800000"/>
            <a:headEnd/>
            <a:tailEnd/>
          </a:ln>
        </p:spPr>
      </p:pic>
    </p:spTree>
    <p:extLst>
      <p:ext uri="{BB962C8B-B14F-4D97-AF65-F5344CB8AC3E}">
        <p14:creationId xmlns:p14="http://schemas.microsoft.com/office/powerpoint/2010/main" val="358002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half" idx="1"/>
          </p:nvPr>
        </p:nvSpPr>
        <p:spPr/>
        <p:txBody>
          <a:bodyPr/>
          <a:lstStyle/>
          <a:p>
            <a:r>
              <a:rPr lang="en-US" dirty="0"/>
              <a:t>All manual and automatic welding processes according to general rules of welding</a:t>
            </a:r>
          </a:p>
          <a:p>
            <a:r>
              <a:rPr lang="en-US" dirty="0"/>
              <a:t>All joints should be continuously welded (avoid moisture and local contact corrosion)</a:t>
            </a:r>
          </a:p>
          <a:p>
            <a:r>
              <a:rPr lang="en-US" dirty="0"/>
              <a:t>Weld metal should:</a:t>
            </a:r>
          </a:p>
          <a:p>
            <a:pPr lvl="1"/>
            <a:r>
              <a:rPr lang="en-US" dirty="0"/>
              <a:t>be adapted to the mechanical properties of the base metal</a:t>
            </a:r>
          </a:p>
          <a:p>
            <a:pPr lvl="1"/>
            <a:r>
              <a:rPr lang="en-US" dirty="0"/>
              <a:t>have an atmospheric corrosion resistance ≥ resistance of the steel</a:t>
            </a:r>
          </a:p>
          <a:p>
            <a:pPr lvl="1"/>
            <a:r>
              <a:rPr lang="en-US" dirty="0"/>
              <a:t>If multiple passes:</a:t>
            </a:r>
            <a:br>
              <a:rPr lang="en-US" dirty="0"/>
            </a:br>
            <a:r>
              <a:rPr lang="en-GB" dirty="0">
                <a:sym typeface="Wingdings" pitchFamily="2" charset="2"/>
              </a:rPr>
              <a:t> </a:t>
            </a:r>
            <a:r>
              <a:rPr lang="en-US" dirty="0"/>
              <a:t>no need for the submerged runs to have such a resistance</a:t>
            </a:r>
          </a:p>
          <a:p>
            <a:pPr lvl="1"/>
            <a:r>
              <a:rPr lang="en-US" dirty="0"/>
              <a:t>EN 1090-2 gives welding consumables to be used with steel according to EN10025-5</a:t>
            </a:r>
          </a:p>
          <a:p>
            <a:pPr lvl="1"/>
            <a:endParaRPr lang="en-US" dirty="0"/>
          </a:p>
          <a:p>
            <a:endParaRPr lang="en-US" dirty="0"/>
          </a:p>
          <a:p>
            <a:endParaRPr lang="en-US" dirty="0"/>
          </a:p>
          <a:p>
            <a:endParaRPr lang="en-US" dirty="0"/>
          </a:p>
        </p:txBody>
      </p:sp>
      <p:graphicFrame>
        <p:nvGraphicFramePr>
          <p:cNvPr id="3" name="Inhaltsplatzhalter 2">
            <a:extLst>
              <a:ext uri="{FF2B5EF4-FFF2-40B4-BE49-F238E27FC236}">
                <a16:creationId xmlns:a16="http://schemas.microsoft.com/office/drawing/2014/main" id="{A6938ED2-14AA-437A-B68F-29BE5AD2BCCE}"/>
              </a:ext>
            </a:extLst>
          </p:cNvPr>
          <p:cNvGraphicFramePr>
            <a:graphicFrameLocks noGrp="1"/>
          </p:cNvGraphicFramePr>
          <p:nvPr>
            <p:ph sz="half" idx="2"/>
            <p:extLst>
              <p:ext uri="{D42A27DB-BD31-4B8C-83A1-F6EECF244321}">
                <p14:modId xmlns:p14="http://schemas.microsoft.com/office/powerpoint/2010/main" val="2394846576"/>
              </p:ext>
            </p:extLst>
          </p:nvPr>
        </p:nvGraphicFramePr>
        <p:xfrm>
          <a:off x="6097588" y="3900515"/>
          <a:ext cx="5867401" cy="2298673"/>
        </p:xfrm>
        <a:graphic>
          <a:graphicData uri="http://schemas.openxmlformats.org/drawingml/2006/table">
            <a:tbl>
              <a:tblPr firstRow="1" firstCol="1" bandRow="1">
                <a:tableStyleId>{5C22544A-7EE6-4342-B048-85BDC9FD1C3A}</a:tableStyleId>
              </a:tblPr>
              <a:tblGrid>
                <a:gridCol w="2639099">
                  <a:extLst>
                    <a:ext uri="{9D8B030D-6E8A-4147-A177-3AD203B41FA5}">
                      <a16:colId xmlns:a16="http://schemas.microsoft.com/office/drawing/2014/main" val="1620181893"/>
                    </a:ext>
                  </a:extLst>
                </a:gridCol>
                <a:gridCol w="415438">
                  <a:extLst>
                    <a:ext uri="{9D8B030D-6E8A-4147-A177-3AD203B41FA5}">
                      <a16:colId xmlns:a16="http://schemas.microsoft.com/office/drawing/2014/main" val="3752945937"/>
                    </a:ext>
                  </a:extLst>
                </a:gridCol>
                <a:gridCol w="758974">
                  <a:extLst>
                    <a:ext uri="{9D8B030D-6E8A-4147-A177-3AD203B41FA5}">
                      <a16:colId xmlns:a16="http://schemas.microsoft.com/office/drawing/2014/main" val="549752117"/>
                    </a:ext>
                  </a:extLst>
                </a:gridCol>
                <a:gridCol w="733009">
                  <a:extLst>
                    <a:ext uri="{9D8B030D-6E8A-4147-A177-3AD203B41FA5}">
                      <a16:colId xmlns:a16="http://schemas.microsoft.com/office/drawing/2014/main" val="226464735"/>
                    </a:ext>
                  </a:extLst>
                </a:gridCol>
                <a:gridCol w="1320881">
                  <a:extLst>
                    <a:ext uri="{9D8B030D-6E8A-4147-A177-3AD203B41FA5}">
                      <a16:colId xmlns:a16="http://schemas.microsoft.com/office/drawing/2014/main" val="3242898751"/>
                    </a:ext>
                  </a:extLst>
                </a:gridCol>
              </a:tblGrid>
              <a:tr h="437513">
                <a:tc>
                  <a:txBody>
                    <a:bodyPr/>
                    <a:lstStyle/>
                    <a:p>
                      <a:pPr algn="l">
                        <a:lnSpc>
                          <a:spcPct val="120000"/>
                        </a:lnSpc>
                        <a:spcBef>
                          <a:spcPts val="240"/>
                        </a:spcBef>
                      </a:pPr>
                      <a:r>
                        <a:rPr lang="en-GB" sz="1200">
                          <a:effectLst/>
                        </a:rPr>
                        <a:t>Process</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No.</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Option 1</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Option 2</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Option 3</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674756964"/>
                  </a:ext>
                </a:extLst>
              </a:tr>
              <a:tr h="515608">
                <a:tc>
                  <a:txBody>
                    <a:bodyPr/>
                    <a:lstStyle/>
                    <a:p>
                      <a:pPr algn="l">
                        <a:lnSpc>
                          <a:spcPct val="120000"/>
                        </a:lnSpc>
                        <a:spcBef>
                          <a:spcPts val="240"/>
                        </a:spcBef>
                      </a:pPr>
                      <a:r>
                        <a:rPr lang="en-GB" sz="1200">
                          <a:effectLst/>
                        </a:rPr>
                        <a:t>Shielded metal arc welding (SMAW)</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111</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Matching</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2.5 % Ni</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1 % Ni, 0.5 % Mo</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372694163"/>
                  </a:ext>
                </a:extLst>
              </a:tr>
              <a:tr h="515608">
                <a:tc>
                  <a:txBody>
                    <a:bodyPr/>
                    <a:lstStyle/>
                    <a:p>
                      <a:pPr algn="l">
                        <a:lnSpc>
                          <a:spcPct val="120000"/>
                        </a:lnSpc>
                        <a:spcBef>
                          <a:spcPts val="240"/>
                        </a:spcBef>
                      </a:pPr>
                      <a:r>
                        <a:rPr lang="en-GB" sz="1200">
                          <a:effectLst/>
                        </a:rPr>
                        <a:t>Submerged arc welding (SAW)</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121,122</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Matching</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2 % Ni</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1 % Ni, 0.5 % Mo</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3320617699"/>
                  </a:ext>
                </a:extLst>
              </a:tr>
              <a:tr h="245413">
                <a:tc>
                  <a:txBody>
                    <a:bodyPr/>
                    <a:lstStyle/>
                    <a:p>
                      <a:pPr algn="l">
                        <a:lnSpc>
                          <a:spcPct val="120000"/>
                        </a:lnSpc>
                        <a:spcBef>
                          <a:spcPts val="240"/>
                        </a:spcBef>
                      </a:pPr>
                      <a:r>
                        <a:rPr lang="en-GB" sz="1200">
                          <a:effectLst/>
                        </a:rPr>
                        <a:t>Gas metal arc welding (GMAW)</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135</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Matching</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2.5 % Ni</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1 % Ni, 0.5 % Mo</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533471982"/>
                  </a:ext>
                </a:extLst>
              </a:tr>
              <a:tr h="245413">
                <a:tc>
                  <a:txBody>
                    <a:bodyPr/>
                    <a:lstStyle/>
                    <a:p>
                      <a:pPr algn="l">
                        <a:lnSpc>
                          <a:spcPct val="120000"/>
                        </a:lnSpc>
                        <a:spcBef>
                          <a:spcPts val="240"/>
                        </a:spcBef>
                      </a:pPr>
                      <a:r>
                        <a:rPr lang="en-GB" sz="1200">
                          <a:effectLst/>
                        </a:rPr>
                        <a:t>Flux-cored arc welding (FCAW)</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136</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Matching</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2.5 % Ni</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l">
                        <a:lnSpc>
                          <a:spcPct val="120000"/>
                        </a:lnSpc>
                        <a:spcBef>
                          <a:spcPts val="240"/>
                        </a:spcBef>
                      </a:pPr>
                      <a:r>
                        <a:rPr lang="en-GB" sz="1200">
                          <a:effectLst/>
                        </a:rPr>
                        <a:t>1 % Ni, 0.5 % Mo</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4200927376"/>
                  </a:ext>
                </a:extLst>
              </a:tr>
              <a:tr h="339118">
                <a:tc gridSpan="5">
                  <a:txBody>
                    <a:bodyPr/>
                    <a:lstStyle/>
                    <a:p>
                      <a:pPr algn="l">
                        <a:lnSpc>
                          <a:spcPct val="120000"/>
                        </a:lnSpc>
                        <a:spcBef>
                          <a:spcPts val="240"/>
                        </a:spcBef>
                      </a:pPr>
                      <a:r>
                        <a:rPr lang="en-GB" sz="1200" dirty="0">
                          <a:effectLst/>
                        </a:rPr>
                        <a:t>Matching: 0.5 % Cu and other alloy elements </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542200598"/>
                  </a:ext>
                </a:extLst>
              </a:tr>
            </a:tbl>
          </a:graphicData>
        </a:graphic>
      </p:graphicFrame>
      <p:sp>
        <p:nvSpPr>
          <p:cNvPr id="52226" name="Rectangle 2"/>
          <p:cNvSpPr>
            <a:spLocks noGrp="1" noChangeArrowheads="1"/>
          </p:cNvSpPr>
          <p:nvPr>
            <p:ph type="title"/>
          </p:nvPr>
        </p:nvSpPr>
        <p:spPr/>
        <p:txBody>
          <a:bodyPr/>
          <a:lstStyle/>
          <a:p>
            <a:r>
              <a:rPr lang="en-GB" dirty="0"/>
              <a:t>Welding</a:t>
            </a:r>
            <a:r>
              <a:rPr lang="en-US" dirty="0"/>
              <a:t> of weathering steel </a:t>
            </a:r>
            <a:endParaRPr lang="en-GB" dirty="0"/>
          </a:p>
        </p:txBody>
      </p:sp>
      <p:pic>
        <p:nvPicPr>
          <p:cNvPr id="52228" name="Picture 4" descr="P1050848"/>
          <p:cNvPicPr>
            <a:picLocks noChangeAspect="1" noChangeArrowheads="1"/>
          </p:cNvPicPr>
          <p:nvPr/>
        </p:nvPicPr>
        <p:blipFill>
          <a:blip r:embed="rId3" cstate="print"/>
          <a:srcRect/>
          <a:stretch>
            <a:fillRect/>
          </a:stretch>
        </p:blipFill>
        <p:spPr bwMode="auto">
          <a:xfrm>
            <a:off x="6798734" y="944566"/>
            <a:ext cx="5164666" cy="2905148"/>
          </a:xfrm>
          <a:prstGeom prst="rect">
            <a:avLst/>
          </a:prstGeom>
          <a:noFill/>
        </p:spPr>
      </p:pic>
    </p:spTree>
    <p:extLst>
      <p:ext uri="{BB962C8B-B14F-4D97-AF65-F5344CB8AC3E}">
        <p14:creationId xmlns:p14="http://schemas.microsoft.com/office/powerpoint/2010/main" val="121308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4"/>
          <p:cNvPicPr>
            <a:picLocks noChangeAspect="1" noChangeArrowheads="1"/>
          </p:cNvPicPr>
          <p:nvPr/>
        </p:nvPicPr>
        <p:blipFill rotWithShape="1">
          <a:blip r:embed="rId3" cstate="print"/>
          <a:srcRect b="13974"/>
          <a:stretch/>
        </p:blipFill>
        <p:spPr bwMode="auto">
          <a:xfrm rot="5400000">
            <a:off x="4611864" y="860750"/>
            <a:ext cx="1985085" cy="3837052"/>
          </a:xfrm>
          <a:prstGeom prst="rect">
            <a:avLst/>
          </a:prstGeom>
          <a:noFill/>
          <a:ln>
            <a:noFill/>
          </a:ln>
        </p:spPr>
      </p:pic>
      <p:sp>
        <p:nvSpPr>
          <p:cNvPr id="8" name="Textplatzhalter 7"/>
          <p:cNvSpPr>
            <a:spLocks noGrp="1"/>
          </p:cNvSpPr>
          <p:nvPr>
            <p:ph type="body" sz="half" idx="1"/>
          </p:nvPr>
        </p:nvSpPr>
        <p:spPr>
          <a:xfrm>
            <a:off x="227045" y="944566"/>
            <a:ext cx="7366226" cy="5913434"/>
          </a:xfrm>
        </p:spPr>
        <p:txBody>
          <a:bodyPr/>
          <a:lstStyle/>
          <a:p>
            <a:pPr>
              <a:spcBef>
                <a:spcPts val="364"/>
              </a:spcBef>
            </a:pPr>
            <a:r>
              <a:rPr lang="en-US" dirty="0"/>
              <a:t>Positioning of holes for bolts:</a:t>
            </a:r>
          </a:p>
          <a:p>
            <a:pPr lvl="1">
              <a:spcBef>
                <a:spcPts val="364"/>
              </a:spcBef>
              <a:buFont typeface="Wingdings" panose="05000000000000000000" pitchFamily="2" charset="2"/>
              <a:buChar char="Ø"/>
            </a:pPr>
            <a:r>
              <a:rPr lang="en-US" dirty="0"/>
              <a:t>Avoid moisture penetration</a:t>
            </a:r>
          </a:p>
          <a:p>
            <a:pPr lvl="1">
              <a:spcBef>
                <a:spcPts val="364"/>
              </a:spcBef>
              <a:buFont typeface="Wingdings" panose="05000000000000000000" pitchFamily="2" charset="2"/>
              <a:buChar char="Ø"/>
            </a:pPr>
            <a:r>
              <a:rPr lang="en-US" dirty="0"/>
              <a:t>Eurocode </a:t>
            </a:r>
            <a:r>
              <a:rPr lang="en-US" dirty="0">
                <a:solidFill>
                  <a:schemeClr val="tx2"/>
                </a:solidFill>
              </a:rPr>
              <a:t>EN1993-1-8 gives specific spacing </a:t>
            </a:r>
            <a:r>
              <a:rPr lang="en-US" dirty="0"/>
              <a:t>values for weathering steel</a:t>
            </a:r>
          </a:p>
          <a:p>
            <a:pPr>
              <a:spcBef>
                <a:spcPts val="364"/>
              </a:spcBef>
            </a:pPr>
            <a:endParaRPr lang="en-US" dirty="0"/>
          </a:p>
          <a:p>
            <a:pPr>
              <a:spcBef>
                <a:spcPts val="364"/>
              </a:spcBef>
            </a:pPr>
            <a:endParaRPr lang="en-US" dirty="0"/>
          </a:p>
          <a:p>
            <a:pPr>
              <a:spcBef>
                <a:spcPts val="364"/>
              </a:spcBef>
            </a:pPr>
            <a:endParaRPr lang="en-US" dirty="0"/>
          </a:p>
          <a:p>
            <a:pPr>
              <a:spcBef>
                <a:spcPts val="364"/>
              </a:spcBef>
            </a:pPr>
            <a:r>
              <a:rPr lang="en-US" dirty="0"/>
              <a:t>Choice of connection elements:</a:t>
            </a:r>
          </a:p>
          <a:p>
            <a:pPr lvl="1">
              <a:spcBef>
                <a:spcPts val="364"/>
              </a:spcBef>
            </a:pPr>
            <a:r>
              <a:rPr lang="en-US" dirty="0"/>
              <a:t>Structural bolts: Bolts, nuts and washer available in weathering steel according to ASTM standard (including metric sizes):  ASTM A325 and A490 (type 3)</a:t>
            </a:r>
          </a:p>
          <a:p>
            <a:pPr lvl="1">
              <a:spcBef>
                <a:spcPts val="364"/>
              </a:spcBef>
            </a:pPr>
            <a:r>
              <a:rPr lang="en-US" dirty="0"/>
              <a:t>TCB is stocking </a:t>
            </a:r>
            <a:r>
              <a:rPr lang="en-US" dirty="0">
                <a:solidFill>
                  <a:schemeClr val="tx2"/>
                </a:solidFill>
              </a:rPr>
              <a:t>M24 and M30 </a:t>
            </a:r>
            <a:r>
              <a:rPr lang="en-US" dirty="0"/>
              <a:t>bolts (EN 14399-10)</a:t>
            </a:r>
          </a:p>
          <a:p>
            <a:pPr>
              <a:spcBef>
                <a:spcPts val="364"/>
              </a:spcBef>
            </a:pPr>
            <a:r>
              <a:rPr lang="en-US" dirty="0"/>
              <a:t>Other:</a:t>
            </a:r>
          </a:p>
          <a:p>
            <a:pPr lvl="1">
              <a:spcBef>
                <a:spcPts val="364"/>
              </a:spcBef>
            </a:pPr>
            <a:r>
              <a:rPr lang="en-US" dirty="0"/>
              <a:t>Stainless steel could also be used (no significant galvanic corrosion will occur)</a:t>
            </a:r>
          </a:p>
          <a:p>
            <a:pPr lvl="1">
              <a:spcBef>
                <a:spcPts val="364"/>
              </a:spcBef>
            </a:pPr>
            <a:r>
              <a:rPr lang="en-US" dirty="0">
                <a:solidFill>
                  <a:schemeClr val="tx2"/>
                </a:solidFill>
              </a:rPr>
              <a:t>Galvanized steel should be avoided for fasteners</a:t>
            </a:r>
          </a:p>
        </p:txBody>
      </p:sp>
      <p:sp>
        <p:nvSpPr>
          <p:cNvPr id="6" name="Titel 5"/>
          <p:cNvSpPr>
            <a:spLocks noGrp="1"/>
          </p:cNvSpPr>
          <p:nvPr>
            <p:ph type="title"/>
          </p:nvPr>
        </p:nvSpPr>
        <p:spPr/>
        <p:txBody>
          <a:bodyPr/>
          <a:lstStyle/>
          <a:p>
            <a:r>
              <a:rPr lang="en-US" dirty="0"/>
              <a:t>Bolted joints of weathering steel </a:t>
            </a:r>
          </a:p>
        </p:txBody>
      </p:sp>
      <p:graphicFrame>
        <p:nvGraphicFramePr>
          <p:cNvPr id="10" name="Objekt 9"/>
          <p:cNvGraphicFramePr>
            <a:graphicFrameLocks noChangeAspect="1"/>
          </p:cNvGraphicFramePr>
          <p:nvPr/>
        </p:nvGraphicFramePr>
        <p:xfrm>
          <a:off x="812114" y="2403513"/>
          <a:ext cx="2724687" cy="652062"/>
        </p:xfrm>
        <a:graphic>
          <a:graphicData uri="http://schemas.openxmlformats.org/presentationml/2006/ole">
            <mc:AlternateContent xmlns:mc="http://schemas.openxmlformats.org/markup-compatibility/2006">
              <mc:Choice xmlns:v="urn:schemas-microsoft-com:vml" Requires="v">
                <p:oleObj name="Formel" r:id="rId4" imgW="1485255" imgH="355446" progId="Equation.3">
                  <p:embed/>
                </p:oleObj>
              </mc:Choice>
              <mc:Fallback>
                <p:oleObj name="Formel" r:id="rId4" imgW="1485255" imgH="355446" progId="Equation.3">
                  <p:embed/>
                  <p:pic>
                    <p:nvPicPr>
                      <p:cNvPr id="10" name="Objek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114" y="2403513"/>
                        <a:ext cx="2724687" cy="652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2" descr="D:\Users_Data\rademade\OneDrive\P1150\090124-177d Kopie.jpg">
            <a:extLst>
              <a:ext uri="{FF2B5EF4-FFF2-40B4-BE49-F238E27FC236}">
                <a16:creationId xmlns:a16="http://schemas.microsoft.com/office/drawing/2014/main" id="{21F8FA79-5685-432A-AC52-5E676D977B2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829162" y="1016857"/>
            <a:ext cx="4134238" cy="5138346"/>
          </a:xfrm>
          <a:prstGeom prst="rect">
            <a:avLst/>
          </a:prstGeom>
          <a:noFill/>
        </p:spPr>
      </p:pic>
    </p:spTree>
    <p:extLst>
      <p:ext uri="{BB962C8B-B14F-4D97-AF65-F5344CB8AC3E}">
        <p14:creationId xmlns:p14="http://schemas.microsoft.com/office/powerpoint/2010/main" val="243602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a:t>Weathering Steel </a:t>
            </a:r>
            <a:br>
              <a:rPr lang="en-US" dirty="0"/>
            </a:br>
            <a:r>
              <a:rPr lang="en-US" dirty="0"/>
              <a:t>Inspection and Maintenance</a:t>
            </a:r>
          </a:p>
        </p:txBody>
      </p:sp>
      <p:sp>
        <p:nvSpPr>
          <p:cNvPr id="19461" name="Rectangle 5"/>
          <p:cNvSpPr>
            <a:spLocks noGrp="1" noChangeArrowheads="1"/>
          </p:cNvSpPr>
          <p:nvPr>
            <p:ph idx="1"/>
          </p:nvPr>
        </p:nvSpPr>
        <p:spPr>
          <a:solidFill>
            <a:schemeClr val="bg2">
              <a:lumMod val="60000"/>
              <a:lumOff val="40000"/>
            </a:schemeClr>
          </a:solidFill>
        </p:spPr>
        <p:txBody>
          <a:bodyPr/>
          <a:lstStyle/>
          <a:p>
            <a:pPr marL="589073" indent="-340128" eaLnBrk="1" hangingPunct="1"/>
            <a:endParaRPr lang="en-US" dirty="0"/>
          </a:p>
          <a:p>
            <a:pPr marL="655279" indent="-326916" eaLnBrk="1" hangingPunct="1"/>
            <a:r>
              <a:rPr lang="en-US" dirty="0"/>
              <a:t>Similar rules as for “normal” steel and composite bridges</a:t>
            </a:r>
          </a:p>
          <a:p>
            <a:pPr marL="950184" lvl="1" indent="-326916"/>
            <a:r>
              <a:rPr lang="en-US" dirty="0"/>
              <a:t>Wet debris and aggressive substances to be removed from the steel surface </a:t>
            </a:r>
          </a:p>
          <a:p>
            <a:pPr marL="950184" lvl="1" indent="-326916"/>
            <a:r>
              <a:rPr lang="en-US" dirty="0"/>
              <a:t>Leaking joints or drainage elements to be identified and cleaned, repaired or replaced. </a:t>
            </a:r>
          </a:p>
          <a:p>
            <a:pPr marL="950184" lvl="1" indent="-326916"/>
            <a:r>
              <a:rPr lang="en-US" dirty="0"/>
              <a:t>For excessively corroded weathering steel surfaces, a subsequent protective painting may be necessary.</a:t>
            </a:r>
          </a:p>
          <a:p>
            <a:pPr marL="655279" indent="-326916" eaLnBrk="1" hangingPunct="1"/>
            <a:r>
              <a:rPr lang="en-US" dirty="0"/>
              <a:t>Crack detection with NDT possible</a:t>
            </a:r>
          </a:p>
          <a:p>
            <a:pPr marL="655279" indent="-326916" eaLnBrk="1" hangingPunct="1"/>
            <a:endParaRPr lang="en-US" dirty="0"/>
          </a:p>
        </p:txBody>
      </p:sp>
    </p:spTree>
    <p:extLst>
      <p:ext uri="{BB962C8B-B14F-4D97-AF65-F5344CB8AC3E}">
        <p14:creationId xmlns:p14="http://schemas.microsoft.com/office/powerpoint/2010/main" val="66431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EN 10025:2019 – </a:t>
            </a:r>
            <a:br>
              <a:rPr lang="en-US" dirty="0"/>
            </a:br>
            <a:r>
              <a:rPr lang="en-US" dirty="0"/>
              <a:t>Hot rolled products of structural steels</a:t>
            </a:r>
          </a:p>
        </p:txBody>
      </p:sp>
      <p:sp>
        <p:nvSpPr>
          <p:cNvPr id="3" name="Textplatzhalter 2"/>
          <p:cNvSpPr>
            <a:spLocks noGrp="1"/>
          </p:cNvSpPr>
          <p:nvPr>
            <p:ph idx="1"/>
          </p:nvPr>
        </p:nvSpPr>
        <p:spPr/>
        <p:txBody>
          <a:bodyPr/>
          <a:lstStyle/>
          <a:p>
            <a:pPr>
              <a:buNone/>
            </a:pPr>
            <a:r>
              <a:rPr lang="en-US" dirty="0">
                <a:solidFill>
                  <a:schemeClr val="tx2"/>
                </a:solidFill>
              </a:rPr>
              <a:t>Parts:</a:t>
            </a:r>
          </a:p>
          <a:p>
            <a:pPr marL="4658867" indent="-339589">
              <a:lnSpc>
                <a:spcPct val="120000"/>
              </a:lnSpc>
              <a:spcBef>
                <a:spcPts val="2184"/>
              </a:spcBef>
              <a:buNone/>
              <a:tabLst>
                <a:tab pos="4658867" algn="l"/>
              </a:tabLst>
            </a:pPr>
            <a:r>
              <a:rPr lang="en-US" dirty="0">
                <a:solidFill>
                  <a:schemeClr val="tx1">
                    <a:lumMod val="60000"/>
                    <a:lumOff val="40000"/>
                  </a:schemeClr>
                </a:solidFill>
              </a:rPr>
              <a:t>1:	General technical delivery condition</a:t>
            </a:r>
          </a:p>
          <a:p>
            <a:pPr marL="4658867" indent="-339589">
              <a:lnSpc>
                <a:spcPct val="120000"/>
              </a:lnSpc>
              <a:spcBef>
                <a:spcPts val="2184"/>
              </a:spcBef>
              <a:buNone/>
              <a:tabLst>
                <a:tab pos="4658867" algn="l"/>
              </a:tabLst>
            </a:pPr>
            <a:r>
              <a:rPr lang="en-US" dirty="0">
                <a:solidFill>
                  <a:schemeClr val="tx1">
                    <a:lumMod val="60000"/>
                    <a:lumOff val="40000"/>
                  </a:schemeClr>
                </a:solidFill>
              </a:rPr>
              <a:t>2:	Non-alloy steels, R</a:t>
            </a:r>
            <a:r>
              <a:rPr lang="en-US" baseline="-25000" dirty="0">
                <a:solidFill>
                  <a:schemeClr val="tx1">
                    <a:lumMod val="60000"/>
                    <a:lumOff val="40000"/>
                  </a:schemeClr>
                </a:solidFill>
              </a:rPr>
              <a:t>e</a:t>
            </a:r>
            <a:r>
              <a:rPr lang="en-US" dirty="0">
                <a:solidFill>
                  <a:schemeClr val="tx1">
                    <a:lumMod val="60000"/>
                    <a:lumOff val="40000"/>
                  </a:schemeClr>
                </a:solidFill>
              </a:rPr>
              <a:t> = 235 </a:t>
            </a:r>
            <a:r>
              <a:rPr lang="en-US" dirty="0">
                <a:solidFill>
                  <a:schemeClr val="tx1">
                    <a:lumMod val="60000"/>
                    <a:lumOff val="40000"/>
                  </a:schemeClr>
                </a:solidFill>
                <a:sym typeface="Wingdings" pitchFamily="2" charset="2"/>
              </a:rPr>
              <a:t> 460</a:t>
            </a:r>
            <a:endParaRPr lang="en-US" dirty="0">
              <a:solidFill>
                <a:schemeClr val="tx1">
                  <a:lumMod val="60000"/>
                  <a:lumOff val="40000"/>
                </a:schemeClr>
              </a:solidFill>
            </a:endParaRPr>
          </a:p>
          <a:p>
            <a:pPr marL="4658867" indent="-339589">
              <a:lnSpc>
                <a:spcPct val="120000"/>
              </a:lnSpc>
              <a:spcBef>
                <a:spcPts val="2184"/>
              </a:spcBef>
              <a:buNone/>
              <a:tabLst>
                <a:tab pos="4658867" algn="l"/>
              </a:tabLst>
            </a:pPr>
            <a:r>
              <a:rPr lang="en-US" dirty="0">
                <a:solidFill>
                  <a:schemeClr val="tx1">
                    <a:lumMod val="60000"/>
                    <a:lumOff val="40000"/>
                  </a:schemeClr>
                </a:solidFill>
              </a:rPr>
              <a:t>3:	Fine grain weldable normalized steels, R</a:t>
            </a:r>
            <a:r>
              <a:rPr lang="en-US" baseline="-25000" dirty="0">
                <a:solidFill>
                  <a:schemeClr val="tx1">
                    <a:lumMod val="60000"/>
                    <a:lumOff val="40000"/>
                  </a:schemeClr>
                </a:solidFill>
              </a:rPr>
              <a:t>e</a:t>
            </a:r>
            <a:r>
              <a:rPr lang="en-US" dirty="0">
                <a:solidFill>
                  <a:schemeClr val="tx1">
                    <a:lumMod val="60000"/>
                    <a:lumOff val="40000"/>
                  </a:schemeClr>
                </a:solidFill>
              </a:rPr>
              <a:t> = 275 </a:t>
            </a:r>
            <a:r>
              <a:rPr lang="en-US" dirty="0">
                <a:solidFill>
                  <a:schemeClr val="tx1">
                    <a:lumMod val="60000"/>
                    <a:lumOff val="40000"/>
                  </a:schemeClr>
                </a:solidFill>
                <a:sym typeface="Wingdings" pitchFamily="2" charset="2"/>
              </a:rPr>
              <a:t> 460</a:t>
            </a:r>
            <a:endParaRPr lang="en-US" dirty="0">
              <a:solidFill>
                <a:schemeClr val="tx1">
                  <a:lumMod val="60000"/>
                  <a:lumOff val="40000"/>
                </a:schemeClr>
              </a:solidFill>
            </a:endParaRPr>
          </a:p>
          <a:p>
            <a:pPr marL="4658867" indent="-339589">
              <a:lnSpc>
                <a:spcPct val="120000"/>
              </a:lnSpc>
              <a:spcBef>
                <a:spcPts val="2184"/>
              </a:spcBef>
              <a:buNone/>
              <a:tabLst>
                <a:tab pos="4658867" algn="l"/>
              </a:tabLst>
            </a:pPr>
            <a:r>
              <a:rPr lang="en-US" dirty="0">
                <a:solidFill>
                  <a:schemeClr val="tx1">
                    <a:lumMod val="60000"/>
                    <a:lumOff val="40000"/>
                  </a:schemeClr>
                </a:solidFill>
              </a:rPr>
              <a:t>4:	Fine grain weldable thermomechanical steels, </a:t>
            </a:r>
            <a:br>
              <a:rPr lang="en-US" dirty="0">
                <a:solidFill>
                  <a:schemeClr val="tx1">
                    <a:lumMod val="60000"/>
                    <a:lumOff val="40000"/>
                  </a:schemeClr>
                </a:solidFill>
              </a:rPr>
            </a:br>
            <a:r>
              <a:rPr lang="en-US" dirty="0">
                <a:solidFill>
                  <a:schemeClr val="tx1">
                    <a:lumMod val="60000"/>
                    <a:lumOff val="40000"/>
                  </a:schemeClr>
                </a:solidFill>
              </a:rPr>
              <a:t>R</a:t>
            </a:r>
            <a:r>
              <a:rPr lang="en-US" baseline="-25000" dirty="0">
                <a:solidFill>
                  <a:schemeClr val="tx1">
                    <a:lumMod val="60000"/>
                    <a:lumOff val="40000"/>
                  </a:schemeClr>
                </a:solidFill>
              </a:rPr>
              <a:t>e</a:t>
            </a:r>
            <a:r>
              <a:rPr lang="en-US" dirty="0">
                <a:solidFill>
                  <a:schemeClr val="tx1">
                    <a:lumMod val="60000"/>
                    <a:lumOff val="40000"/>
                  </a:schemeClr>
                </a:solidFill>
              </a:rPr>
              <a:t> = 275 </a:t>
            </a:r>
            <a:r>
              <a:rPr lang="en-US" dirty="0">
                <a:solidFill>
                  <a:schemeClr val="tx1">
                    <a:lumMod val="60000"/>
                    <a:lumOff val="40000"/>
                  </a:schemeClr>
                </a:solidFill>
                <a:sym typeface="Wingdings" pitchFamily="2" charset="2"/>
              </a:rPr>
              <a:t> 500</a:t>
            </a:r>
            <a:endParaRPr lang="en-US" dirty="0">
              <a:solidFill>
                <a:schemeClr val="tx1">
                  <a:lumMod val="60000"/>
                  <a:lumOff val="40000"/>
                </a:schemeClr>
              </a:solidFill>
            </a:endParaRPr>
          </a:p>
          <a:p>
            <a:pPr marL="4658867" indent="-339589">
              <a:lnSpc>
                <a:spcPct val="120000"/>
              </a:lnSpc>
              <a:spcBef>
                <a:spcPts val="2184"/>
              </a:spcBef>
              <a:buNone/>
              <a:tabLst>
                <a:tab pos="4658867" algn="l"/>
              </a:tabLst>
            </a:pPr>
            <a:r>
              <a:rPr lang="en-US" dirty="0">
                <a:solidFill>
                  <a:schemeClr val="tx2"/>
                </a:solidFill>
              </a:rPr>
              <a:t>5:	Weathering steels, R</a:t>
            </a:r>
            <a:r>
              <a:rPr lang="en-US" baseline="-25000" dirty="0">
                <a:solidFill>
                  <a:schemeClr val="tx2"/>
                </a:solidFill>
              </a:rPr>
              <a:t>e</a:t>
            </a:r>
            <a:r>
              <a:rPr lang="en-US" dirty="0">
                <a:solidFill>
                  <a:schemeClr val="tx2"/>
                </a:solidFill>
              </a:rPr>
              <a:t> = 235 </a:t>
            </a:r>
            <a:r>
              <a:rPr lang="en-US" dirty="0">
                <a:solidFill>
                  <a:schemeClr val="tx2"/>
                </a:solidFill>
                <a:sym typeface="Wingdings" pitchFamily="2" charset="2"/>
              </a:rPr>
              <a:t> 460</a:t>
            </a:r>
          </a:p>
          <a:p>
            <a:pPr marL="4658867" indent="-339589">
              <a:lnSpc>
                <a:spcPct val="120000"/>
              </a:lnSpc>
              <a:spcBef>
                <a:spcPts val="2184"/>
              </a:spcBef>
              <a:buNone/>
              <a:tabLst>
                <a:tab pos="4658867" algn="l"/>
              </a:tabLst>
            </a:pPr>
            <a:r>
              <a:rPr lang="en-US" dirty="0">
                <a:solidFill>
                  <a:schemeClr val="tx1">
                    <a:lumMod val="60000"/>
                    <a:lumOff val="40000"/>
                  </a:schemeClr>
                </a:solidFill>
                <a:sym typeface="Wingdings" pitchFamily="2" charset="2"/>
              </a:rPr>
              <a:t>6:	Quenched and tempered steels, R</a:t>
            </a:r>
            <a:r>
              <a:rPr lang="en-US" baseline="-25000" dirty="0">
                <a:solidFill>
                  <a:schemeClr val="tx1">
                    <a:lumMod val="60000"/>
                    <a:lumOff val="40000"/>
                  </a:schemeClr>
                </a:solidFill>
                <a:sym typeface="Wingdings" pitchFamily="2" charset="2"/>
              </a:rPr>
              <a:t>e</a:t>
            </a:r>
            <a:r>
              <a:rPr lang="en-US" dirty="0">
                <a:solidFill>
                  <a:schemeClr val="tx1">
                    <a:lumMod val="60000"/>
                    <a:lumOff val="40000"/>
                  </a:schemeClr>
                </a:solidFill>
                <a:sym typeface="Wingdings" pitchFamily="2" charset="2"/>
              </a:rPr>
              <a:t>: 460  960</a:t>
            </a:r>
            <a:endParaRPr lang="en-US" dirty="0">
              <a:solidFill>
                <a:schemeClr val="tx1">
                  <a:lumMod val="60000"/>
                  <a:lumOff val="40000"/>
                </a:schemeClr>
              </a:solidFill>
            </a:endParaRPr>
          </a:p>
        </p:txBody>
      </p:sp>
      <p:sp>
        <p:nvSpPr>
          <p:cNvPr id="5" name="Line 5"/>
          <p:cNvSpPr>
            <a:spLocks noChangeShapeType="1"/>
          </p:cNvSpPr>
          <p:nvPr/>
        </p:nvSpPr>
        <p:spPr bwMode="auto">
          <a:xfrm flipH="1">
            <a:off x="3523816" y="2375714"/>
            <a:ext cx="566661" cy="0"/>
          </a:xfrm>
          <a:prstGeom prst="line">
            <a:avLst/>
          </a:prstGeom>
          <a:noFill/>
          <a:ln w="38100">
            <a:solidFill>
              <a:schemeClr val="tx1">
                <a:lumMod val="60000"/>
                <a:lumOff val="40000"/>
              </a:schemeClr>
            </a:solidFill>
            <a:round/>
            <a:headEnd/>
            <a:tailEnd type="triangle" w="med" len="med"/>
          </a:ln>
          <a:effectLst/>
        </p:spPr>
        <p:txBody>
          <a:bodyPr lIns="108731" tIns="54366" rIns="108731" bIns="54366"/>
          <a:lstStyle/>
          <a:p>
            <a:endParaRPr lang="en-US" sz="1493"/>
          </a:p>
        </p:txBody>
      </p:sp>
      <p:sp>
        <p:nvSpPr>
          <p:cNvPr id="6" name="Text Box 6"/>
          <p:cNvSpPr txBox="1">
            <a:spLocks noChangeArrowheads="1"/>
          </p:cNvSpPr>
          <p:nvPr/>
        </p:nvSpPr>
        <p:spPr bwMode="auto">
          <a:xfrm>
            <a:off x="386065" y="2078695"/>
            <a:ext cx="2328899" cy="544076"/>
          </a:xfrm>
          <a:prstGeom prst="rect">
            <a:avLst/>
          </a:prstGeom>
          <a:solidFill>
            <a:schemeClr val="tx1">
              <a:lumMod val="20000"/>
              <a:lumOff val="80000"/>
            </a:schemeClr>
          </a:solidFill>
          <a:ln w="9525">
            <a:solidFill>
              <a:schemeClr val="tx1"/>
            </a:solidFill>
            <a:miter lim="800000"/>
            <a:headEnd/>
            <a:tailEnd/>
          </a:ln>
          <a:effectLst/>
        </p:spPr>
        <p:txBody>
          <a:bodyPr wrap="square" lIns="108724" tIns="54364" rIns="108724" bIns="54364">
            <a:spAutoFit/>
          </a:bodyPr>
          <a:lstStyle/>
          <a:p>
            <a:pPr>
              <a:spcBef>
                <a:spcPct val="50000"/>
              </a:spcBef>
            </a:pPr>
            <a:r>
              <a:rPr lang="en-US" sz="2822">
                <a:solidFill>
                  <a:schemeClr val="tx2">
                    <a:lumMod val="40000"/>
                    <a:lumOff val="60000"/>
                  </a:schemeClr>
                </a:solidFill>
                <a:latin typeface="Times New Roman" pitchFamily="18" charset="0"/>
              </a:rPr>
              <a:t>+AR, +N, +M</a:t>
            </a:r>
          </a:p>
        </p:txBody>
      </p:sp>
      <p:sp>
        <p:nvSpPr>
          <p:cNvPr id="7" name="Line 7"/>
          <p:cNvSpPr>
            <a:spLocks noChangeShapeType="1"/>
          </p:cNvSpPr>
          <p:nvPr/>
        </p:nvSpPr>
        <p:spPr bwMode="auto">
          <a:xfrm flipH="1">
            <a:off x="3523816" y="3034154"/>
            <a:ext cx="566661" cy="0"/>
          </a:xfrm>
          <a:prstGeom prst="line">
            <a:avLst/>
          </a:prstGeom>
          <a:noFill/>
          <a:ln w="38100">
            <a:solidFill>
              <a:schemeClr val="tx1">
                <a:lumMod val="60000"/>
                <a:lumOff val="40000"/>
              </a:schemeClr>
            </a:solidFill>
            <a:round/>
            <a:headEnd/>
            <a:tailEnd type="triangle" w="med" len="med"/>
          </a:ln>
          <a:effectLst/>
        </p:spPr>
        <p:txBody>
          <a:bodyPr lIns="108731" tIns="54366" rIns="108731" bIns="54366"/>
          <a:lstStyle/>
          <a:p>
            <a:endParaRPr lang="en-US" sz="1493"/>
          </a:p>
        </p:txBody>
      </p:sp>
      <p:sp>
        <p:nvSpPr>
          <p:cNvPr id="8" name="Line 8"/>
          <p:cNvSpPr>
            <a:spLocks noChangeShapeType="1"/>
          </p:cNvSpPr>
          <p:nvPr/>
        </p:nvSpPr>
        <p:spPr bwMode="auto">
          <a:xfrm flipH="1">
            <a:off x="3523816" y="3845768"/>
            <a:ext cx="566661" cy="0"/>
          </a:xfrm>
          <a:prstGeom prst="line">
            <a:avLst/>
          </a:prstGeom>
          <a:noFill/>
          <a:ln w="38100">
            <a:solidFill>
              <a:schemeClr val="tx1">
                <a:lumMod val="60000"/>
                <a:lumOff val="40000"/>
              </a:schemeClr>
            </a:solidFill>
            <a:round/>
            <a:headEnd/>
            <a:tailEnd type="triangle" w="med" len="med"/>
          </a:ln>
          <a:effectLst/>
        </p:spPr>
        <p:txBody>
          <a:bodyPr lIns="108731" tIns="54366" rIns="108731" bIns="54366"/>
          <a:lstStyle/>
          <a:p>
            <a:endParaRPr lang="en-US" sz="1493"/>
          </a:p>
        </p:txBody>
      </p:sp>
      <p:sp>
        <p:nvSpPr>
          <p:cNvPr id="9" name="Line 11"/>
          <p:cNvSpPr>
            <a:spLocks noChangeShapeType="1"/>
          </p:cNvSpPr>
          <p:nvPr/>
        </p:nvSpPr>
        <p:spPr bwMode="auto">
          <a:xfrm flipH="1">
            <a:off x="3523816" y="5310040"/>
            <a:ext cx="566661" cy="0"/>
          </a:xfrm>
          <a:prstGeom prst="line">
            <a:avLst/>
          </a:prstGeom>
          <a:noFill/>
          <a:ln w="38100">
            <a:solidFill>
              <a:schemeClr val="tx1">
                <a:lumMod val="60000"/>
                <a:lumOff val="40000"/>
              </a:schemeClr>
            </a:solidFill>
            <a:round/>
            <a:headEnd/>
            <a:tailEnd type="triangle" w="med" len="med"/>
          </a:ln>
          <a:effectLst/>
        </p:spPr>
        <p:txBody>
          <a:bodyPr lIns="108731" tIns="54366" rIns="108731" bIns="54366"/>
          <a:lstStyle/>
          <a:p>
            <a:endParaRPr lang="en-US" sz="1493"/>
          </a:p>
        </p:txBody>
      </p:sp>
      <p:sp>
        <p:nvSpPr>
          <p:cNvPr id="10" name="Line 13"/>
          <p:cNvSpPr>
            <a:spLocks noChangeShapeType="1"/>
          </p:cNvSpPr>
          <p:nvPr/>
        </p:nvSpPr>
        <p:spPr bwMode="auto">
          <a:xfrm flipH="1">
            <a:off x="3523816" y="4657382"/>
            <a:ext cx="566661" cy="0"/>
          </a:xfrm>
          <a:prstGeom prst="line">
            <a:avLst/>
          </a:prstGeom>
          <a:noFill/>
          <a:ln w="38100">
            <a:solidFill>
              <a:schemeClr val="tx2"/>
            </a:solidFill>
            <a:round/>
            <a:headEnd/>
            <a:tailEnd type="triangle" w="med" len="med"/>
          </a:ln>
          <a:effectLst/>
        </p:spPr>
        <p:txBody>
          <a:bodyPr lIns="108731" tIns="54366" rIns="108731" bIns="54366"/>
          <a:lstStyle/>
          <a:p>
            <a:endParaRPr lang="en-US" sz="1493"/>
          </a:p>
        </p:txBody>
      </p:sp>
      <p:sp>
        <p:nvSpPr>
          <p:cNvPr id="11" name="Text Box 10"/>
          <p:cNvSpPr txBox="1">
            <a:spLocks noChangeArrowheads="1"/>
          </p:cNvSpPr>
          <p:nvPr/>
        </p:nvSpPr>
        <p:spPr bwMode="auto">
          <a:xfrm>
            <a:off x="386069" y="4359797"/>
            <a:ext cx="557089" cy="544076"/>
          </a:xfrm>
          <a:prstGeom prst="rect">
            <a:avLst/>
          </a:prstGeom>
          <a:solidFill>
            <a:schemeClr val="tx1">
              <a:lumMod val="20000"/>
              <a:lumOff val="80000"/>
            </a:schemeClr>
          </a:solidFill>
          <a:ln w="9525">
            <a:solidFill>
              <a:schemeClr val="tx1"/>
            </a:solidFill>
            <a:miter lim="800000"/>
            <a:headEnd/>
            <a:tailEnd/>
          </a:ln>
          <a:effectLst/>
        </p:spPr>
        <p:txBody>
          <a:bodyPr lIns="108724" tIns="54364" rIns="108724" bIns="54364">
            <a:spAutoFit/>
          </a:bodyPr>
          <a:lstStyle/>
          <a:p>
            <a:pPr algn="ctr">
              <a:spcBef>
                <a:spcPct val="50000"/>
              </a:spcBef>
            </a:pPr>
            <a:r>
              <a:rPr lang="en-US" sz="2822">
                <a:solidFill>
                  <a:schemeClr val="tx2"/>
                </a:solidFill>
                <a:latin typeface="Times New Roman" pitchFamily="18" charset="0"/>
              </a:rPr>
              <a:t>W</a:t>
            </a:r>
          </a:p>
        </p:txBody>
      </p:sp>
      <p:sp>
        <p:nvSpPr>
          <p:cNvPr id="12" name="Text Box 10"/>
          <p:cNvSpPr txBox="1">
            <a:spLocks noChangeArrowheads="1"/>
          </p:cNvSpPr>
          <p:nvPr/>
        </p:nvSpPr>
        <p:spPr bwMode="auto">
          <a:xfrm>
            <a:off x="386069" y="3544019"/>
            <a:ext cx="557089" cy="544076"/>
          </a:xfrm>
          <a:prstGeom prst="rect">
            <a:avLst/>
          </a:prstGeom>
          <a:solidFill>
            <a:schemeClr val="tx1">
              <a:lumMod val="20000"/>
              <a:lumOff val="80000"/>
            </a:schemeClr>
          </a:solidFill>
          <a:ln w="9525">
            <a:solidFill>
              <a:schemeClr val="tx1"/>
            </a:solidFill>
            <a:miter lim="800000"/>
            <a:headEnd/>
            <a:tailEnd/>
          </a:ln>
          <a:effectLst/>
        </p:spPr>
        <p:txBody>
          <a:bodyPr lIns="108724" tIns="54364" rIns="108724" bIns="54364">
            <a:spAutoFit/>
          </a:bodyPr>
          <a:lstStyle/>
          <a:p>
            <a:pPr algn="ctr">
              <a:spcBef>
                <a:spcPct val="50000"/>
              </a:spcBef>
            </a:pPr>
            <a:r>
              <a:rPr lang="en-US" sz="2822">
                <a:solidFill>
                  <a:schemeClr val="tx2">
                    <a:lumMod val="40000"/>
                    <a:lumOff val="60000"/>
                  </a:schemeClr>
                </a:solidFill>
                <a:latin typeface="Times New Roman" pitchFamily="18" charset="0"/>
              </a:rPr>
              <a:t>M</a:t>
            </a:r>
          </a:p>
        </p:txBody>
      </p:sp>
      <p:sp>
        <p:nvSpPr>
          <p:cNvPr id="13" name="Text Box 10"/>
          <p:cNvSpPr txBox="1">
            <a:spLocks noChangeArrowheads="1"/>
          </p:cNvSpPr>
          <p:nvPr/>
        </p:nvSpPr>
        <p:spPr bwMode="auto">
          <a:xfrm>
            <a:off x="386069" y="2728244"/>
            <a:ext cx="557089" cy="544076"/>
          </a:xfrm>
          <a:prstGeom prst="rect">
            <a:avLst/>
          </a:prstGeom>
          <a:solidFill>
            <a:schemeClr val="tx1">
              <a:lumMod val="20000"/>
              <a:lumOff val="80000"/>
            </a:schemeClr>
          </a:solidFill>
          <a:ln w="9525">
            <a:solidFill>
              <a:schemeClr val="tx1"/>
            </a:solidFill>
            <a:miter lim="800000"/>
            <a:headEnd/>
            <a:tailEnd/>
          </a:ln>
          <a:effectLst/>
        </p:spPr>
        <p:txBody>
          <a:bodyPr lIns="108724" tIns="54364" rIns="108724" bIns="54364">
            <a:spAutoFit/>
          </a:bodyPr>
          <a:lstStyle/>
          <a:p>
            <a:pPr algn="ctr">
              <a:spcBef>
                <a:spcPct val="50000"/>
              </a:spcBef>
            </a:pPr>
            <a:r>
              <a:rPr lang="en-US" sz="2822">
                <a:solidFill>
                  <a:schemeClr val="tx2">
                    <a:lumMod val="40000"/>
                    <a:lumOff val="60000"/>
                  </a:schemeClr>
                </a:solidFill>
                <a:latin typeface="Times New Roman" pitchFamily="18" charset="0"/>
              </a:rPr>
              <a:t>N</a:t>
            </a:r>
          </a:p>
        </p:txBody>
      </p:sp>
      <p:sp>
        <p:nvSpPr>
          <p:cNvPr id="14" name="Text Box 10"/>
          <p:cNvSpPr txBox="1">
            <a:spLocks noChangeArrowheads="1"/>
          </p:cNvSpPr>
          <p:nvPr/>
        </p:nvSpPr>
        <p:spPr bwMode="auto">
          <a:xfrm>
            <a:off x="386069" y="5016617"/>
            <a:ext cx="557089" cy="544076"/>
          </a:xfrm>
          <a:prstGeom prst="rect">
            <a:avLst/>
          </a:prstGeom>
          <a:solidFill>
            <a:schemeClr val="tx1">
              <a:lumMod val="20000"/>
              <a:lumOff val="80000"/>
            </a:schemeClr>
          </a:solidFill>
          <a:ln w="9525">
            <a:solidFill>
              <a:schemeClr val="tx1"/>
            </a:solidFill>
            <a:miter lim="800000"/>
            <a:headEnd/>
            <a:tailEnd/>
          </a:ln>
          <a:effectLst/>
        </p:spPr>
        <p:txBody>
          <a:bodyPr lIns="108724" tIns="54364" rIns="108724" bIns="54364">
            <a:spAutoFit/>
          </a:bodyPr>
          <a:lstStyle/>
          <a:p>
            <a:pPr algn="ctr">
              <a:spcBef>
                <a:spcPct val="50000"/>
              </a:spcBef>
            </a:pPr>
            <a:r>
              <a:rPr lang="en-US" sz="2822">
                <a:solidFill>
                  <a:schemeClr val="tx2">
                    <a:lumMod val="40000"/>
                    <a:lumOff val="60000"/>
                  </a:schemeClr>
                </a:solidFill>
                <a:latin typeface="Times New Roman" pitchFamily="18" charset="0"/>
              </a:rPr>
              <a:t>Q</a:t>
            </a:r>
          </a:p>
        </p:txBody>
      </p:sp>
      <p:sp>
        <p:nvSpPr>
          <p:cNvPr id="15" name="Rechteck 14"/>
          <p:cNvSpPr/>
          <p:nvPr/>
        </p:nvSpPr>
        <p:spPr bwMode="auto">
          <a:xfrm>
            <a:off x="178259" y="4229119"/>
            <a:ext cx="11745475" cy="779509"/>
          </a:xfrm>
          <a:prstGeom prst="rect">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83236" tIns="41618" rIns="83236" bIns="41618" numCol="1" spcCol="0" rtlCol="0" fromWordArt="0" anchor="t" anchorCtr="0" forceAA="0" compatLnSpc="1">
            <a:prstTxWarp prst="textNoShape">
              <a:avLst/>
            </a:prstTxWarp>
            <a:noAutofit/>
          </a:bodyPr>
          <a:lstStyle/>
          <a:p>
            <a:pPr defTabSz="832354" eaLnBrk="0" hangingPunct="0"/>
            <a:endParaRPr lang="en-US" sz="1493">
              <a:latin typeface="Arial" charset="0"/>
            </a:endParaRPr>
          </a:p>
        </p:txBody>
      </p:sp>
    </p:spTree>
    <p:extLst>
      <p:ext uri="{BB962C8B-B14F-4D97-AF65-F5344CB8AC3E}">
        <p14:creationId xmlns:p14="http://schemas.microsoft.com/office/powerpoint/2010/main" val="4208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8"/>
          <p:cNvPicPr>
            <a:picLocks noChangeAspect="1" noChangeArrowheads="1"/>
          </p:cNvPicPr>
          <p:nvPr/>
        </p:nvPicPr>
        <p:blipFill>
          <a:blip r:embed="rId3" cstate="print"/>
          <a:srcRect/>
          <a:stretch>
            <a:fillRect/>
          </a:stretch>
        </p:blipFill>
        <p:spPr bwMode="auto">
          <a:xfrm>
            <a:off x="5507567" y="1252883"/>
            <a:ext cx="2675467" cy="1341224"/>
          </a:xfrm>
          <a:prstGeom prst="rect">
            <a:avLst/>
          </a:prstGeom>
          <a:noFill/>
          <a:ln w="6350" algn="ctr">
            <a:noFill/>
            <a:miter lim="800000"/>
            <a:headEnd/>
            <a:tailEnd/>
          </a:ln>
        </p:spPr>
      </p:pic>
      <p:sp>
        <p:nvSpPr>
          <p:cNvPr id="26632" name="Rectangle 9"/>
          <p:cNvSpPr>
            <a:spLocks noChangeArrowheads="1"/>
          </p:cNvSpPr>
          <p:nvPr/>
        </p:nvSpPr>
        <p:spPr bwMode="auto">
          <a:xfrm>
            <a:off x="2997201" y="1590967"/>
            <a:ext cx="1003300" cy="485698"/>
          </a:xfrm>
          <a:prstGeom prst="rect">
            <a:avLst/>
          </a:prstGeom>
          <a:noFill/>
          <a:ln w="19050" algn="ctr">
            <a:solidFill>
              <a:schemeClr val="tx2"/>
            </a:solidFill>
            <a:prstDash val="sysDot"/>
            <a:miter lim="800000"/>
            <a:headEnd/>
            <a:tailEnd/>
          </a:ln>
        </p:spPr>
        <p:txBody>
          <a:bodyPr wrap="none" lIns="108847" tIns="54423" rIns="108847" bIns="54423" anchor="ctr"/>
          <a:lstStyle/>
          <a:p>
            <a:endParaRPr lang="en-US" sz="1991" dirty="0"/>
          </a:p>
        </p:txBody>
      </p:sp>
      <p:sp>
        <p:nvSpPr>
          <p:cNvPr id="26633" name="Line 10"/>
          <p:cNvSpPr>
            <a:spLocks noChangeShapeType="1"/>
          </p:cNvSpPr>
          <p:nvPr/>
        </p:nvSpPr>
        <p:spPr bwMode="auto">
          <a:xfrm>
            <a:off x="4025901" y="1819530"/>
            <a:ext cx="1485900" cy="0"/>
          </a:xfrm>
          <a:prstGeom prst="line">
            <a:avLst/>
          </a:prstGeom>
          <a:noFill/>
          <a:ln w="19050">
            <a:solidFill>
              <a:schemeClr val="tx2"/>
            </a:solidFill>
            <a:prstDash val="sysDot"/>
            <a:round/>
            <a:headEnd/>
            <a:tailEnd type="triangle" w="med" len="med"/>
          </a:ln>
        </p:spPr>
        <p:txBody>
          <a:bodyPr wrap="none" lIns="108847" tIns="54423" rIns="108847" bIns="54423" anchor="ctr"/>
          <a:lstStyle/>
          <a:p>
            <a:endParaRPr lang="en-US" sz="1991" dirty="0"/>
          </a:p>
        </p:txBody>
      </p:sp>
      <p:sp>
        <p:nvSpPr>
          <p:cNvPr id="26635" name="Line 13"/>
          <p:cNvSpPr>
            <a:spLocks noChangeShapeType="1"/>
          </p:cNvSpPr>
          <p:nvPr/>
        </p:nvSpPr>
        <p:spPr bwMode="auto">
          <a:xfrm>
            <a:off x="5550227" y="2910372"/>
            <a:ext cx="6641774" cy="0"/>
          </a:xfrm>
          <a:prstGeom prst="line">
            <a:avLst/>
          </a:prstGeom>
          <a:noFill/>
          <a:ln w="25400">
            <a:solidFill>
              <a:schemeClr val="tx1"/>
            </a:solidFill>
            <a:prstDash val="lgDash"/>
            <a:round/>
            <a:headEnd/>
            <a:tailEnd/>
          </a:ln>
        </p:spPr>
        <p:txBody>
          <a:bodyPr wrap="none" lIns="108847" tIns="54423" rIns="108847" bIns="54423" anchor="ctr"/>
          <a:lstStyle/>
          <a:p>
            <a:endParaRPr lang="en-US" sz="1991" dirty="0"/>
          </a:p>
        </p:txBody>
      </p:sp>
      <p:sp>
        <p:nvSpPr>
          <p:cNvPr id="26636" name="Line 14"/>
          <p:cNvSpPr>
            <a:spLocks noChangeShapeType="1"/>
          </p:cNvSpPr>
          <p:nvPr/>
        </p:nvSpPr>
        <p:spPr bwMode="auto">
          <a:xfrm flipH="1" flipV="1">
            <a:off x="5537200" y="1261877"/>
            <a:ext cx="13026" cy="5298675"/>
          </a:xfrm>
          <a:prstGeom prst="line">
            <a:avLst/>
          </a:prstGeom>
          <a:noFill/>
          <a:ln w="25400">
            <a:solidFill>
              <a:schemeClr val="tx1"/>
            </a:solidFill>
            <a:prstDash val="lgDash"/>
            <a:round/>
            <a:headEnd/>
            <a:tailEnd/>
          </a:ln>
        </p:spPr>
        <p:txBody>
          <a:bodyPr wrap="none" lIns="108847" tIns="54423" rIns="108847" bIns="54423" anchor="ctr"/>
          <a:lstStyle/>
          <a:p>
            <a:endParaRPr lang="en-US" sz="1991" dirty="0"/>
          </a:p>
        </p:txBody>
      </p:sp>
      <p:sp>
        <p:nvSpPr>
          <p:cNvPr id="26637" name="Line 15"/>
          <p:cNvSpPr>
            <a:spLocks noChangeShapeType="1"/>
          </p:cNvSpPr>
          <p:nvPr/>
        </p:nvSpPr>
        <p:spPr bwMode="auto">
          <a:xfrm>
            <a:off x="1" y="4198769"/>
            <a:ext cx="5586794" cy="0"/>
          </a:xfrm>
          <a:prstGeom prst="line">
            <a:avLst/>
          </a:prstGeom>
          <a:noFill/>
          <a:ln w="25400">
            <a:solidFill>
              <a:schemeClr val="tx1"/>
            </a:solidFill>
            <a:prstDash val="lgDash"/>
            <a:round/>
            <a:headEnd/>
            <a:tailEnd/>
          </a:ln>
        </p:spPr>
        <p:txBody>
          <a:bodyPr wrap="none" lIns="108847" tIns="54423" rIns="108847" bIns="54423" anchor="ctr"/>
          <a:lstStyle/>
          <a:p>
            <a:endParaRPr lang="en-US" sz="1991" dirty="0"/>
          </a:p>
        </p:txBody>
      </p:sp>
      <p:sp>
        <p:nvSpPr>
          <p:cNvPr id="26639" name="Text Box 17"/>
          <p:cNvSpPr txBox="1">
            <a:spLocks noChangeArrowheads="1"/>
          </p:cNvSpPr>
          <p:nvPr/>
        </p:nvSpPr>
        <p:spPr bwMode="auto">
          <a:xfrm>
            <a:off x="8788400" y="1810007"/>
            <a:ext cx="1117600" cy="416275"/>
          </a:xfrm>
          <a:prstGeom prst="rect">
            <a:avLst/>
          </a:prstGeom>
          <a:noFill/>
          <a:ln w="6350" algn="ctr">
            <a:noFill/>
            <a:miter lim="800000"/>
            <a:headEnd/>
            <a:tailEnd/>
          </a:ln>
        </p:spPr>
        <p:txBody>
          <a:bodyPr lIns="108847" tIns="54423" rIns="108847" bIns="54423">
            <a:spAutoFit/>
          </a:bodyPr>
          <a:lstStyle/>
          <a:p>
            <a:pPr>
              <a:spcBef>
                <a:spcPct val="50000"/>
              </a:spcBef>
            </a:pPr>
            <a:r>
              <a:rPr lang="en-US" sz="1991" b="1" dirty="0"/>
              <a:t>(A)</a:t>
            </a:r>
          </a:p>
        </p:txBody>
      </p:sp>
      <p:sp>
        <p:nvSpPr>
          <p:cNvPr id="26640" name="Text Box 18"/>
          <p:cNvSpPr txBox="1">
            <a:spLocks noChangeArrowheads="1"/>
          </p:cNvSpPr>
          <p:nvPr/>
        </p:nvSpPr>
        <p:spPr bwMode="auto">
          <a:xfrm>
            <a:off x="11198824" y="4284803"/>
            <a:ext cx="786213" cy="416275"/>
          </a:xfrm>
          <a:prstGeom prst="rect">
            <a:avLst/>
          </a:prstGeom>
          <a:noFill/>
          <a:ln w="6350" algn="ctr">
            <a:noFill/>
            <a:miter lim="800000"/>
            <a:headEnd/>
            <a:tailEnd/>
          </a:ln>
        </p:spPr>
        <p:txBody>
          <a:bodyPr wrap="square" lIns="108847" tIns="54423" rIns="108847" bIns="54423">
            <a:spAutoFit/>
          </a:bodyPr>
          <a:lstStyle/>
          <a:p>
            <a:pPr>
              <a:spcBef>
                <a:spcPct val="50000"/>
              </a:spcBef>
            </a:pPr>
            <a:r>
              <a:rPr lang="en-US" sz="1991" b="1" dirty="0"/>
              <a:t>(B)</a:t>
            </a:r>
          </a:p>
        </p:txBody>
      </p:sp>
      <p:sp>
        <p:nvSpPr>
          <p:cNvPr id="3" name="Titel 2"/>
          <p:cNvSpPr>
            <a:spLocks noGrp="1"/>
          </p:cNvSpPr>
          <p:nvPr>
            <p:ph type="title"/>
          </p:nvPr>
        </p:nvSpPr>
        <p:spPr/>
        <p:txBody>
          <a:bodyPr/>
          <a:lstStyle/>
          <a:p>
            <a:r>
              <a:rPr lang="en-US" dirty="0"/>
              <a:t>Maintenance and Inspections</a:t>
            </a:r>
            <a:br>
              <a:rPr lang="en-US" dirty="0"/>
            </a:br>
            <a:r>
              <a:rPr lang="en-US" dirty="0"/>
              <a:t>Avoid problems with leaking joint</a:t>
            </a:r>
          </a:p>
        </p:txBody>
      </p:sp>
      <p:sp>
        <p:nvSpPr>
          <p:cNvPr id="5" name="Textplatzhalter 4"/>
          <p:cNvSpPr>
            <a:spLocks noGrp="1"/>
          </p:cNvSpPr>
          <p:nvPr>
            <p:ph type="body" sz="half" idx="1"/>
          </p:nvPr>
        </p:nvSpPr>
        <p:spPr>
          <a:xfrm>
            <a:off x="338668" y="4347595"/>
            <a:ext cx="5003094" cy="1951151"/>
          </a:xfrm>
        </p:spPr>
        <p:txBody>
          <a:bodyPr/>
          <a:lstStyle/>
          <a:p>
            <a:r>
              <a:rPr lang="en-US" dirty="0"/>
              <a:t>Preferable: watertight expansion joints</a:t>
            </a:r>
          </a:p>
          <a:p>
            <a:r>
              <a:rPr lang="en-US" dirty="0"/>
              <a:t>Consider: expansion joints can leak!</a:t>
            </a:r>
          </a:p>
          <a:p>
            <a:pPr lvl="1">
              <a:buFont typeface="Wingdings" panose="05000000000000000000" pitchFamily="2" charset="2"/>
              <a:buChar char="Ø"/>
            </a:pPr>
            <a:r>
              <a:rPr lang="en-US" dirty="0"/>
              <a:t>Provide drip edges!</a:t>
            </a:r>
          </a:p>
        </p:txBody>
      </p:sp>
      <p:grpSp>
        <p:nvGrpSpPr>
          <p:cNvPr id="4" name="Gruppieren 3"/>
          <p:cNvGrpSpPr/>
          <p:nvPr/>
        </p:nvGrpSpPr>
        <p:grpSpPr>
          <a:xfrm>
            <a:off x="635000" y="1164042"/>
            <a:ext cx="4585760" cy="2837956"/>
            <a:chOff x="696846" y="1276819"/>
            <a:chExt cx="5032394" cy="3114361"/>
          </a:xfrm>
        </p:grpSpPr>
        <p:pic>
          <p:nvPicPr>
            <p:cNvPr id="26630" name="Picture 7"/>
            <p:cNvPicPr>
              <a:picLocks noChangeAspect="1" noChangeArrowheads="1"/>
            </p:cNvPicPr>
            <p:nvPr/>
          </p:nvPicPr>
          <p:blipFill>
            <a:blip r:embed="rId4" cstate="print"/>
            <a:srcRect/>
            <a:stretch>
              <a:fillRect/>
            </a:stretch>
          </p:blipFill>
          <p:spPr bwMode="auto">
            <a:xfrm>
              <a:off x="727044" y="1668683"/>
              <a:ext cx="4866310" cy="2722497"/>
            </a:xfrm>
            <a:prstGeom prst="rect">
              <a:avLst/>
            </a:prstGeom>
            <a:noFill/>
            <a:ln w="6350" algn="ctr">
              <a:noFill/>
              <a:miter lim="800000"/>
              <a:headEnd/>
              <a:tailEnd/>
            </a:ln>
          </p:spPr>
        </p:pic>
        <p:sp>
          <p:nvSpPr>
            <p:cNvPr id="20" name="Text Box 10"/>
            <p:cNvSpPr txBox="1">
              <a:spLocks noChangeArrowheads="1"/>
            </p:cNvSpPr>
            <p:nvPr/>
          </p:nvSpPr>
          <p:spPr bwMode="auto">
            <a:xfrm>
              <a:off x="696846" y="1276820"/>
              <a:ext cx="2622466" cy="428321"/>
            </a:xfrm>
            <a:prstGeom prst="rect">
              <a:avLst/>
            </a:prstGeom>
            <a:solidFill>
              <a:schemeClr val="bg1"/>
            </a:solidFill>
            <a:ln w="6350" algn="ctr">
              <a:noFill/>
              <a:miter lim="800000"/>
              <a:headEnd/>
              <a:tailEnd/>
            </a:ln>
          </p:spPr>
          <p:txBody>
            <a:bodyPr lIns="108847" tIns="54423" rIns="108847" bIns="54423">
              <a:spAutoFit/>
            </a:bodyPr>
            <a:lstStyle/>
            <a:p>
              <a:pPr>
                <a:spcBef>
                  <a:spcPct val="50000"/>
                </a:spcBef>
              </a:pPr>
              <a:r>
                <a:rPr lang="en-US" sz="1822" dirty="0"/>
                <a:t>Bad detailing</a:t>
              </a:r>
            </a:p>
          </p:txBody>
        </p:sp>
        <p:sp>
          <p:nvSpPr>
            <p:cNvPr id="21" name="Text Box 11"/>
            <p:cNvSpPr txBox="1">
              <a:spLocks noChangeArrowheads="1"/>
            </p:cNvSpPr>
            <p:nvPr/>
          </p:nvSpPr>
          <p:spPr bwMode="auto">
            <a:xfrm>
              <a:off x="3106774" y="1276819"/>
              <a:ext cx="2622466" cy="428321"/>
            </a:xfrm>
            <a:prstGeom prst="rect">
              <a:avLst/>
            </a:prstGeom>
            <a:solidFill>
              <a:schemeClr val="bg1"/>
            </a:solidFill>
            <a:ln w="6350" algn="ctr">
              <a:noFill/>
              <a:miter lim="800000"/>
              <a:headEnd/>
              <a:tailEnd/>
            </a:ln>
          </p:spPr>
          <p:txBody>
            <a:bodyPr lIns="108847" tIns="54423" rIns="108847" bIns="54423">
              <a:spAutoFit/>
            </a:bodyPr>
            <a:lstStyle/>
            <a:p>
              <a:pPr>
                <a:spcBef>
                  <a:spcPct val="50000"/>
                </a:spcBef>
              </a:pPr>
              <a:r>
                <a:rPr lang="en-US" sz="1822" dirty="0">
                  <a:solidFill>
                    <a:schemeClr val="tx2"/>
                  </a:solidFill>
                </a:rPr>
                <a:t>Good detailing</a:t>
              </a:r>
            </a:p>
          </p:txBody>
        </p:sp>
      </p:grpSp>
      <p:grpSp>
        <p:nvGrpSpPr>
          <p:cNvPr id="6" name="Gruppieren 5"/>
          <p:cNvGrpSpPr/>
          <p:nvPr/>
        </p:nvGrpSpPr>
        <p:grpSpPr>
          <a:xfrm>
            <a:off x="5636796" y="2986245"/>
            <a:ext cx="5626875" cy="2850699"/>
            <a:chOff x="6185796" y="3632566"/>
            <a:chExt cx="6174909" cy="3128345"/>
          </a:xfrm>
        </p:grpSpPr>
        <p:grpSp>
          <p:nvGrpSpPr>
            <p:cNvPr id="2" name="Group 22"/>
            <p:cNvGrpSpPr>
              <a:grpSpLocks/>
            </p:cNvGrpSpPr>
            <p:nvPr/>
          </p:nvGrpSpPr>
          <p:grpSpPr bwMode="auto">
            <a:xfrm>
              <a:off x="6185796" y="3632566"/>
              <a:ext cx="6025398" cy="3128345"/>
              <a:chOff x="4743889" y="3000637"/>
              <a:chExt cx="4117484" cy="2850566"/>
            </a:xfrm>
          </p:grpSpPr>
          <p:pic>
            <p:nvPicPr>
              <p:cNvPr id="26646" name="Picture 22"/>
              <p:cNvPicPr>
                <a:picLocks noChangeAspect="1" noChangeArrowheads="1"/>
              </p:cNvPicPr>
              <p:nvPr/>
            </p:nvPicPr>
            <p:blipFill>
              <a:blip r:embed="rId5" cstate="print"/>
              <a:srcRect/>
              <a:stretch>
                <a:fillRect/>
              </a:stretch>
            </p:blipFill>
            <p:spPr bwMode="auto">
              <a:xfrm>
                <a:off x="4743889" y="3000637"/>
                <a:ext cx="4117484" cy="2850566"/>
              </a:xfrm>
              <a:prstGeom prst="rect">
                <a:avLst/>
              </a:prstGeom>
              <a:noFill/>
              <a:ln w="6350" algn="ctr">
                <a:noFill/>
                <a:miter lim="800000"/>
                <a:headEnd/>
                <a:tailEnd/>
              </a:ln>
            </p:spPr>
          </p:pic>
          <p:sp>
            <p:nvSpPr>
              <p:cNvPr id="26647" name="Text Box 11"/>
              <p:cNvSpPr txBox="1">
                <a:spLocks noChangeArrowheads="1"/>
              </p:cNvSpPr>
              <p:nvPr/>
            </p:nvSpPr>
            <p:spPr bwMode="auto">
              <a:xfrm>
                <a:off x="5816972" y="4884231"/>
                <a:ext cx="916102" cy="260509"/>
              </a:xfrm>
              <a:prstGeom prst="rect">
                <a:avLst/>
              </a:prstGeom>
              <a:noFill/>
              <a:ln w="6350" algn="ctr">
                <a:noFill/>
                <a:miter lim="800000"/>
                <a:headEnd/>
                <a:tailEnd/>
              </a:ln>
            </p:spPr>
            <p:txBody>
              <a:bodyPr>
                <a:spAutoFit/>
              </a:bodyPr>
              <a:lstStyle/>
              <a:p>
                <a:pPr>
                  <a:spcBef>
                    <a:spcPct val="50000"/>
                  </a:spcBef>
                </a:pPr>
                <a:r>
                  <a:rPr lang="en-US" sz="1093" b="1" dirty="0"/>
                  <a:t>Stainless steel</a:t>
                </a:r>
                <a:r>
                  <a:rPr lang="en-US" sz="1093" dirty="0"/>
                  <a:t> </a:t>
                </a:r>
              </a:p>
            </p:txBody>
          </p:sp>
        </p:grpSp>
        <p:sp>
          <p:nvSpPr>
            <p:cNvPr id="23" name="Text Box 11"/>
            <p:cNvSpPr txBox="1">
              <a:spLocks noChangeArrowheads="1"/>
            </p:cNvSpPr>
            <p:nvPr/>
          </p:nvSpPr>
          <p:spPr bwMode="auto">
            <a:xfrm>
              <a:off x="11236495" y="4947083"/>
              <a:ext cx="1012715" cy="305182"/>
            </a:xfrm>
            <a:prstGeom prst="rect">
              <a:avLst/>
            </a:prstGeom>
            <a:solidFill>
              <a:schemeClr val="bg1"/>
            </a:solidFill>
            <a:ln w="6350" algn="ctr">
              <a:noFill/>
              <a:miter lim="800000"/>
              <a:headEnd/>
              <a:tailEnd/>
            </a:ln>
          </p:spPr>
          <p:txBody>
            <a:bodyPr wrap="square" lIns="108847" tIns="54423" rIns="108847" bIns="54423">
              <a:spAutoFit/>
            </a:bodyPr>
            <a:lstStyle/>
            <a:p>
              <a:pPr>
                <a:spcBef>
                  <a:spcPct val="50000"/>
                </a:spcBef>
              </a:pPr>
              <a:r>
                <a:rPr lang="en-US" sz="1093" b="1" dirty="0"/>
                <a:t>Beam</a:t>
              </a:r>
            </a:p>
          </p:txBody>
        </p:sp>
        <p:sp>
          <p:nvSpPr>
            <p:cNvPr id="24" name="Text Box 11"/>
            <p:cNvSpPr txBox="1">
              <a:spLocks noChangeArrowheads="1"/>
            </p:cNvSpPr>
            <p:nvPr/>
          </p:nvSpPr>
          <p:spPr bwMode="auto">
            <a:xfrm>
              <a:off x="11236495" y="3867150"/>
              <a:ext cx="1124210" cy="489749"/>
            </a:xfrm>
            <a:prstGeom prst="rect">
              <a:avLst/>
            </a:prstGeom>
            <a:solidFill>
              <a:schemeClr val="bg1"/>
            </a:solidFill>
            <a:ln w="6350" algn="ctr">
              <a:noFill/>
              <a:miter lim="800000"/>
              <a:headEnd/>
              <a:tailEnd/>
            </a:ln>
          </p:spPr>
          <p:txBody>
            <a:bodyPr wrap="square" lIns="108847" tIns="54423" rIns="108847" bIns="54423">
              <a:spAutoFit/>
            </a:bodyPr>
            <a:lstStyle/>
            <a:p>
              <a:pPr>
                <a:spcBef>
                  <a:spcPct val="50000"/>
                </a:spcBef>
              </a:pPr>
              <a:r>
                <a:rPr lang="en-US" sz="1093" b="1" dirty="0"/>
                <a:t>Concrete deck</a:t>
              </a:r>
            </a:p>
          </p:txBody>
        </p:sp>
        <p:sp>
          <p:nvSpPr>
            <p:cNvPr id="26" name="Text Box 11"/>
            <p:cNvSpPr txBox="1">
              <a:spLocks noChangeArrowheads="1"/>
            </p:cNvSpPr>
            <p:nvPr/>
          </p:nvSpPr>
          <p:spPr bwMode="auto">
            <a:xfrm>
              <a:off x="6387734" y="5163705"/>
              <a:ext cx="793882" cy="305182"/>
            </a:xfrm>
            <a:prstGeom prst="rect">
              <a:avLst/>
            </a:prstGeom>
            <a:solidFill>
              <a:schemeClr val="bg1"/>
            </a:solidFill>
            <a:ln w="6350" algn="ctr">
              <a:noFill/>
              <a:miter lim="800000"/>
              <a:headEnd/>
              <a:tailEnd/>
            </a:ln>
          </p:spPr>
          <p:txBody>
            <a:bodyPr wrap="square" lIns="32805" tIns="54423" rIns="0" bIns="54423">
              <a:spAutoFit/>
            </a:bodyPr>
            <a:lstStyle/>
            <a:p>
              <a:pPr algn="r">
                <a:spcBef>
                  <a:spcPct val="50000"/>
                </a:spcBef>
              </a:pPr>
              <a:r>
                <a:rPr lang="en-US" sz="1093" b="1" dirty="0"/>
                <a:t>Abutment</a:t>
              </a:r>
            </a:p>
          </p:txBody>
        </p:sp>
      </p:grpSp>
      <p:sp>
        <p:nvSpPr>
          <p:cNvPr id="28" name="Text Box 3"/>
          <p:cNvSpPr txBox="1">
            <a:spLocks noChangeArrowheads="1"/>
          </p:cNvSpPr>
          <p:nvPr/>
        </p:nvSpPr>
        <p:spPr bwMode="auto">
          <a:xfrm>
            <a:off x="6315887" y="5950702"/>
            <a:ext cx="5647764" cy="250076"/>
          </a:xfrm>
          <a:prstGeom prst="rect">
            <a:avLst/>
          </a:prstGeom>
          <a:noFill/>
          <a:ln w="6350" algn="ctr">
            <a:noFill/>
            <a:miter lim="800000"/>
            <a:headEnd/>
            <a:tailEnd/>
          </a:ln>
        </p:spPr>
        <p:txBody>
          <a:bodyPr wrap="square" lIns="108847" tIns="54423" rIns="108847" bIns="54423">
            <a:spAutoFit/>
          </a:bodyPr>
          <a:lstStyle/>
          <a:p>
            <a:pPr algn="r"/>
            <a:r>
              <a:rPr lang="en-US" sz="911" dirty="0"/>
              <a:t>Sources</a:t>
            </a:r>
            <a:r>
              <a:rPr lang="en-US" sz="911" i="1" dirty="0"/>
              <a:t>: Centre information </a:t>
            </a:r>
            <a:r>
              <a:rPr lang="en-US" sz="911" i="1" dirty="0" err="1"/>
              <a:t>Acier</a:t>
            </a:r>
            <a:r>
              <a:rPr lang="en-US" sz="911" i="1" dirty="0"/>
              <a:t>; HERA report 4; RFCS; </a:t>
            </a:r>
            <a:r>
              <a:rPr lang="en-US" sz="911" i="1" dirty="0" err="1"/>
              <a:t>Cerema</a:t>
            </a:r>
            <a:r>
              <a:rPr lang="en-US" sz="911" i="1" dirty="0"/>
              <a:t>/IFSTTAR; ECCS; DASt </a:t>
            </a:r>
            <a:r>
              <a:rPr lang="en-US" sz="911" i="1" dirty="0" err="1"/>
              <a:t>Richtlinie</a:t>
            </a:r>
            <a:r>
              <a:rPr lang="en-US" sz="911" i="1" dirty="0"/>
              <a:t> 007</a:t>
            </a:r>
          </a:p>
        </p:txBody>
      </p:sp>
    </p:spTree>
    <p:extLst>
      <p:ext uri="{BB962C8B-B14F-4D97-AF65-F5344CB8AC3E}">
        <p14:creationId xmlns:p14="http://schemas.microsoft.com/office/powerpoint/2010/main" val="209788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6D92F-BCD8-4E90-845A-AA00DB94523E}"/>
              </a:ext>
            </a:extLst>
          </p:cNvPr>
          <p:cNvSpPr>
            <a:spLocks noGrp="1"/>
          </p:cNvSpPr>
          <p:nvPr>
            <p:ph type="title"/>
          </p:nvPr>
        </p:nvSpPr>
        <p:spPr/>
        <p:txBody>
          <a:bodyPr/>
          <a:lstStyle/>
          <a:p>
            <a:r>
              <a:rPr lang="en-US"/>
              <a:t>Maintenance and Inspections</a:t>
            </a:r>
            <a:endParaRPr lang="en-US" dirty="0"/>
          </a:p>
        </p:txBody>
      </p:sp>
      <p:sp>
        <p:nvSpPr>
          <p:cNvPr id="3" name="Inhaltsplatzhalter 2">
            <a:extLst>
              <a:ext uri="{FF2B5EF4-FFF2-40B4-BE49-F238E27FC236}">
                <a16:creationId xmlns:a16="http://schemas.microsoft.com/office/drawing/2014/main" id="{458CD364-6260-44A2-85B9-2B7E6BF48891}"/>
              </a:ext>
            </a:extLst>
          </p:cNvPr>
          <p:cNvSpPr>
            <a:spLocks noGrp="1"/>
          </p:cNvSpPr>
          <p:nvPr>
            <p:ph idx="1"/>
          </p:nvPr>
        </p:nvSpPr>
        <p:spPr>
          <a:xfrm>
            <a:off x="227043" y="702645"/>
            <a:ext cx="5310157" cy="5498132"/>
          </a:xfrm>
        </p:spPr>
        <p:txBody>
          <a:bodyPr/>
          <a:lstStyle/>
          <a:p>
            <a:r>
              <a:rPr lang="en-US" dirty="0"/>
              <a:t>Repair of damage caused by leaking joints</a:t>
            </a:r>
          </a:p>
          <a:p>
            <a:pPr lvl="1"/>
            <a:r>
              <a:rPr lang="en-US" dirty="0"/>
              <a:t>Probably caused by a </a:t>
            </a:r>
            <a:r>
              <a:rPr lang="en-US" dirty="0">
                <a:solidFill>
                  <a:schemeClr val="tx2"/>
                </a:solidFill>
              </a:rPr>
              <a:t>humid environment</a:t>
            </a:r>
            <a:r>
              <a:rPr lang="en-US" dirty="0"/>
              <a:t>, by dirt and water as a result of a leaking expansion joint combined with a badly or not planned drainage system at the abutment. </a:t>
            </a:r>
          </a:p>
          <a:p>
            <a:pPr lvl="1"/>
            <a:r>
              <a:rPr lang="en-US" dirty="0"/>
              <a:t>Removal of all loose rust layer</a:t>
            </a:r>
          </a:p>
          <a:p>
            <a:pPr lvl="1"/>
            <a:r>
              <a:rPr lang="en-US" dirty="0"/>
              <a:t>Sealing of expansion joints</a:t>
            </a:r>
          </a:p>
          <a:p>
            <a:pPr lvl="1"/>
            <a:r>
              <a:rPr lang="en-US" dirty="0">
                <a:solidFill>
                  <a:schemeClr val="tx2"/>
                </a:solidFill>
              </a:rPr>
              <a:t>Consider partial painting </a:t>
            </a:r>
            <a:r>
              <a:rPr lang="en-US" dirty="0"/>
              <a:t>of beam ends, if leaking cannot be excluded or corrosion loss already too high.</a:t>
            </a:r>
          </a:p>
          <a:p>
            <a:r>
              <a:rPr lang="en-US" dirty="0"/>
              <a:t>Paint creates a protective layer of oxides which </a:t>
            </a:r>
            <a:r>
              <a:rPr lang="en-US" dirty="0">
                <a:solidFill>
                  <a:schemeClr val="tx2"/>
                </a:solidFill>
              </a:rPr>
              <a:t>stop the rust underneath swelling</a:t>
            </a:r>
            <a:r>
              <a:rPr lang="en-US" dirty="0"/>
              <a:t>. The excellent corrosion resistance of post-painted weathering steel is enhanced by the </a:t>
            </a:r>
            <a:r>
              <a:rPr lang="en-US" dirty="0">
                <a:solidFill>
                  <a:schemeClr val="tx2"/>
                </a:solidFill>
              </a:rPr>
              <a:t>self-healing effect </a:t>
            </a:r>
            <a:r>
              <a:rPr lang="en-US" dirty="0"/>
              <a:t>where scratches occur.</a:t>
            </a:r>
          </a:p>
          <a:p>
            <a:pPr lvl="1"/>
            <a:endParaRPr lang="en-US" dirty="0"/>
          </a:p>
          <a:p>
            <a:endParaRPr lang="en-US" dirty="0"/>
          </a:p>
        </p:txBody>
      </p:sp>
      <p:pic>
        <p:nvPicPr>
          <p:cNvPr id="9" name="Grafik 8">
            <a:extLst>
              <a:ext uri="{FF2B5EF4-FFF2-40B4-BE49-F238E27FC236}">
                <a16:creationId xmlns:a16="http://schemas.microsoft.com/office/drawing/2014/main" id="{AE2755DD-EAE4-4FD3-8935-21153E9F833B}"/>
              </a:ext>
            </a:extLst>
          </p:cNvPr>
          <p:cNvPicPr/>
          <p:nvPr/>
        </p:nvPicPr>
        <p:blipFill rotWithShape="1">
          <a:blip r:embed="rId3" cstate="print">
            <a:extLst>
              <a:ext uri="{28A0092B-C50C-407E-A947-70E740481C1C}">
                <a14:useLocalDpi xmlns:a14="http://schemas.microsoft.com/office/drawing/2010/main" val="0"/>
              </a:ext>
            </a:extLst>
          </a:blip>
          <a:srcRect l="16405" r="9239" b="7212"/>
          <a:stretch/>
        </p:blipFill>
        <p:spPr bwMode="auto">
          <a:xfrm>
            <a:off x="6097588" y="936625"/>
            <a:ext cx="2699385" cy="2525395"/>
          </a:xfrm>
          <a:prstGeom prst="rect">
            <a:avLst/>
          </a:prstGeom>
          <a:noFill/>
          <a:ln>
            <a:noFill/>
          </a:ln>
          <a:extLst>
            <a:ext uri="{53640926-AAD7-44D8-BBD7-CCE9431645EC}">
              <a14:shadowObscured xmlns:a14="http://schemas.microsoft.com/office/drawing/2010/main"/>
            </a:ext>
          </a:extLst>
        </p:spPr>
      </p:pic>
      <p:pic>
        <p:nvPicPr>
          <p:cNvPr id="11" name="Grafik 10">
            <a:extLst>
              <a:ext uri="{FF2B5EF4-FFF2-40B4-BE49-F238E27FC236}">
                <a16:creationId xmlns:a16="http://schemas.microsoft.com/office/drawing/2014/main" id="{75EA7DDD-A59D-4525-BF61-FDB12B0A70BB}"/>
              </a:ext>
            </a:extLst>
          </p:cNvPr>
          <p:cNvPicPr/>
          <p:nvPr/>
        </p:nvPicPr>
        <p:blipFill rotWithShape="1">
          <a:blip r:embed="rId4" cstate="print">
            <a:extLst>
              <a:ext uri="{28A0092B-C50C-407E-A947-70E740481C1C}">
                <a14:useLocalDpi xmlns:a14="http://schemas.microsoft.com/office/drawing/2010/main" val="0"/>
              </a:ext>
            </a:extLst>
          </a:blip>
          <a:srcRect l="4962" t="19309" r="66923" b="41338"/>
          <a:stretch/>
        </p:blipFill>
        <p:spPr bwMode="auto">
          <a:xfrm>
            <a:off x="9208136" y="3732865"/>
            <a:ext cx="2699385" cy="2467913"/>
          </a:xfrm>
          <a:prstGeom prst="rect">
            <a:avLst/>
          </a:prstGeom>
          <a:noFill/>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81114D98-7435-414C-A0F8-DAB58B0A943F}"/>
              </a:ext>
            </a:extLst>
          </p:cNvPr>
          <p:cNvPicPr>
            <a:picLocks noChangeAspect="1"/>
          </p:cNvPicPr>
          <p:nvPr/>
        </p:nvPicPr>
        <p:blipFill>
          <a:blip r:embed="rId5"/>
          <a:stretch>
            <a:fillRect/>
          </a:stretch>
        </p:blipFill>
        <p:spPr>
          <a:xfrm>
            <a:off x="5686425" y="3732865"/>
            <a:ext cx="3110548" cy="2467913"/>
          </a:xfrm>
          <a:prstGeom prst="rect">
            <a:avLst/>
          </a:prstGeom>
        </p:spPr>
      </p:pic>
      <p:pic>
        <p:nvPicPr>
          <p:cNvPr id="12" name="Picture 7">
            <a:extLst>
              <a:ext uri="{FF2B5EF4-FFF2-40B4-BE49-F238E27FC236}">
                <a16:creationId xmlns:a16="http://schemas.microsoft.com/office/drawing/2014/main" id="{65A63A57-D06B-4E67-89F5-C84EB0D17625}"/>
              </a:ext>
            </a:extLst>
          </p:cNvPr>
          <p:cNvPicPr>
            <a:picLocks noChangeAspect="1" noChangeArrowheads="1"/>
          </p:cNvPicPr>
          <p:nvPr/>
        </p:nvPicPr>
        <p:blipFill rotWithShape="1">
          <a:blip r:embed="rId6" cstate="print"/>
          <a:srcRect r="49702"/>
          <a:stretch/>
        </p:blipFill>
        <p:spPr bwMode="auto">
          <a:xfrm>
            <a:off x="9208136" y="936625"/>
            <a:ext cx="2230437" cy="2480871"/>
          </a:xfrm>
          <a:prstGeom prst="rect">
            <a:avLst/>
          </a:prstGeom>
          <a:noFill/>
          <a:ln w="6350" algn="ctr">
            <a:noFill/>
            <a:miter lim="800000"/>
            <a:headEnd/>
            <a:tailEnd/>
          </a:ln>
        </p:spPr>
      </p:pic>
    </p:spTree>
    <p:extLst>
      <p:ext uri="{BB962C8B-B14F-4D97-AF65-F5344CB8AC3E}">
        <p14:creationId xmlns:p14="http://schemas.microsoft.com/office/powerpoint/2010/main" val="175922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F17A5-201F-4497-8299-3F74A23216E9}"/>
              </a:ext>
            </a:extLst>
          </p:cNvPr>
          <p:cNvSpPr>
            <a:spLocks noGrp="1"/>
          </p:cNvSpPr>
          <p:nvPr>
            <p:ph type="title"/>
          </p:nvPr>
        </p:nvSpPr>
        <p:spPr/>
        <p:txBody>
          <a:bodyPr/>
          <a:lstStyle/>
          <a:p>
            <a:r>
              <a:rPr lang="en-US" dirty="0"/>
              <a:t>Maintenance and Inspections</a:t>
            </a:r>
          </a:p>
        </p:txBody>
      </p:sp>
      <p:sp>
        <p:nvSpPr>
          <p:cNvPr id="3" name="Inhaltsplatzhalter 2">
            <a:extLst>
              <a:ext uri="{FF2B5EF4-FFF2-40B4-BE49-F238E27FC236}">
                <a16:creationId xmlns:a16="http://schemas.microsoft.com/office/drawing/2014/main" id="{603E43D1-A67A-4433-9FEC-0D1542B4DCB6}"/>
              </a:ext>
            </a:extLst>
          </p:cNvPr>
          <p:cNvSpPr>
            <a:spLocks noGrp="1"/>
          </p:cNvSpPr>
          <p:nvPr>
            <p:ph idx="1"/>
          </p:nvPr>
        </p:nvSpPr>
        <p:spPr/>
        <p:txBody>
          <a:bodyPr/>
          <a:lstStyle/>
          <a:p>
            <a:pPr marL="0" indent="0">
              <a:buNone/>
            </a:pPr>
            <a:r>
              <a:rPr lang="en-US" dirty="0"/>
              <a:t>Crack Detection with EMAT (Electro Magnetic Acoustic Transducer)</a:t>
            </a:r>
          </a:p>
          <a:p>
            <a:r>
              <a:rPr lang="en-US" dirty="0"/>
              <a:t>Also possible under patina without removal of rust layer</a:t>
            </a:r>
          </a:p>
          <a:p>
            <a:r>
              <a:rPr lang="en-US" dirty="0"/>
              <a:t>First tests at TU Dortmund University show very promising results, </a:t>
            </a:r>
            <a:br>
              <a:rPr lang="en-US" dirty="0"/>
            </a:br>
            <a:r>
              <a:rPr lang="en-US" dirty="0"/>
              <a:t>to be further developed</a:t>
            </a:r>
          </a:p>
        </p:txBody>
      </p:sp>
      <p:pic>
        <p:nvPicPr>
          <p:cNvPr id="5" name="Grafik 4">
            <a:extLst>
              <a:ext uri="{FF2B5EF4-FFF2-40B4-BE49-F238E27FC236}">
                <a16:creationId xmlns:a16="http://schemas.microsoft.com/office/drawing/2014/main" id="{6C875081-A681-43AF-B3FD-C53B110B3013}"/>
              </a:ext>
            </a:extLst>
          </p:cNvPr>
          <p:cNvPicPr>
            <a:picLocks noChangeAspect="1"/>
          </p:cNvPicPr>
          <p:nvPr/>
        </p:nvPicPr>
        <p:blipFill>
          <a:blip r:embed="rId3"/>
          <a:stretch>
            <a:fillRect/>
          </a:stretch>
        </p:blipFill>
        <p:spPr>
          <a:xfrm>
            <a:off x="226790" y="2074876"/>
            <a:ext cx="7474862" cy="4126659"/>
          </a:xfrm>
          <a:prstGeom prst="rect">
            <a:avLst/>
          </a:prstGeom>
        </p:spPr>
      </p:pic>
      <p:pic>
        <p:nvPicPr>
          <p:cNvPr id="9" name="Grafik 8">
            <a:extLst>
              <a:ext uri="{FF2B5EF4-FFF2-40B4-BE49-F238E27FC236}">
                <a16:creationId xmlns:a16="http://schemas.microsoft.com/office/drawing/2014/main" id="{BD8B2E8B-0C8F-4794-829C-09A75D0240CC}"/>
              </a:ext>
            </a:extLst>
          </p:cNvPr>
          <p:cNvPicPr>
            <a:picLocks noChangeAspect="1"/>
          </p:cNvPicPr>
          <p:nvPr/>
        </p:nvPicPr>
        <p:blipFill>
          <a:blip r:embed="rId4"/>
          <a:stretch>
            <a:fillRect/>
          </a:stretch>
        </p:blipFill>
        <p:spPr>
          <a:xfrm>
            <a:off x="8066004" y="1012570"/>
            <a:ext cx="3813313" cy="5142785"/>
          </a:xfrm>
          <a:prstGeom prst="rect">
            <a:avLst/>
          </a:prstGeom>
        </p:spPr>
      </p:pic>
    </p:spTree>
    <p:extLst>
      <p:ext uri="{BB962C8B-B14F-4D97-AF65-F5344CB8AC3E}">
        <p14:creationId xmlns:p14="http://schemas.microsoft.com/office/powerpoint/2010/main" val="173524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2B98A746-3D04-40DF-AA29-9B9DDF2DBD50}"/>
              </a:ext>
            </a:extLst>
          </p:cNvPr>
          <p:cNvPicPr>
            <a:picLocks noChangeArrowheads="1"/>
          </p:cNvPicPr>
          <p:nvPr/>
        </p:nvPicPr>
        <p:blipFill rotWithShape="1">
          <a:blip r:embed="rId3" cstate="print"/>
          <a:srcRect l="57947"/>
          <a:stretch/>
        </p:blipFill>
        <p:spPr bwMode="auto">
          <a:xfrm>
            <a:off x="10253005" y="3354398"/>
            <a:ext cx="1977095" cy="2765952"/>
          </a:xfrm>
          <a:prstGeom prst="rect">
            <a:avLst/>
          </a:prstGeom>
          <a:noFill/>
          <a:ln w="12700">
            <a:noFill/>
            <a:miter lim="800000"/>
            <a:headEnd/>
            <a:tailEnd/>
          </a:ln>
        </p:spPr>
      </p:pic>
      <p:pic>
        <p:nvPicPr>
          <p:cNvPr id="23" name="Picture 3" descr="Poutrelles"/>
          <p:cNvPicPr preferRelativeResize="0">
            <a:picLocks noChangeAspect="1" noChangeArrowheads="1"/>
          </p:cNvPicPr>
          <p:nvPr/>
        </p:nvPicPr>
        <p:blipFill>
          <a:blip r:embed="rId4" cstate="print"/>
          <a:srcRect l="12683"/>
          <a:stretch>
            <a:fillRect/>
          </a:stretch>
        </p:blipFill>
        <p:spPr bwMode="auto">
          <a:xfrm>
            <a:off x="234591" y="2585845"/>
            <a:ext cx="5226776" cy="4026953"/>
          </a:xfrm>
          <a:prstGeom prst="rect">
            <a:avLst/>
          </a:prstGeom>
          <a:noFill/>
          <a:ln>
            <a:noFill/>
          </a:ln>
        </p:spPr>
      </p:pic>
      <p:sp>
        <p:nvSpPr>
          <p:cNvPr id="17" name="Titel 16"/>
          <p:cNvSpPr>
            <a:spLocks noGrp="1"/>
          </p:cNvSpPr>
          <p:nvPr>
            <p:ph type="title"/>
          </p:nvPr>
        </p:nvSpPr>
        <p:spPr/>
        <p:txBody>
          <a:bodyPr/>
          <a:lstStyle/>
          <a:p>
            <a:r>
              <a:rPr lang="en-US" dirty="0"/>
              <a:t>Unique: For every application </a:t>
            </a:r>
            <a:br>
              <a:rPr lang="en-US" dirty="0"/>
            </a:br>
            <a:r>
              <a:rPr lang="en-US" dirty="0"/>
              <a:t>the right size</a:t>
            </a:r>
          </a:p>
        </p:txBody>
      </p:sp>
      <p:sp>
        <p:nvSpPr>
          <p:cNvPr id="18" name="Inhaltsplatzhalter 17"/>
          <p:cNvSpPr>
            <a:spLocks noGrp="1"/>
          </p:cNvSpPr>
          <p:nvPr>
            <p:ph idx="1"/>
          </p:nvPr>
        </p:nvSpPr>
        <p:spPr>
          <a:xfrm>
            <a:off x="227043" y="944566"/>
            <a:ext cx="5333798" cy="5256212"/>
          </a:xfrm>
        </p:spPr>
        <p:txBody>
          <a:bodyPr/>
          <a:lstStyle/>
          <a:p>
            <a:r>
              <a:rPr lang="en-US" dirty="0"/>
              <a:t>We roll </a:t>
            </a:r>
            <a:r>
              <a:rPr lang="en-US" dirty="0">
                <a:solidFill>
                  <a:schemeClr val="tx2"/>
                </a:solidFill>
              </a:rPr>
              <a:t>all profiles</a:t>
            </a:r>
            <a:r>
              <a:rPr lang="en-US" dirty="0"/>
              <a:t> – from the smallest to the heaviest sections in the world</a:t>
            </a:r>
          </a:p>
          <a:p>
            <a:r>
              <a:rPr lang="en-US" dirty="0"/>
              <a:t>Weathering steel from </a:t>
            </a:r>
            <a:r>
              <a:rPr lang="en-US" dirty="0">
                <a:solidFill>
                  <a:schemeClr val="tx2"/>
                </a:solidFill>
              </a:rPr>
              <a:t>235 to 460 MPa yield strength </a:t>
            </a:r>
            <a:br>
              <a:rPr lang="en-US" dirty="0">
                <a:solidFill>
                  <a:schemeClr val="tx2"/>
                </a:solidFill>
              </a:rPr>
            </a:br>
            <a:r>
              <a:rPr lang="en-US" dirty="0"/>
              <a:t>max. 63mm flange thickness (EN 10025-5)</a:t>
            </a:r>
          </a:p>
        </p:txBody>
      </p:sp>
      <p:sp>
        <p:nvSpPr>
          <p:cNvPr id="13323" name="Text Box 14"/>
          <p:cNvSpPr txBox="1">
            <a:spLocks noChangeArrowheads="1"/>
          </p:cNvSpPr>
          <p:nvPr/>
        </p:nvSpPr>
        <p:spPr bwMode="auto">
          <a:xfrm>
            <a:off x="228600" y="5872833"/>
            <a:ext cx="2406968" cy="714380"/>
          </a:xfrm>
          <a:prstGeom prst="round2DiagRect">
            <a:avLst/>
          </a:prstGeom>
          <a:solidFill>
            <a:schemeClr val="bg1">
              <a:alpha val="50000"/>
            </a:schemeClr>
          </a:solidFill>
          <a:ln w="6350" algn="ctr">
            <a:noFill/>
            <a:miter lim="800000"/>
            <a:headEnd/>
            <a:tailEnd/>
          </a:ln>
        </p:spPr>
        <p:txBody>
          <a:bodyPr wrap="none">
            <a:spAutoFit/>
          </a:bodyPr>
          <a:lstStyle/>
          <a:p>
            <a:r>
              <a:rPr lang="en-US" sz="1798" b="1" dirty="0">
                <a:solidFill>
                  <a:schemeClr val="tx2"/>
                </a:solidFill>
              </a:rPr>
              <a:t>IPE profiles</a:t>
            </a:r>
          </a:p>
          <a:p>
            <a:r>
              <a:rPr lang="en-US" sz="1798" b="1" dirty="0">
                <a:solidFill>
                  <a:schemeClr val="tx2"/>
                </a:solidFill>
              </a:rPr>
              <a:t>Ready for shipment</a:t>
            </a:r>
            <a:endParaRPr lang="en-US" sz="1599" dirty="0">
              <a:solidFill>
                <a:schemeClr val="tx2"/>
              </a:solidFill>
            </a:endParaRPr>
          </a:p>
        </p:txBody>
      </p:sp>
      <p:pic>
        <p:nvPicPr>
          <p:cNvPr id="14" name="Picture 9"/>
          <p:cNvPicPr>
            <a:picLocks noChangeAspect="1" noChangeArrowheads="1"/>
          </p:cNvPicPr>
          <p:nvPr/>
        </p:nvPicPr>
        <p:blipFill>
          <a:blip r:embed="rId5" cstate="print"/>
          <a:stretch>
            <a:fillRect/>
          </a:stretch>
        </p:blipFill>
        <p:spPr bwMode="auto">
          <a:xfrm>
            <a:off x="5630396" y="0"/>
            <a:ext cx="4443064" cy="6586794"/>
          </a:xfrm>
          <a:prstGeom prst="rect">
            <a:avLst/>
          </a:prstGeom>
          <a:noFill/>
          <a:ln>
            <a:noFill/>
          </a:ln>
        </p:spPr>
      </p:pic>
      <p:sp>
        <p:nvSpPr>
          <p:cNvPr id="16" name="Line 5"/>
          <p:cNvSpPr>
            <a:spLocks noChangeShapeType="1"/>
          </p:cNvSpPr>
          <p:nvPr/>
        </p:nvSpPr>
        <p:spPr bwMode="auto">
          <a:xfrm rot="16200000" flipV="1">
            <a:off x="8764355" y="1370898"/>
            <a:ext cx="486096" cy="1085"/>
          </a:xfrm>
          <a:prstGeom prst="line">
            <a:avLst/>
          </a:prstGeom>
          <a:noFill/>
          <a:ln w="38100">
            <a:solidFill>
              <a:schemeClr val="tx2"/>
            </a:solidFill>
            <a:round/>
            <a:headEnd/>
            <a:tailEnd type="triangle" w="med" len="med"/>
          </a:ln>
        </p:spPr>
        <p:txBody>
          <a:bodyPr wrap="square">
            <a:spAutoFit/>
          </a:bodyPr>
          <a:lstStyle/>
          <a:p>
            <a:endParaRPr lang="en-US" sz="2597" dirty="0"/>
          </a:p>
        </p:txBody>
      </p:sp>
      <p:sp>
        <p:nvSpPr>
          <p:cNvPr id="19" name="Line 6"/>
          <p:cNvSpPr>
            <a:spLocks noChangeShapeType="1"/>
          </p:cNvSpPr>
          <p:nvPr/>
        </p:nvSpPr>
        <p:spPr bwMode="auto">
          <a:xfrm rot="16200000" flipH="1" flipV="1">
            <a:off x="8759205" y="225852"/>
            <a:ext cx="496401" cy="1087"/>
          </a:xfrm>
          <a:prstGeom prst="line">
            <a:avLst/>
          </a:prstGeom>
          <a:noFill/>
          <a:ln w="38100">
            <a:solidFill>
              <a:schemeClr val="tx2"/>
            </a:solidFill>
            <a:round/>
            <a:headEnd/>
            <a:tailEnd type="triangle" w="med" len="med"/>
          </a:ln>
        </p:spPr>
        <p:txBody>
          <a:bodyPr wrap="square">
            <a:spAutoFit/>
          </a:bodyPr>
          <a:lstStyle/>
          <a:p>
            <a:endParaRPr lang="en-US" sz="2597" dirty="0"/>
          </a:p>
        </p:txBody>
      </p:sp>
      <p:sp>
        <p:nvSpPr>
          <p:cNvPr id="21" name="Line 7"/>
          <p:cNvSpPr>
            <a:spLocks noChangeShapeType="1"/>
          </p:cNvSpPr>
          <p:nvPr/>
        </p:nvSpPr>
        <p:spPr bwMode="auto">
          <a:xfrm rot="16200000">
            <a:off x="8698124" y="783332"/>
            <a:ext cx="617475" cy="0"/>
          </a:xfrm>
          <a:prstGeom prst="line">
            <a:avLst/>
          </a:prstGeom>
          <a:noFill/>
          <a:ln w="38100" cap="rnd">
            <a:solidFill>
              <a:schemeClr val="tx2"/>
            </a:solidFill>
            <a:prstDash val="sysDot"/>
            <a:round/>
            <a:headEnd/>
            <a:tailEnd/>
          </a:ln>
        </p:spPr>
        <p:txBody>
          <a:bodyPr wrap="none">
            <a:spAutoFit/>
          </a:bodyPr>
          <a:lstStyle/>
          <a:p>
            <a:endParaRPr lang="en-US" sz="2597" dirty="0"/>
          </a:p>
        </p:txBody>
      </p:sp>
      <p:sp>
        <p:nvSpPr>
          <p:cNvPr id="22" name="Text Box 8"/>
          <p:cNvSpPr txBox="1">
            <a:spLocks noChangeArrowheads="1"/>
          </p:cNvSpPr>
          <p:nvPr/>
        </p:nvSpPr>
        <p:spPr bwMode="auto">
          <a:xfrm>
            <a:off x="8030071" y="553074"/>
            <a:ext cx="1959653" cy="522772"/>
          </a:xfrm>
          <a:prstGeom prst="rect">
            <a:avLst/>
          </a:prstGeom>
          <a:noFill/>
          <a:ln w="6350" algn="ctr">
            <a:noFill/>
            <a:miter lim="800000"/>
            <a:headEnd/>
            <a:tailEnd/>
          </a:ln>
        </p:spPr>
        <p:txBody>
          <a:bodyPr wrap="square">
            <a:spAutoFit/>
          </a:bodyPr>
          <a:lstStyle/>
          <a:p>
            <a:r>
              <a:rPr lang="en-US" sz="2797" b="1">
                <a:solidFill>
                  <a:schemeClr val="tx2"/>
                </a:solidFill>
                <a:effectLst>
                  <a:glow rad="63500">
                    <a:schemeClr val="accent3">
                      <a:satMod val="175000"/>
                      <a:alpha val="40000"/>
                    </a:schemeClr>
                  </a:glow>
                </a:effectLst>
              </a:rPr>
              <a:t>115,1 mm</a:t>
            </a:r>
            <a:endParaRPr lang="en-US" sz="2797" b="1" dirty="0">
              <a:solidFill>
                <a:schemeClr val="tx2"/>
              </a:solidFill>
              <a:effectLst>
                <a:glow rad="63500">
                  <a:schemeClr val="accent3">
                    <a:satMod val="175000"/>
                    <a:alpha val="40000"/>
                  </a:schemeClr>
                </a:glow>
              </a:effectLst>
            </a:endParaRPr>
          </a:p>
        </p:txBody>
      </p:sp>
      <p:sp>
        <p:nvSpPr>
          <p:cNvPr id="24" name="Text Box 14"/>
          <p:cNvSpPr txBox="1">
            <a:spLocks noChangeArrowheads="1"/>
          </p:cNvSpPr>
          <p:nvPr/>
        </p:nvSpPr>
        <p:spPr bwMode="auto">
          <a:xfrm>
            <a:off x="5623020" y="4990358"/>
            <a:ext cx="2736531" cy="1599091"/>
          </a:xfrm>
          <a:prstGeom prst="round2DiagRect">
            <a:avLst/>
          </a:prstGeom>
          <a:solidFill>
            <a:schemeClr val="bg1">
              <a:alpha val="50000"/>
            </a:schemeClr>
          </a:solidFill>
          <a:ln w="6350" algn="ctr">
            <a:noFill/>
            <a:miter lim="800000"/>
            <a:headEnd/>
            <a:tailEnd/>
          </a:ln>
        </p:spPr>
        <p:txBody>
          <a:bodyPr wrap="square">
            <a:spAutoFit/>
          </a:bodyPr>
          <a:lstStyle/>
          <a:p>
            <a:r>
              <a:rPr lang="en-US" sz="1798" b="1" dirty="0">
                <a:solidFill>
                  <a:schemeClr val="tx2"/>
                </a:solidFill>
              </a:rPr>
              <a:t>Worldwide heaviest rolled section </a:t>
            </a:r>
          </a:p>
          <a:p>
            <a:r>
              <a:rPr lang="en-US" sz="1998" b="1" dirty="0">
                <a:solidFill>
                  <a:schemeClr val="tx2"/>
                </a:solidFill>
              </a:rPr>
              <a:t>1377 kg/m</a:t>
            </a:r>
            <a:endParaRPr lang="en-US" sz="1798" b="1" dirty="0">
              <a:solidFill>
                <a:schemeClr val="tx2"/>
              </a:solidFill>
            </a:endParaRPr>
          </a:p>
          <a:p>
            <a:r>
              <a:rPr lang="en-US" sz="1599" dirty="0">
                <a:solidFill>
                  <a:schemeClr val="tx2"/>
                </a:solidFill>
              </a:rPr>
              <a:t>HL920x1377 </a:t>
            </a:r>
            <a:r>
              <a:rPr lang="en-US" sz="1599" u="sng" dirty="0">
                <a:solidFill>
                  <a:schemeClr val="tx2"/>
                </a:solidFill>
              </a:rPr>
              <a:t>EN10365</a:t>
            </a:r>
          </a:p>
          <a:p>
            <a:r>
              <a:rPr lang="en-US" sz="1599" dirty="0">
                <a:solidFill>
                  <a:schemeClr val="tx2"/>
                </a:solidFill>
              </a:rPr>
              <a:t>(=UB 920x420x1377)</a:t>
            </a:r>
          </a:p>
        </p:txBody>
      </p:sp>
      <p:sp>
        <p:nvSpPr>
          <p:cNvPr id="34" name="Line 5">
            <a:extLst>
              <a:ext uri="{FF2B5EF4-FFF2-40B4-BE49-F238E27FC236}">
                <a16:creationId xmlns:a16="http://schemas.microsoft.com/office/drawing/2014/main" id="{BA90EB28-E0E3-4A51-9B98-F6D905559F02}"/>
              </a:ext>
            </a:extLst>
          </p:cNvPr>
          <p:cNvSpPr>
            <a:spLocks noChangeShapeType="1"/>
          </p:cNvSpPr>
          <p:nvPr/>
        </p:nvSpPr>
        <p:spPr bwMode="auto">
          <a:xfrm rot="16200000" flipV="1">
            <a:off x="10397561" y="4511942"/>
            <a:ext cx="486096" cy="1085"/>
          </a:xfrm>
          <a:prstGeom prst="line">
            <a:avLst/>
          </a:prstGeom>
          <a:noFill/>
          <a:ln w="38100">
            <a:solidFill>
              <a:schemeClr val="tx2"/>
            </a:solidFill>
            <a:round/>
            <a:headEnd/>
            <a:tailEnd type="triangle" w="med" len="med"/>
          </a:ln>
        </p:spPr>
        <p:txBody>
          <a:bodyPr wrap="square">
            <a:spAutoFit/>
          </a:bodyPr>
          <a:lstStyle/>
          <a:p>
            <a:endParaRPr lang="en-US" sz="2597" dirty="0"/>
          </a:p>
        </p:txBody>
      </p:sp>
      <p:sp>
        <p:nvSpPr>
          <p:cNvPr id="35" name="Line 6">
            <a:extLst>
              <a:ext uri="{FF2B5EF4-FFF2-40B4-BE49-F238E27FC236}">
                <a16:creationId xmlns:a16="http://schemas.microsoft.com/office/drawing/2014/main" id="{17BBBFEF-6090-4AE7-AD8B-BB7E8BA63112}"/>
              </a:ext>
            </a:extLst>
          </p:cNvPr>
          <p:cNvSpPr>
            <a:spLocks noChangeShapeType="1"/>
          </p:cNvSpPr>
          <p:nvPr/>
        </p:nvSpPr>
        <p:spPr bwMode="auto">
          <a:xfrm rot="16200000" flipH="1" flipV="1">
            <a:off x="10407399" y="3449561"/>
            <a:ext cx="496401" cy="1087"/>
          </a:xfrm>
          <a:prstGeom prst="line">
            <a:avLst/>
          </a:prstGeom>
          <a:noFill/>
          <a:ln w="38100">
            <a:solidFill>
              <a:schemeClr val="tx2"/>
            </a:solidFill>
            <a:round/>
            <a:headEnd/>
            <a:tailEnd type="triangle" w="med" len="med"/>
          </a:ln>
        </p:spPr>
        <p:txBody>
          <a:bodyPr wrap="square">
            <a:spAutoFit/>
          </a:bodyPr>
          <a:lstStyle/>
          <a:p>
            <a:endParaRPr lang="en-US" sz="2597" dirty="0"/>
          </a:p>
        </p:txBody>
      </p:sp>
      <p:sp>
        <p:nvSpPr>
          <p:cNvPr id="36" name="Text Box 8">
            <a:extLst>
              <a:ext uri="{FF2B5EF4-FFF2-40B4-BE49-F238E27FC236}">
                <a16:creationId xmlns:a16="http://schemas.microsoft.com/office/drawing/2014/main" id="{61EA138E-B497-4321-A169-6BA1D81F8BC8}"/>
              </a:ext>
            </a:extLst>
          </p:cNvPr>
          <p:cNvSpPr txBox="1">
            <a:spLocks noChangeArrowheads="1"/>
          </p:cNvSpPr>
          <p:nvPr/>
        </p:nvSpPr>
        <p:spPr bwMode="auto">
          <a:xfrm>
            <a:off x="10253003" y="3722833"/>
            <a:ext cx="1959653" cy="522772"/>
          </a:xfrm>
          <a:prstGeom prst="rect">
            <a:avLst/>
          </a:prstGeom>
          <a:noFill/>
          <a:ln w="6350" algn="ctr">
            <a:noFill/>
            <a:miter lim="800000"/>
            <a:headEnd/>
            <a:tailEnd/>
          </a:ln>
        </p:spPr>
        <p:txBody>
          <a:bodyPr wrap="square">
            <a:spAutoFit/>
          </a:bodyPr>
          <a:lstStyle/>
          <a:p>
            <a:r>
              <a:rPr lang="en-US" sz="2797" b="1">
                <a:solidFill>
                  <a:schemeClr val="tx2"/>
                </a:solidFill>
                <a:effectLst>
                  <a:glow rad="63500">
                    <a:schemeClr val="accent3">
                      <a:satMod val="175000"/>
                      <a:alpha val="40000"/>
                    </a:schemeClr>
                  </a:glow>
                </a:effectLst>
              </a:rPr>
              <a:t>140 mm</a:t>
            </a:r>
            <a:endParaRPr lang="en-US" sz="2797" b="1" dirty="0">
              <a:solidFill>
                <a:schemeClr val="tx2"/>
              </a:solidFill>
              <a:effectLst>
                <a:glow rad="63500">
                  <a:schemeClr val="accent3">
                    <a:satMod val="175000"/>
                    <a:alpha val="40000"/>
                  </a:schemeClr>
                </a:glow>
              </a:effectLst>
            </a:endParaRPr>
          </a:p>
        </p:txBody>
      </p:sp>
      <p:sp>
        <p:nvSpPr>
          <p:cNvPr id="37" name="Text Box 14">
            <a:extLst>
              <a:ext uri="{FF2B5EF4-FFF2-40B4-BE49-F238E27FC236}">
                <a16:creationId xmlns:a16="http://schemas.microsoft.com/office/drawing/2014/main" id="{009FC73B-BEC6-4D67-BAF1-097AEB824A08}"/>
              </a:ext>
            </a:extLst>
          </p:cNvPr>
          <p:cNvSpPr txBox="1">
            <a:spLocks noChangeArrowheads="1"/>
          </p:cNvSpPr>
          <p:nvPr/>
        </p:nvSpPr>
        <p:spPr bwMode="auto">
          <a:xfrm>
            <a:off x="10214135" y="5606071"/>
            <a:ext cx="1878924" cy="510494"/>
          </a:xfrm>
          <a:prstGeom prst="round2DiagRect">
            <a:avLst/>
          </a:prstGeom>
          <a:solidFill>
            <a:schemeClr val="bg1">
              <a:alpha val="50000"/>
            </a:schemeClr>
          </a:solidFill>
          <a:ln w="6350" algn="ctr">
            <a:noFill/>
            <a:miter lim="800000"/>
            <a:headEnd/>
            <a:tailEnd/>
          </a:ln>
        </p:spPr>
        <p:txBody>
          <a:bodyPr wrap="square">
            <a:spAutoFit/>
          </a:bodyPr>
          <a:lstStyle/>
          <a:p>
            <a:r>
              <a:rPr lang="en-US" sz="1199" dirty="0">
                <a:solidFill>
                  <a:schemeClr val="tx2"/>
                </a:solidFill>
              </a:rPr>
              <a:t>HD400x1299 </a:t>
            </a:r>
            <a:r>
              <a:rPr lang="en-US" sz="1199" u="sng" dirty="0">
                <a:solidFill>
                  <a:schemeClr val="tx2"/>
                </a:solidFill>
              </a:rPr>
              <a:t>EN10365</a:t>
            </a:r>
          </a:p>
          <a:p>
            <a:r>
              <a:rPr lang="en-US" sz="1199" dirty="0">
                <a:solidFill>
                  <a:schemeClr val="tx2"/>
                </a:solidFill>
              </a:rPr>
              <a:t>(=UC356x406x1299)</a:t>
            </a:r>
          </a:p>
        </p:txBody>
      </p:sp>
      <p:sp>
        <p:nvSpPr>
          <p:cNvPr id="25" name="AutoShape 2">
            <a:extLst>
              <a:ext uri="{FF2B5EF4-FFF2-40B4-BE49-F238E27FC236}">
                <a16:creationId xmlns:a16="http://schemas.microsoft.com/office/drawing/2014/main" id="{D11F0249-29E2-4FF4-86D1-F12AC25F6119}"/>
              </a:ext>
            </a:extLst>
          </p:cNvPr>
          <p:cNvSpPr>
            <a:spLocks noChangeArrowheads="1"/>
          </p:cNvSpPr>
          <p:nvPr/>
        </p:nvSpPr>
        <p:spPr bwMode="auto">
          <a:xfrm rot="20130295">
            <a:off x="9642938" y="1456922"/>
            <a:ext cx="2329430" cy="1087848"/>
          </a:xfrm>
          <a:prstGeom prst="roundRect">
            <a:avLst>
              <a:gd name="adj" fmla="val 16667"/>
            </a:avLst>
          </a:prstGeom>
          <a:solidFill>
            <a:schemeClr val="accent1"/>
          </a:solidFill>
          <a:ln w="9525">
            <a:solidFill>
              <a:schemeClr val="accent2"/>
            </a:solidFill>
            <a:round/>
            <a:headEnd/>
            <a:tailEnd/>
          </a:ln>
          <a:effectLst/>
        </p:spPr>
        <p:txBody>
          <a:bodyPr anchor="ctr"/>
          <a:lstStyle>
            <a:lvl1pPr algn="l" eaLnBrk="0" hangingPunct="0">
              <a:defRPr sz="1600" b="1">
                <a:solidFill>
                  <a:schemeClr val="tx1"/>
                </a:solidFill>
                <a:latin typeface="Arial" charset="0"/>
              </a:defRPr>
            </a:lvl1pPr>
            <a:lvl2pPr marL="742950" indent="-285750" algn="l" eaLnBrk="0" hangingPunct="0">
              <a:spcBef>
                <a:spcPct val="0"/>
              </a:spcBef>
              <a:spcAft>
                <a:spcPct val="30000"/>
              </a:spcAft>
              <a:buChar char="§"/>
              <a:defRPr sz="1600">
                <a:solidFill>
                  <a:schemeClr val="tx1"/>
                </a:solidFill>
                <a:latin typeface="Arial" charset="0"/>
              </a:defRPr>
            </a:lvl2pPr>
            <a:lvl3pPr marL="1143000" indent="-228600" algn="l" eaLnBrk="0" hangingPunct="0">
              <a:spcBef>
                <a:spcPct val="0"/>
              </a:spcBef>
              <a:spcAft>
                <a:spcPct val="30000"/>
              </a:spcAft>
              <a:buChar char="§"/>
              <a:defRPr sz="1600">
                <a:solidFill>
                  <a:schemeClr val="tx1"/>
                </a:solidFill>
                <a:latin typeface="Arial" charset="0"/>
              </a:defRPr>
            </a:lvl3pPr>
            <a:lvl4pPr marL="1600200" indent="-228600" algn="l" eaLnBrk="0" hangingPunct="0">
              <a:spcBef>
                <a:spcPct val="0"/>
              </a:spcBef>
              <a:spcAft>
                <a:spcPct val="30000"/>
              </a:spcAft>
              <a:buChar char="§"/>
              <a:defRPr sz="1600">
                <a:solidFill>
                  <a:schemeClr val="tx1"/>
                </a:solidFill>
                <a:latin typeface="Arial" charset="0"/>
              </a:defRPr>
            </a:lvl4pPr>
            <a:lvl5pPr marL="2057400" indent="-228600" algn="l" eaLnBrk="0" hangingPunct="0">
              <a:spcBef>
                <a:spcPct val="0"/>
              </a:spcBef>
              <a:spcAft>
                <a:spcPct val="30000"/>
              </a:spcAft>
              <a:buChar char="§"/>
              <a:defRPr sz="1600">
                <a:solidFill>
                  <a:schemeClr val="tx1"/>
                </a:solidFill>
                <a:latin typeface="Arial" charset="0"/>
              </a:defRPr>
            </a:lvl5pPr>
            <a:lvl6pPr marL="25146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9pPr>
          </a:lstStyle>
          <a:p>
            <a:pPr algn="ctr" eaLnBrk="1" hangingPunct="1"/>
            <a:r>
              <a:rPr lang="en-US" altLang="en-US" sz="2187" b="0" dirty="0">
                <a:solidFill>
                  <a:schemeClr val="bg1"/>
                </a:solidFill>
              </a:rPr>
              <a:t>Since 08/2019:</a:t>
            </a:r>
          </a:p>
          <a:p>
            <a:pPr algn="ctr" eaLnBrk="1" hangingPunct="1"/>
            <a:r>
              <a:rPr lang="en-US" altLang="en-US" sz="2187" b="0" dirty="0">
                <a:solidFill>
                  <a:schemeClr val="bg1"/>
                </a:solidFill>
              </a:rPr>
              <a:t>S460K2W up to 63mm thickness</a:t>
            </a:r>
          </a:p>
        </p:txBody>
      </p:sp>
    </p:spTree>
    <p:extLst>
      <p:ext uri="{BB962C8B-B14F-4D97-AF65-F5344CB8AC3E}">
        <p14:creationId xmlns:p14="http://schemas.microsoft.com/office/powerpoint/2010/main" val="332772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First bridge with rolled sections in </a:t>
            </a:r>
            <a:r>
              <a:rPr lang="en-US" dirty="0">
                <a:solidFill>
                  <a:schemeClr val="accent1"/>
                </a:solidFill>
              </a:rPr>
              <a:t>S460J2W</a:t>
            </a:r>
            <a:r>
              <a:rPr lang="en-US" dirty="0"/>
              <a:t> / </a:t>
            </a:r>
            <a:r>
              <a:rPr lang="en-US" dirty="0" err="1"/>
              <a:t>Wirkowice</a:t>
            </a:r>
            <a:r>
              <a:rPr lang="en-US" dirty="0"/>
              <a:t> (PL) bridge over river </a:t>
            </a:r>
            <a:r>
              <a:rPr lang="en-US" dirty="0" err="1"/>
              <a:t>Wieprz</a:t>
            </a:r>
            <a:br>
              <a:rPr lang="en-US" dirty="0"/>
            </a:br>
            <a:r>
              <a:rPr lang="en-US" dirty="0"/>
              <a:t>Aesthetic design with low life-cycle costs</a:t>
            </a: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0" y="936626"/>
            <a:ext cx="3808689" cy="2142388"/>
          </a:xfr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7025" b="14828"/>
          <a:stretch/>
        </p:blipFill>
        <p:spPr>
          <a:xfrm>
            <a:off x="2820" y="3140060"/>
            <a:ext cx="12192000" cy="3078178"/>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2562" y="936625"/>
            <a:ext cx="3799438" cy="2137183"/>
          </a:xfrm>
          <a:prstGeom prst="rect">
            <a:avLst/>
          </a:prstGeom>
        </p:spPr>
      </p:pic>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b="12579"/>
          <a:stretch/>
        </p:blipFill>
        <p:spPr>
          <a:xfrm>
            <a:off x="3929204" y="936626"/>
            <a:ext cx="4346130" cy="2137181"/>
          </a:xfrm>
          <a:prstGeom prst="rect">
            <a:avLst/>
          </a:prstGeom>
        </p:spPr>
      </p:pic>
      <p:sp>
        <p:nvSpPr>
          <p:cNvPr id="8" name="Inhaltsplatzhalter 4"/>
          <p:cNvSpPr txBox="1">
            <a:spLocks/>
          </p:cNvSpPr>
          <p:nvPr/>
        </p:nvSpPr>
        <p:spPr bwMode="auto">
          <a:xfrm>
            <a:off x="2820" y="5023181"/>
            <a:ext cx="6283105" cy="1195057"/>
          </a:xfrm>
          <a:prstGeom prst="round1Rect">
            <a:avLst/>
          </a:prstGeom>
          <a:solidFill>
            <a:schemeClr val="accent6">
              <a:lumMod val="60000"/>
              <a:lumOff val="40000"/>
              <a:alpha val="50000"/>
            </a:schemeClr>
          </a:solidFill>
          <a:ln w="9525">
            <a:noFill/>
            <a:miter lim="800000"/>
            <a:headEnd/>
            <a:tailEnd/>
          </a:ln>
        </p:spPr>
        <p:txBody>
          <a:bodyPr vert="horz" wrap="square" lIns="149300" tIns="89580" rIns="149300" bIns="89580" numCol="1" anchor="t" anchorCtr="0" compatLnSpc="1">
            <a:prstTxWarp prst="textNoShape">
              <a:avLst/>
            </a:prstTxWarp>
          </a:bodyPr>
          <a:lstStyle/>
          <a:p>
            <a:pPr marL="247386" indent="-247386" eaLnBrk="0" hangingPunct="0">
              <a:spcBef>
                <a:spcPct val="20000"/>
              </a:spcBef>
              <a:buClr>
                <a:schemeClr val="tx2"/>
              </a:buClr>
              <a:buFont typeface="Arial" pitchFamily="34" charset="0"/>
              <a:buChar char="●"/>
            </a:pPr>
            <a:r>
              <a:rPr lang="en-US" sz="2003" kern="0" dirty="0">
                <a:solidFill>
                  <a:schemeClr val="bg1"/>
                </a:solidFill>
                <a:effectLst>
                  <a:outerShdw blurRad="38100" dist="38100" dir="2700000" algn="tl">
                    <a:srgbClr val="000000">
                      <a:alpha val="43137"/>
                    </a:srgbClr>
                  </a:outerShdw>
                </a:effectLst>
                <a:latin typeface="+mn-lt"/>
              </a:rPr>
              <a:t>HE900A (S460J2W+M) </a:t>
            </a:r>
          </a:p>
          <a:p>
            <a:pPr marL="247386" indent="-247386" eaLnBrk="0" hangingPunct="0">
              <a:spcBef>
                <a:spcPct val="20000"/>
              </a:spcBef>
              <a:buClr>
                <a:schemeClr val="tx2"/>
              </a:buClr>
              <a:buFont typeface="Arial" pitchFamily="34" charset="0"/>
              <a:buChar char="●"/>
            </a:pPr>
            <a:r>
              <a:rPr lang="en-US" sz="2003" kern="0" dirty="0">
                <a:solidFill>
                  <a:schemeClr val="bg1"/>
                </a:solidFill>
                <a:effectLst>
                  <a:outerShdw blurRad="38100" dist="38100" dir="2700000" algn="tl">
                    <a:srgbClr val="000000">
                      <a:alpha val="43137"/>
                    </a:srgbClr>
                  </a:outerShdw>
                </a:effectLst>
                <a:latin typeface="+mn-lt"/>
              </a:rPr>
              <a:t>Total length: ~56.50m (20.75 - 18.00 – 17.75 m)</a:t>
            </a:r>
          </a:p>
          <a:p>
            <a:pPr marL="247386" indent="-247386" eaLnBrk="0" hangingPunct="0">
              <a:spcBef>
                <a:spcPct val="20000"/>
              </a:spcBef>
              <a:buClr>
                <a:schemeClr val="tx2"/>
              </a:buClr>
              <a:buFont typeface="Arial" pitchFamily="34" charset="0"/>
              <a:buChar char="●"/>
            </a:pPr>
            <a:r>
              <a:rPr lang="en-US" sz="2003" kern="0" dirty="0">
                <a:solidFill>
                  <a:schemeClr val="bg1"/>
                </a:solidFill>
                <a:effectLst>
                  <a:outerShdw blurRad="38100" dist="38100" dir="2700000" algn="tl">
                    <a:srgbClr val="000000">
                      <a:alpha val="43137"/>
                    </a:srgbClr>
                  </a:outerShdw>
                </a:effectLst>
              </a:rPr>
              <a:t>Deck width: 11.20 m</a:t>
            </a:r>
            <a:endParaRPr lang="en-US" sz="2003" kern="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24372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3A640E7-8EF3-49FB-971F-0267B5D480EC}"/>
              </a:ext>
            </a:extLst>
          </p:cNvPr>
          <p:cNvPicPr>
            <a:picLocks noChangeAspect="1"/>
          </p:cNvPicPr>
          <p:nvPr/>
        </p:nvPicPr>
        <p:blipFill>
          <a:blip r:embed="rId3">
            <a:extLst>
              <a:ext uri="{28A0092B-C50C-407E-A947-70E740481C1C}">
                <a14:useLocalDpi xmlns:a14="http://schemas.microsoft.com/office/drawing/2010/main" val="0"/>
              </a:ext>
            </a:extLst>
          </a:blip>
          <a:srcRect t="17622" b="17622"/>
          <a:stretch/>
        </p:blipFill>
        <p:spPr>
          <a:xfrm>
            <a:off x="-2820" y="936624"/>
            <a:ext cx="12192000" cy="5921375"/>
          </a:xfrm>
          <a:prstGeom prst="rect">
            <a:avLst/>
          </a:prstGeom>
        </p:spPr>
      </p:pic>
      <p:sp>
        <p:nvSpPr>
          <p:cNvPr id="2" name="Titel 1"/>
          <p:cNvSpPr>
            <a:spLocks noGrp="1"/>
          </p:cNvSpPr>
          <p:nvPr>
            <p:ph type="title"/>
          </p:nvPr>
        </p:nvSpPr>
        <p:spPr/>
        <p:txBody>
          <a:bodyPr/>
          <a:lstStyle/>
          <a:p>
            <a:r>
              <a:rPr lang="en-US" dirty="0"/>
              <a:t>First bridge with rolled sections in S460J2W / </a:t>
            </a:r>
            <a:r>
              <a:rPr lang="en-US" dirty="0" err="1"/>
              <a:t>Wirkowice</a:t>
            </a:r>
            <a:r>
              <a:rPr lang="en-US" dirty="0"/>
              <a:t> (PL) bridge over river </a:t>
            </a:r>
            <a:r>
              <a:rPr lang="en-US" dirty="0" err="1"/>
              <a:t>Wieprz</a:t>
            </a:r>
            <a:br>
              <a:rPr lang="en-US" dirty="0"/>
            </a:br>
            <a:r>
              <a:rPr lang="en-US" dirty="0"/>
              <a:t>Aesthetic design with low life-cycle costs</a:t>
            </a:r>
          </a:p>
        </p:txBody>
      </p:sp>
      <p:sp>
        <p:nvSpPr>
          <p:cNvPr id="8" name="Inhaltsplatzhalter 4"/>
          <p:cNvSpPr txBox="1">
            <a:spLocks/>
          </p:cNvSpPr>
          <p:nvPr/>
        </p:nvSpPr>
        <p:spPr bwMode="auto">
          <a:xfrm>
            <a:off x="0" y="5629606"/>
            <a:ext cx="6283105" cy="1195057"/>
          </a:xfrm>
          <a:prstGeom prst="round1Rect">
            <a:avLst/>
          </a:prstGeom>
          <a:solidFill>
            <a:schemeClr val="accent6">
              <a:lumMod val="60000"/>
              <a:lumOff val="40000"/>
              <a:alpha val="50000"/>
            </a:schemeClr>
          </a:solidFill>
          <a:ln w="9525">
            <a:noFill/>
            <a:miter lim="800000"/>
            <a:headEnd/>
            <a:tailEnd/>
          </a:ln>
        </p:spPr>
        <p:txBody>
          <a:bodyPr vert="horz" wrap="square" lIns="149300" tIns="89580" rIns="149300" bIns="89580" numCol="1" anchor="t" anchorCtr="0" compatLnSpc="1">
            <a:prstTxWarp prst="textNoShape">
              <a:avLst/>
            </a:prstTxWarp>
          </a:bodyPr>
          <a:lstStyle/>
          <a:p>
            <a:pPr marL="247386" indent="-247386" eaLnBrk="0" hangingPunct="0">
              <a:spcBef>
                <a:spcPct val="20000"/>
              </a:spcBef>
              <a:buClr>
                <a:schemeClr val="tx2"/>
              </a:buClr>
              <a:buFont typeface="Arial" pitchFamily="34" charset="0"/>
              <a:buChar char="●"/>
            </a:pPr>
            <a:r>
              <a:rPr lang="en-US" sz="2003" kern="0" dirty="0">
                <a:solidFill>
                  <a:schemeClr val="bg1"/>
                </a:solidFill>
                <a:effectLst>
                  <a:outerShdw blurRad="38100" dist="38100" dir="2700000" algn="tl">
                    <a:srgbClr val="000000">
                      <a:alpha val="43137"/>
                    </a:srgbClr>
                  </a:outerShdw>
                </a:effectLst>
                <a:latin typeface="+mn-lt"/>
              </a:rPr>
              <a:t>HE900A (S460J2W+M) </a:t>
            </a:r>
          </a:p>
          <a:p>
            <a:pPr marL="247386" indent="-247386" eaLnBrk="0" hangingPunct="0">
              <a:spcBef>
                <a:spcPct val="20000"/>
              </a:spcBef>
              <a:buClr>
                <a:schemeClr val="tx2"/>
              </a:buClr>
              <a:buFont typeface="Arial" pitchFamily="34" charset="0"/>
              <a:buChar char="●"/>
            </a:pPr>
            <a:r>
              <a:rPr lang="en-US" sz="2003" kern="0" dirty="0">
                <a:solidFill>
                  <a:schemeClr val="bg1"/>
                </a:solidFill>
                <a:effectLst>
                  <a:outerShdw blurRad="38100" dist="38100" dir="2700000" algn="tl">
                    <a:srgbClr val="000000">
                      <a:alpha val="43137"/>
                    </a:srgbClr>
                  </a:outerShdw>
                </a:effectLst>
                <a:latin typeface="+mn-lt"/>
              </a:rPr>
              <a:t>Total length: ~56.50m (20.75 - 18.00 – 17.75 m)</a:t>
            </a:r>
          </a:p>
          <a:p>
            <a:pPr marL="247386" indent="-247386" eaLnBrk="0" hangingPunct="0">
              <a:spcBef>
                <a:spcPct val="20000"/>
              </a:spcBef>
              <a:buClr>
                <a:schemeClr val="tx2"/>
              </a:buClr>
              <a:buFont typeface="Arial" pitchFamily="34" charset="0"/>
              <a:buChar char="●"/>
            </a:pPr>
            <a:r>
              <a:rPr lang="en-US" sz="2003" kern="0" dirty="0">
                <a:solidFill>
                  <a:schemeClr val="bg1"/>
                </a:solidFill>
                <a:effectLst>
                  <a:outerShdw blurRad="38100" dist="38100" dir="2700000" algn="tl">
                    <a:srgbClr val="000000">
                      <a:alpha val="43137"/>
                    </a:srgbClr>
                  </a:outerShdw>
                </a:effectLst>
              </a:rPr>
              <a:t>Deck width: 11.20 m</a:t>
            </a:r>
            <a:endParaRPr lang="en-US" sz="2003" kern="0" dirty="0">
              <a:solidFill>
                <a:schemeClr val="bg1"/>
              </a:solidFill>
              <a:effectLst>
                <a:outerShdw blurRad="38100" dist="38100" dir="2700000" algn="tl">
                  <a:srgbClr val="000000">
                    <a:alpha val="43137"/>
                  </a:srgbClr>
                </a:outerShdw>
              </a:effectLst>
              <a:latin typeface="+mn-lt"/>
            </a:endParaRPr>
          </a:p>
        </p:txBody>
      </p:sp>
      <p:pic>
        <p:nvPicPr>
          <p:cNvPr id="7" name="Picture 3">
            <a:extLst>
              <a:ext uri="{FF2B5EF4-FFF2-40B4-BE49-F238E27FC236}">
                <a16:creationId xmlns:a16="http://schemas.microsoft.com/office/drawing/2014/main" id="{B84FFAA0-097C-4561-905A-61EE9D5536C4}"/>
              </a:ext>
            </a:extLst>
          </p:cNvPr>
          <p:cNvPicPr>
            <a:picLocks noChangeAspect="1"/>
          </p:cNvPicPr>
          <p:nvPr/>
        </p:nvPicPr>
        <p:blipFill rotWithShape="1">
          <a:blip r:embed="rId4" cstate="screen"/>
          <a:srcRect l="7733" r="6437" b="20159"/>
          <a:stretch/>
        </p:blipFill>
        <p:spPr>
          <a:xfrm>
            <a:off x="10749983" y="6124576"/>
            <a:ext cx="1230138" cy="700087"/>
          </a:xfrm>
          <a:prstGeom prst="rect">
            <a:avLst/>
          </a:prstGeom>
        </p:spPr>
      </p:pic>
      <p:sp>
        <p:nvSpPr>
          <p:cNvPr id="9" name="AutoShape 2">
            <a:extLst>
              <a:ext uri="{FF2B5EF4-FFF2-40B4-BE49-F238E27FC236}">
                <a16:creationId xmlns:a16="http://schemas.microsoft.com/office/drawing/2014/main" id="{E336A25A-C570-4E01-9E07-2AD5515275D7}"/>
              </a:ext>
            </a:extLst>
          </p:cNvPr>
          <p:cNvSpPr>
            <a:spLocks noChangeArrowheads="1"/>
          </p:cNvSpPr>
          <p:nvPr/>
        </p:nvSpPr>
        <p:spPr bwMode="auto">
          <a:xfrm rot="19905559">
            <a:off x="9042436" y="1534411"/>
            <a:ext cx="2099601" cy="903025"/>
          </a:xfrm>
          <a:prstGeom prst="roundRect">
            <a:avLst>
              <a:gd name="adj" fmla="val 16667"/>
            </a:avLst>
          </a:prstGeom>
          <a:solidFill>
            <a:schemeClr val="accent1"/>
          </a:solidFill>
          <a:ln w="9525">
            <a:solidFill>
              <a:schemeClr val="accent2"/>
            </a:solidFill>
            <a:round/>
            <a:headEnd/>
            <a:tailEnd/>
          </a:ln>
          <a:effectLst/>
        </p:spPr>
        <p:txBody>
          <a:bodyPr anchor="ctr"/>
          <a:lstStyle>
            <a:lvl1pPr algn="l" eaLnBrk="0" hangingPunct="0">
              <a:defRPr sz="1600" b="1">
                <a:solidFill>
                  <a:schemeClr val="tx1"/>
                </a:solidFill>
                <a:latin typeface="Arial" charset="0"/>
              </a:defRPr>
            </a:lvl1pPr>
            <a:lvl2pPr marL="742950" indent="-285750" algn="l" eaLnBrk="0" hangingPunct="0">
              <a:spcBef>
                <a:spcPct val="0"/>
              </a:spcBef>
              <a:spcAft>
                <a:spcPct val="30000"/>
              </a:spcAft>
              <a:buChar char="§"/>
              <a:defRPr sz="1600">
                <a:solidFill>
                  <a:schemeClr val="tx1"/>
                </a:solidFill>
                <a:latin typeface="Arial" charset="0"/>
              </a:defRPr>
            </a:lvl2pPr>
            <a:lvl3pPr marL="1143000" indent="-228600" algn="l" eaLnBrk="0" hangingPunct="0">
              <a:spcBef>
                <a:spcPct val="0"/>
              </a:spcBef>
              <a:spcAft>
                <a:spcPct val="30000"/>
              </a:spcAft>
              <a:buChar char="§"/>
              <a:defRPr sz="1600">
                <a:solidFill>
                  <a:schemeClr val="tx1"/>
                </a:solidFill>
                <a:latin typeface="Arial" charset="0"/>
              </a:defRPr>
            </a:lvl3pPr>
            <a:lvl4pPr marL="1600200" indent="-228600" algn="l" eaLnBrk="0" hangingPunct="0">
              <a:spcBef>
                <a:spcPct val="0"/>
              </a:spcBef>
              <a:spcAft>
                <a:spcPct val="30000"/>
              </a:spcAft>
              <a:buChar char="§"/>
              <a:defRPr sz="1600">
                <a:solidFill>
                  <a:schemeClr val="tx1"/>
                </a:solidFill>
                <a:latin typeface="Arial" charset="0"/>
              </a:defRPr>
            </a:lvl4pPr>
            <a:lvl5pPr marL="2057400" indent="-228600" algn="l" eaLnBrk="0" hangingPunct="0">
              <a:spcBef>
                <a:spcPct val="0"/>
              </a:spcBef>
              <a:spcAft>
                <a:spcPct val="30000"/>
              </a:spcAft>
              <a:buChar char="§"/>
              <a:defRPr sz="1600">
                <a:solidFill>
                  <a:schemeClr val="tx1"/>
                </a:solidFill>
                <a:latin typeface="Arial" charset="0"/>
              </a:defRPr>
            </a:lvl5pPr>
            <a:lvl6pPr marL="25146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9pPr>
          </a:lstStyle>
          <a:p>
            <a:pPr algn="ctr" eaLnBrk="1" hangingPunct="1"/>
            <a:r>
              <a:rPr lang="en-US" altLang="en-US" sz="2187" b="0" dirty="0">
                <a:solidFill>
                  <a:schemeClr val="bg1"/>
                </a:solidFill>
              </a:rPr>
              <a:t>Arcorox</a:t>
            </a:r>
            <a:r>
              <a:rPr lang="en-US" altLang="en-US" sz="2187" b="0" baseline="30000" dirty="0">
                <a:solidFill>
                  <a:schemeClr val="bg1"/>
                </a:solidFill>
              </a:rPr>
              <a:t>®</a:t>
            </a:r>
          </a:p>
          <a:p>
            <a:pPr algn="ctr" eaLnBrk="1" hangingPunct="1"/>
            <a:r>
              <a:rPr lang="en-US" altLang="en-US" sz="2187" b="0" dirty="0">
                <a:solidFill>
                  <a:schemeClr val="bg1"/>
                </a:solidFill>
              </a:rPr>
              <a:t>S460J2W+M</a:t>
            </a:r>
          </a:p>
        </p:txBody>
      </p:sp>
    </p:spTree>
    <p:extLst>
      <p:ext uri="{BB962C8B-B14F-4D97-AF65-F5344CB8AC3E}">
        <p14:creationId xmlns:p14="http://schemas.microsoft.com/office/powerpoint/2010/main" val="50516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draußen, aus Holz, Parken enthält.&#10;&#10;Automatisch generierte Beschreibung">
            <a:extLst>
              <a:ext uri="{FF2B5EF4-FFF2-40B4-BE49-F238E27FC236}">
                <a16:creationId xmlns:a16="http://schemas.microsoft.com/office/drawing/2014/main" id="{4CCEFDEF-7574-48B9-B33B-091F73D16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55" y="960739"/>
            <a:ext cx="3078163" cy="2289175"/>
          </a:xfrm>
          <a:prstGeom prst="rect">
            <a:avLst/>
          </a:prstGeom>
        </p:spPr>
      </p:pic>
      <p:pic>
        <p:nvPicPr>
          <p:cNvPr id="14" name="Grafik 13" descr="Ein Bild, das draußen, Himmel, Boden enthält.&#10;&#10;Automatisch generierte Beschreibung">
            <a:extLst>
              <a:ext uri="{FF2B5EF4-FFF2-40B4-BE49-F238E27FC236}">
                <a16:creationId xmlns:a16="http://schemas.microsoft.com/office/drawing/2014/main" id="{6F7FED3A-FB26-44BE-B1EC-4F1D8B619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055" y="966967"/>
            <a:ext cx="3078163" cy="2289175"/>
          </a:xfrm>
          <a:prstGeom prst="rect">
            <a:avLst/>
          </a:prstGeom>
        </p:spPr>
      </p:pic>
      <p:pic>
        <p:nvPicPr>
          <p:cNvPr id="16" name="Inhaltsplatzhalter 5" descr="Ein Bild, das Baum, draußen, Himmel enthält.&#10;&#10;Automatisch generierte Beschreibung">
            <a:extLst>
              <a:ext uri="{FF2B5EF4-FFF2-40B4-BE49-F238E27FC236}">
                <a16:creationId xmlns:a16="http://schemas.microsoft.com/office/drawing/2014/main" id="{A7037EDE-C779-4007-9338-165448502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524655" y="958683"/>
            <a:ext cx="3078163" cy="2289175"/>
          </a:xfrm>
          <a:prstGeom prst="rect">
            <a:avLst/>
          </a:prstGeom>
          <a:noFill/>
          <a:ln w="9525">
            <a:noFill/>
            <a:miter lim="800000"/>
            <a:headEnd/>
            <a:tailEnd/>
          </a:ln>
        </p:spPr>
      </p:pic>
      <p:pic>
        <p:nvPicPr>
          <p:cNvPr id="17" name="Grafik 16">
            <a:extLst>
              <a:ext uri="{FF2B5EF4-FFF2-40B4-BE49-F238E27FC236}">
                <a16:creationId xmlns:a16="http://schemas.microsoft.com/office/drawing/2014/main" id="{BCBBAEA5-92C3-4919-8463-48B1C3953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012"/>
          <a:stretch/>
        </p:blipFill>
        <p:spPr>
          <a:xfrm>
            <a:off x="227043" y="3329344"/>
            <a:ext cx="4654550" cy="3193697"/>
          </a:xfrm>
          <a:prstGeom prst="rect">
            <a:avLst/>
          </a:prstGeom>
        </p:spPr>
      </p:pic>
      <p:pic>
        <p:nvPicPr>
          <p:cNvPr id="18" name="Grafik 17" descr="Ein Bild, das Baum, draußen, auf Reisen, gefüttert enthält.&#10;&#10;Automatisch generierte Beschreibung">
            <a:extLst>
              <a:ext uri="{FF2B5EF4-FFF2-40B4-BE49-F238E27FC236}">
                <a16:creationId xmlns:a16="http://schemas.microsoft.com/office/drawing/2014/main" id="{3F21543B-FC9E-4BE9-9CA4-D00B5E9D84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12"/>
          <a:stretch/>
        </p:blipFill>
        <p:spPr>
          <a:xfrm>
            <a:off x="4953030" y="3312777"/>
            <a:ext cx="4649788" cy="3193697"/>
          </a:xfrm>
          <a:prstGeom prst="rect">
            <a:avLst/>
          </a:prstGeom>
        </p:spPr>
      </p:pic>
      <p:pic>
        <p:nvPicPr>
          <p:cNvPr id="19" name="Grafik 18">
            <a:extLst>
              <a:ext uri="{FF2B5EF4-FFF2-40B4-BE49-F238E27FC236}">
                <a16:creationId xmlns:a16="http://schemas.microsoft.com/office/drawing/2014/main" id="{A512AE96-FD34-457F-9280-394F40C912BC}"/>
              </a:ext>
            </a:extLst>
          </p:cNvPr>
          <p:cNvPicPr>
            <a:picLocks noChangeAspect="1"/>
          </p:cNvPicPr>
          <p:nvPr/>
        </p:nvPicPr>
        <p:blipFill>
          <a:blip r:embed="rId7"/>
          <a:stretch>
            <a:fillRect/>
          </a:stretch>
        </p:blipFill>
        <p:spPr>
          <a:xfrm>
            <a:off x="9689336" y="986989"/>
            <a:ext cx="2289145" cy="1181665"/>
          </a:xfrm>
          <a:prstGeom prst="rect">
            <a:avLst/>
          </a:prstGeom>
        </p:spPr>
      </p:pic>
      <p:pic>
        <p:nvPicPr>
          <p:cNvPr id="20" name="Grafik 19">
            <a:extLst>
              <a:ext uri="{FF2B5EF4-FFF2-40B4-BE49-F238E27FC236}">
                <a16:creationId xmlns:a16="http://schemas.microsoft.com/office/drawing/2014/main" id="{2EA773C2-681E-43B3-8828-98B509AF1F4E}"/>
              </a:ext>
            </a:extLst>
          </p:cNvPr>
          <p:cNvPicPr>
            <a:picLocks noChangeAspect="1"/>
          </p:cNvPicPr>
          <p:nvPr/>
        </p:nvPicPr>
        <p:blipFill>
          <a:blip r:embed="rId8"/>
          <a:stretch>
            <a:fillRect/>
          </a:stretch>
        </p:blipFill>
        <p:spPr>
          <a:xfrm>
            <a:off x="9971117" y="3756358"/>
            <a:ext cx="1725582" cy="2339668"/>
          </a:xfrm>
          <a:prstGeom prst="rect">
            <a:avLst/>
          </a:prstGeom>
        </p:spPr>
      </p:pic>
      <p:grpSp>
        <p:nvGrpSpPr>
          <p:cNvPr id="21" name="Gruppieren 20">
            <a:extLst>
              <a:ext uri="{FF2B5EF4-FFF2-40B4-BE49-F238E27FC236}">
                <a16:creationId xmlns:a16="http://schemas.microsoft.com/office/drawing/2014/main" id="{70F85708-60F9-4D58-8D47-23CD4704AD2F}"/>
              </a:ext>
            </a:extLst>
          </p:cNvPr>
          <p:cNvGrpSpPr/>
          <p:nvPr/>
        </p:nvGrpSpPr>
        <p:grpSpPr>
          <a:xfrm>
            <a:off x="9674255" y="2464903"/>
            <a:ext cx="2289145" cy="1181666"/>
            <a:chOff x="7035799" y="3572672"/>
            <a:chExt cx="3581401" cy="1375566"/>
          </a:xfrm>
        </p:grpSpPr>
        <p:pic>
          <p:nvPicPr>
            <p:cNvPr id="22" name="Grafik 21">
              <a:extLst>
                <a:ext uri="{FF2B5EF4-FFF2-40B4-BE49-F238E27FC236}">
                  <a16:creationId xmlns:a16="http://schemas.microsoft.com/office/drawing/2014/main" id="{4059B4DA-4956-48FD-857A-2E17B3E935AF}"/>
                </a:ext>
              </a:extLst>
            </p:cNvPr>
            <p:cNvPicPr>
              <a:picLocks noChangeAspect="1"/>
            </p:cNvPicPr>
            <p:nvPr/>
          </p:nvPicPr>
          <p:blipFill rotWithShape="1">
            <a:blip r:embed="rId9"/>
            <a:srcRect b="15050"/>
            <a:stretch/>
          </p:blipFill>
          <p:spPr>
            <a:xfrm>
              <a:off x="7035800" y="3572672"/>
              <a:ext cx="3581400" cy="1375566"/>
            </a:xfrm>
            <a:prstGeom prst="rect">
              <a:avLst/>
            </a:prstGeom>
          </p:spPr>
        </p:pic>
        <p:sp>
          <p:nvSpPr>
            <p:cNvPr id="23" name="Rechteck 22">
              <a:extLst>
                <a:ext uri="{FF2B5EF4-FFF2-40B4-BE49-F238E27FC236}">
                  <a16:creationId xmlns:a16="http://schemas.microsoft.com/office/drawing/2014/main" id="{CC97A0F9-EA2A-41F0-B4AD-94D297348718}"/>
                </a:ext>
              </a:extLst>
            </p:cNvPr>
            <p:cNvSpPr/>
            <p:nvPr/>
          </p:nvSpPr>
          <p:spPr bwMode="auto">
            <a:xfrm>
              <a:off x="7035799" y="4748213"/>
              <a:ext cx="1133475" cy="200025"/>
            </a:xfrm>
            <a:prstGeom prst="rect">
              <a:avLst/>
            </a:prstGeom>
            <a:solidFill>
              <a:srgbClr val="B7BAB9"/>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grpSp>
      <p:sp>
        <p:nvSpPr>
          <p:cNvPr id="24" name="Titel 1">
            <a:extLst>
              <a:ext uri="{FF2B5EF4-FFF2-40B4-BE49-F238E27FC236}">
                <a16:creationId xmlns:a16="http://schemas.microsoft.com/office/drawing/2014/main" id="{5CAC6F43-7246-43C1-96B2-B25449368FA4}"/>
              </a:ext>
            </a:extLst>
          </p:cNvPr>
          <p:cNvSpPr>
            <a:spLocks noGrp="1"/>
          </p:cNvSpPr>
          <p:nvPr>
            <p:ph type="title"/>
          </p:nvPr>
        </p:nvSpPr>
        <p:spPr/>
        <p:txBody>
          <a:bodyPr/>
          <a:lstStyle/>
          <a:p>
            <a:r>
              <a:rPr lang="en-US" dirty="0"/>
              <a:t>Combining PreCoBeam solution and weathering steel: a first in Europe</a:t>
            </a:r>
            <a:br>
              <a:rPr lang="en-US" dirty="0"/>
            </a:br>
            <a:r>
              <a:rPr lang="en-US" dirty="0"/>
              <a:t>Bridge in the village of </a:t>
            </a:r>
            <a:r>
              <a:rPr lang="en-US" dirty="0" err="1"/>
              <a:t>Biskupice</a:t>
            </a:r>
            <a:r>
              <a:rPr lang="en-US" dirty="0"/>
              <a:t>, Poland</a:t>
            </a:r>
            <a:endParaRPr lang="de-DE" dirty="0"/>
          </a:p>
        </p:txBody>
      </p:sp>
    </p:spTree>
    <p:extLst>
      <p:ext uri="{BB962C8B-B14F-4D97-AF65-F5344CB8AC3E}">
        <p14:creationId xmlns:p14="http://schemas.microsoft.com/office/powerpoint/2010/main" val="177264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5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29" t="10825" r="10500" b="3571"/>
          <a:stretch/>
        </p:blipFill>
        <p:spPr bwMode="auto">
          <a:xfrm>
            <a:off x="150352" y="4566523"/>
            <a:ext cx="3522606" cy="1752374"/>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0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09" t="13120" r="7358" b="12753"/>
          <a:stretch/>
        </p:blipFill>
        <p:spPr bwMode="auto">
          <a:xfrm>
            <a:off x="7464556" y="4188162"/>
            <a:ext cx="4506041" cy="1752373"/>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129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43" t="9840" r="10167" b="13737"/>
          <a:stretch/>
        </p:blipFill>
        <p:spPr bwMode="auto">
          <a:xfrm>
            <a:off x="3672958" y="4427574"/>
            <a:ext cx="4142563" cy="1752374"/>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678" y="721070"/>
            <a:ext cx="11559879" cy="2384628"/>
          </a:xfrm>
          <a:prstGeom prst="rect">
            <a:avLst/>
          </a:prstGeom>
        </p:spPr>
      </p:pic>
      <p:sp>
        <p:nvSpPr>
          <p:cNvPr id="9" name="Titel 8"/>
          <p:cNvSpPr>
            <a:spLocks noGrp="1"/>
          </p:cNvSpPr>
          <p:nvPr>
            <p:ph type="title"/>
          </p:nvPr>
        </p:nvSpPr>
        <p:spPr/>
        <p:txBody>
          <a:bodyPr/>
          <a:lstStyle/>
          <a:p>
            <a:r>
              <a:rPr lang="en-US" dirty="0"/>
              <a:t>PreCoBeam – Design and Fabrication</a:t>
            </a:r>
            <a:br>
              <a:rPr lang="en-US" dirty="0"/>
            </a:br>
            <a:endParaRPr lang="en-US" dirty="0"/>
          </a:p>
        </p:txBody>
      </p:sp>
      <p:sp>
        <p:nvSpPr>
          <p:cNvPr id="22" name="Text Box 22"/>
          <p:cNvSpPr txBox="1">
            <a:spLocks noChangeArrowheads="1"/>
          </p:cNvSpPr>
          <p:nvPr/>
        </p:nvSpPr>
        <p:spPr bwMode="auto">
          <a:xfrm>
            <a:off x="221404" y="3149600"/>
            <a:ext cx="10188470" cy="143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defPPr>
              <a:defRPr lang="en-US"/>
            </a:defPPr>
            <a:lvl1pPr algn="ctr"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a:lstStyle>
          <a:p>
            <a:pPr marL="342534" indent="-342534" algn="l">
              <a:spcBef>
                <a:spcPct val="40000"/>
              </a:spcBef>
              <a:buClr>
                <a:schemeClr val="tx2"/>
              </a:buClr>
              <a:buFont typeface="Wingdings" panose="05000000000000000000" pitchFamily="2" charset="2"/>
              <a:buChar char="è"/>
            </a:pPr>
            <a:r>
              <a:rPr lang="en-US" sz="2003" dirty="0">
                <a:latin typeface="+mj-lt"/>
                <a:cs typeface="Calibri" pitchFamily="34" charset="0"/>
              </a:rPr>
              <a:t>Developed in RFCS-project with several European partners</a:t>
            </a:r>
          </a:p>
          <a:p>
            <a:pPr marL="342534" indent="-342534" algn="l">
              <a:spcBef>
                <a:spcPct val="40000"/>
              </a:spcBef>
              <a:buClr>
                <a:schemeClr val="tx2"/>
              </a:buClr>
              <a:buFont typeface="Wingdings" panose="05000000000000000000" pitchFamily="2" charset="2"/>
              <a:buChar char="è"/>
            </a:pPr>
            <a:r>
              <a:rPr lang="en-US" sz="2003" dirty="0">
                <a:latin typeface="+mj-lt"/>
                <a:cs typeface="Calibri" pitchFamily="34" charset="0"/>
              </a:rPr>
              <a:t>Suitable for positive und negative bending moments</a:t>
            </a:r>
          </a:p>
          <a:p>
            <a:pPr marL="342534" indent="-342534" algn="l">
              <a:spcBef>
                <a:spcPct val="40000"/>
              </a:spcBef>
              <a:buClr>
                <a:schemeClr val="tx2"/>
              </a:buClr>
              <a:buFont typeface="Wingdings" panose="05000000000000000000" pitchFamily="2" charset="2"/>
              <a:buChar char="è"/>
            </a:pPr>
            <a:r>
              <a:rPr lang="en-US" sz="2003" dirty="0">
                <a:latin typeface="+mj-lt"/>
                <a:cs typeface="Calibri" pitchFamily="34" charset="0"/>
              </a:rPr>
              <a:t>Examples for execution</a:t>
            </a:r>
          </a:p>
        </p:txBody>
      </p:sp>
    </p:spTree>
    <p:extLst>
      <p:ext uri="{BB962C8B-B14F-4D97-AF65-F5344CB8AC3E}">
        <p14:creationId xmlns:p14="http://schemas.microsoft.com/office/powerpoint/2010/main" val="131048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Himmel, Boden, Baum, draußen enthält.&#10;&#10;Automatisch generierte Beschreibung">
            <a:extLst>
              <a:ext uri="{FF2B5EF4-FFF2-40B4-BE49-F238E27FC236}">
                <a16:creationId xmlns:a16="http://schemas.microsoft.com/office/drawing/2014/main" id="{E10D28B6-62A6-4157-B458-77A131A3B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17352"/>
            <a:ext cx="3666412" cy="2711648"/>
          </a:xfrm>
          <a:prstGeom prst="rect">
            <a:avLst/>
          </a:prstGeom>
        </p:spPr>
      </p:pic>
      <p:pic>
        <p:nvPicPr>
          <p:cNvPr id="13" name="Grafik 12">
            <a:extLst>
              <a:ext uri="{FF2B5EF4-FFF2-40B4-BE49-F238E27FC236}">
                <a16:creationId xmlns:a16="http://schemas.microsoft.com/office/drawing/2014/main" id="{E67CAC42-FBF3-496A-A8F8-2EB6F67C21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2497" y="3507769"/>
            <a:ext cx="3670903" cy="2714970"/>
          </a:xfrm>
          <a:prstGeom prst="rect">
            <a:avLst/>
          </a:prstGeom>
        </p:spPr>
      </p:pic>
      <p:pic>
        <p:nvPicPr>
          <p:cNvPr id="11" name="Grafik 10" descr="Ein Bild, das Himmel, Wasser, Gebäude, Fluss enthält.&#10;&#10;Automatisch generierte Beschreibung">
            <a:extLst>
              <a:ext uri="{FF2B5EF4-FFF2-40B4-BE49-F238E27FC236}">
                <a16:creationId xmlns:a16="http://schemas.microsoft.com/office/drawing/2014/main" id="{1724DAA8-A1DF-4719-8E90-3F165110DC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9021" y="717352"/>
            <a:ext cx="3613958" cy="2708331"/>
          </a:xfrm>
          <a:prstGeom prst="rect">
            <a:avLst/>
          </a:prstGeom>
        </p:spPr>
      </p:pic>
      <p:sp>
        <p:nvSpPr>
          <p:cNvPr id="2" name="Titel 1">
            <a:extLst>
              <a:ext uri="{FF2B5EF4-FFF2-40B4-BE49-F238E27FC236}">
                <a16:creationId xmlns:a16="http://schemas.microsoft.com/office/drawing/2014/main" id="{E96DFF05-0B7B-492B-8941-9827F58FC862}"/>
              </a:ext>
            </a:extLst>
          </p:cNvPr>
          <p:cNvSpPr>
            <a:spLocks noGrp="1"/>
          </p:cNvSpPr>
          <p:nvPr>
            <p:ph type="title"/>
          </p:nvPr>
        </p:nvSpPr>
        <p:spPr/>
        <p:txBody>
          <a:bodyPr wrap="square" anchor="t">
            <a:normAutofit/>
          </a:bodyPr>
          <a:lstStyle/>
          <a:p>
            <a:r>
              <a:rPr lang="en-US" dirty="0"/>
              <a:t>Bridge in the village of </a:t>
            </a:r>
            <a:r>
              <a:rPr lang="en-US" dirty="0" err="1"/>
              <a:t>Biskupice</a:t>
            </a:r>
            <a:r>
              <a:rPr lang="en-US" dirty="0"/>
              <a:t>, Poland / </a:t>
            </a:r>
            <a:r>
              <a:rPr lang="en-US" dirty="0" err="1"/>
              <a:t>PreCoBeams</a:t>
            </a:r>
            <a:r>
              <a:rPr lang="en-US" dirty="0"/>
              <a:t> from HE900B, S460J2W</a:t>
            </a:r>
            <a:endParaRPr lang="de-DE" dirty="0"/>
          </a:p>
        </p:txBody>
      </p:sp>
      <p:pic>
        <p:nvPicPr>
          <p:cNvPr id="7" name="Grafik 6" descr="Ein Bild, das drinnen enthält.&#10;&#10;Automatisch generierte Beschreibung">
            <a:extLst>
              <a:ext uri="{FF2B5EF4-FFF2-40B4-BE49-F238E27FC236}">
                <a16:creationId xmlns:a16="http://schemas.microsoft.com/office/drawing/2014/main" id="{26F0FA89-D8DC-4401-842D-88C9D7443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2497" y="717352"/>
            <a:ext cx="3670902" cy="2711648"/>
          </a:xfrm>
          <a:prstGeom prst="rect">
            <a:avLst/>
          </a:prstGeom>
        </p:spPr>
      </p:pic>
      <p:pic>
        <p:nvPicPr>
          <p:cNvPr id="12" name="Inhaltsplatzhalter 4" descr="Ein Bild, das Rock, Gebäude enthält.&#10;&#10;Automatisch generierte Beschreibung">
            <a:extLst>
              <a:ext uri="{FF2B5EF4-FFF2-40B4-BE49-F238E27FC236}">
                <a16:creationId xmlns:a16="http://schemas.microsoft.com/office/drawing/2014/main" id="{62021321-CE23-43F3-AAAD-830F3876C2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4289021" y="3507769"/>
            <a:ext cx="3613958" cy="2710469"/>
          </a:xfrm>
          <a:prstGeom prst="rect">
            <a:avLst/>
          </a:prstGeom>
          <a:noFill/>
          <a:ln w="9525">
            <a:noFill/>
            <a:miter lim="800000"/>
            <a:headEnd/>
            <a:tailEnd/>
          </a:ln>
        </p:spPr>
      </p:pic>
      <p:pic>
        <p:nvPicPr>
          <p:cNvPr id="16" name="Grafik 15" descr="Ein Bild, das Wasser, Boot, Fluss, See enthält.&#10;&#10;Automatisch generierte Beschreibung">
            <a:extLst>
              <a:ext uri="{FF2B5EF4-FFF2-40B4-BE49-F238E27FC236}">
                <a16:creationId xmlns:a16="http://schemas.microsoft.com/office/drawing/2014/main" id="{760DFEFE-7917-4B98-92B3-DF20F34F7D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 y="3507768"/>
            <a:ext cx="3666412" cy="2710469"/>
          </a:xfrm>
          <a:prstGeom prst="rect">
            <a:avLst/>
          </a:prstGeom>
        </p:spPr>
      </p:pic>
    </p:spTree>
    <p:extLst>
      <p:ext uri="{BB962C8B-B14F-4D97-AF65-F5344CB8AC3E}">
        <p14:creationId xmlns:p14="http://schemas.microsoft.com/office/powerpoint/2010/main" val="399267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9FBF93A-AB85-42E9-AE1B-A3FB2D64C3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22" t="10686" r="23552" b="22507"/>
          <a:stretch/>
        </p:blipFill>
        <p:spPr>
          <a:xfrm>
            <a:off x="0" y="-28954"/>
            <a:ext cx="12192000" cy="6886954"/>
          </a:xfrm>
          <a:prstGeom prst="rect">
            <a:avLst/>
          </a:prstGeom>
          <a:noFill/>
        </p:spPr>
      </p:pic>
      <p:sp>
        <p:nvSpPr>
          <p:cNvPr id="7" name="Rechteck 6">
            <a:extLst>
              <a:ext uri="{FF2B5EF4-FFF2-40B4-BE49-F238E27FC236}">
                <a16:creationId xmlns:a16="http://schemas.microsoft.com/office/drawing/2014/main" id="{BD41A613-46FC-44EC-869B-8B9FBF4C46B6}"/>
              </a:ext>
            </a:extLst>
          </p:cNvPr>
          <p:cNvSpPr/>
          <p:nvPr/>
        </p:nvSpPr>
        <p:spPr bwMode="auto">
          <a:xfrm>
            <a:off x="0" y="-28954"/>
            <a:ext cx="12192000" cy="6886954"/>
          </a:xfrm>
          <a:prstGeom prst="rect">
            <a:avLst/>
          </a:prstGeom>
          <a:gradFill flip="none" rotWithShape="1">
            <a:gsLst>
              <a:gs pos="49000">
                <a:srgbClr val="B4B4B4"/>
              </a:gs>
              <a:gs pos="0">
                <a:schemeClr val="bg1"/>
              </a:gs>
              <a:gs pos="99000">
                <a:schemeClr val="tx1">
                  <a:alpha val="0"/>
                </a:schemeClr>
              </a:gs>
            </a:gsLst>
            <a:lin ang="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10" name="Title 1">
            <a:extLst>
              <a:ext uri="{FF2B5EF4-FFF2-40B4-BE49-F238E27FC236}">
                <a16:creationId xmlns:a16="http://schemas.microsoft.com/office/drawing/2014/main" id="{2C6CB103-7BA4-49F4-BD08-E3CE9415598B}"/>
              </a:ext>
            </a:extLst>
          </p:cNvPr>
          <p:cNvSpPr>
            <a:spLocks noGrp="1"/>
          </p:cNvSpPr>
          <p:nvPr>
            <p:ph type="title"/>
          </p:nvPr>
        </p:nvSpPr>
        <p:spPr/>
        <p:txBody>
          <a:bodyPr/>
          <a:lstStyle/>
          <a:p>
            <a:r>
              <a:rPr lang="en-US" dirty="0"/>
              <a:t>Conclusions</a:t>
            </a:r>
          </a:p>
        </p:txBody>
      </p:sp>
      <p:sp>
        <p:nvSpPr>
          <p:cNvPr id="4" name="Inhaltsplatzhalter 3">
            <a:extLst>
              <a:ext uri="{FF2B5EF4-FFF2-40B4-BE49-F238E27FC236}">
                <a16:creationId xmlns:a16="http://schemas.microsoft.com/office/drawing/2014/main" id="{C60A1449-C30D-4C54-94D4-ED9698AACC33}"/>
              </a:ext>
            </a:extLst>
          </p:cNvPr>
          <p:cNvSpPr>
            <a:spLocks noGrp="1"/>
          </p:cNvSpPr>
          <p:nvPr>
            <p:ph idx="1"/>
          </p:nvPr>
        </p:nvSpPr>
        <p:spPr>
          <a:xfrm>
            <a:off x="227043" y="936625"/>
            <a:ext cx="6618257" cy="5264152"/>
          </a:xfrm>
        </p:spPr>
        <p:txBody>
          <a:bodyPr wrap="square" anchor="t">
            <a:noAutofit/>
          </a:bodyPr>
          <a:lstStyle/>
          <a:p>
            <a:pPr>
              <a:lnSpc>
                <a:spcPct val="110000"/>
              </a:lnSpc>
              <a:spcBef>
                <a:spcPts val="600"/>
              </a:spcBef>
            </a:pPr>
            <a:r>
              <a:rPr lang="en-US" sz="2000" dirty="0"/>
              <a:t>Weathering steel offers many advantages due to its </a:t>
            </a:r>
            <a:r>
              <a:rPr lang="en-US" sz="2000" dirty="0">
                <a:solidFill>
                  <a:schemeClr val="accent1"/>
                </a:solidFill>
              </a:rPr>
              <a:t>durability without additional corrosion protection</a:t>
            </a:r>
            <a:r>
              <a:rPr lang="en-US" sz="2000" dirty="0"/>
              <a:t>, if the construction details are properly designed. </a:t>
            </a:r>
          </a:p>
          <a:p>
            <a:pPr>
              <a:lnSpc>
                <a:spcPct val="110000"/>
              </a:lnSpc>
              <a:spcBef>
                <a:spcPts val="600"/>
              </a:spcBef>
            </a:pPr>
            <a:r>
              <a:rPr lang="en-US" sz="2000" dirty="0"/>
              <a:t>As the associated </a:t>
            </a:r>
            <a:r>
              <a:rPr lang="en-US" sz="2000" dirty="0">
                <a:solidFill>
                  <a:schemeClr val="accent1"/>
                </a:solidFill>
              </a:rPr>
              <a:t>economic and environmental benefits</a:t>
            </a:r>
            <a:r>
              <a:rPr lang="en-US" sz="2000" dirty="0"/>
              <a:t> are obvious, weathering steel – in particular with higher strength – is again experiencing </a:t>
            </a:r>
            <a:r>
              <a:rPr lang="en-US" sz="2000" dirty="0">
                <a:solidFill>
                  <a:schemeClr val="accent1"/>
                </a:solidFill>
              </a:rPr>
              <a:t>increased popularity</a:t>
            </a:r>
            <a:r>
              <a:rPr lang="en-US" sz="2000" dirty="0"/>
              <a:t>. </a:t>
            </a:r>
          </a:p>
          <a:p>
            <a:pPr>
              <a:lnSpc>
                <a:spcPct val="110000"/>
              </a:lnSpc>
              <a:spcBef>
                <a:spcPts val="600"/>
              </a:spcBef>
            </a:pPr>
            <a:r>
              <a:rPr lang="en-US" sz="2000" dirty="0"/>
              <a:t>The newly developed </a:t>
            </a:r>
            <a:r>
              <a:rPr lang="en-US" sz="2000" dirty="0">
                <a:solidFill>
                  <a:schemeClr val="accent1"/>
                </a:solidFill>
              </a:rPr>
              <a:t>ECCS design guide </a:t>
            </a:r>
            <a:r>
              <a:rPr lang="en-US" sz="2000" dirty="0"/>
              <a:t>provides recommendations derived from many years of </a:t>
            </a:r>
            <a:r>
              <a:rPr lang="en-US" sz="2000" dirty="0">
                <a:solidFill>
                  <a:schemeClr val="accent1"/>
                </a:solidFill>
              </a:rPr>
              <a:t>experience</a:t>
            </a:r>
            <a:r>
              <a:rPr lang="en-US" sz="2000" dirty="0"/>
              <a:t> in combination with the </a:t>
            </a:r>
            <a:r>
              <a:rPr lang="en-US" sz="2000" dirty="0">
                <a:solidFill>
                  <a:schemeClr val="accent1"/>
                </a:solidFill>
              </a:rPr>
              <a:t>latest research </a:t>
            </a:r>
            <a:r>
              <a:rPr lang="en-US" sz="2000" dirty="0"/>
              <a:t>findings, making it a valuable tool for bridge owners and designing engineers. </a:t>
            </a:r>
            <a:endParaRPr lang="de-DE" sz="2000" dirty="0"/>
          </a:p>
        </p:txBody>
      </p:sp>
      <p:cxnSp>
        <p:nvCxnSpPr>
          <p:cNvPr id="8" name="Straight Connector 10">
            <a:extLst>
              <a:ext uri="{FF2B5EF4-FFF2-40B4-BE49-F238E27FC236}">
                <a16:creationId xmlns:a16="http://schemas.microsoft.com/office/drawing/2014/main" id="{CA3CDC4E-7EEA-4982-AA91-7C5257BAB6D4}"/>
              </a:ext>
            </a:extLst>
          </p:cNvPr>
          <p:cNvCxnSpPr>
            <a:cxnSpLocks/>
          </p:cNvCxnSpPr>
          <p:nvPr/>
        </p:nvCxnSpPr>
        <p:spPr bwMode="auto">
          <a:xfrm>
            <a:off x="228631" y="599143"/>
            <a:ext cx="11735022" cy="0"/>
          </a:xfrm>
          <a:prstGeom prst="line">
            <a:avLst/>
          </a:prstGeom>
          <a:solidFill>
            <a:schemeClr val="bg1"/>
          </a:solidFill>
          <a:ln w="12700" cap="flat" cmpd="sng" algn="ctr">
            <a:solidFill>
              <a:srgbClr val="FF3700"/>
            </a:solidFill>
            <a:prstDash val="solid"/>
            <a:round/>
            <a:headEnd type="none" w="med" len="med"/>
            <a:tailEnd type="none" w="med" len="med"/>
          </a:ln>
          <a:effectLst/>
        </p:spPr>
      </p:cxnSp>
      <p:pic>
        <p:nvPicPr>
          <p:cNvPr id="12" name="Grafik 11">
            <a:extLst>
              <a:ext uri="{FF2B5EF4-FFF2-40B4-BE49-F238E27FC236}">
                <a16:creationId xmlns:a16="http://schemas.microsoft.com/office/drawing/2014/main" id="{7F23B5C0-3C02-423C-9099-12797E920705}"/>
              </a:ext>
            </a:extLst>
          </p:cNvPr>
          <p:cNvPicPr>
            <a:picLocks noChangeAspect="1"/>
          </p:cNvPicPr>
          <p:nvPr/>
        </p:nvPicPr>
        <p:blipFill>
          <a:blip r:embed="rId3"/>
          <a:stretch>
            <a:fillRect/>
          </a:stretch>
        </p:blipFill>
        <p:spPr>
          <a:xfrm>
            <a:off x="7340600" y="546442"/>
            <a:ext cx="3001282" cy="4174196"/>
          </a:xfrm>
          <a:prstGeom prst="rect">
            <a:avLst/>
          </a:prstGeom>
          <a:ln>
            <a:noFill/>
          </a:ln>
          <a:effectLst>
            <a:reflection blurRad="12700" stA="30000" endPos="30000" dist="5000" dir="5400000" sy="-100000" algn="bl" rotWithShape="0"/>
          </a:effectLst>
          <a:scene3d>
            <a:camera prst="perspectiveLeft"/>
            <a:lightRig rig="threePt" dir="t">
              <a:rot lat="0" lon="0" rev="2700000"/>
            </a:lightRig>
          </a:scene3d>
          <a:sp3d>
            <a:bevelT w="63500" h="50800"/>
          </a:sp3d>
        </p:spPr>
      </p:pic>
      <p:pic>
        <p:nvPicPr>
          <p:cNvPr id="15" name="Picture 3">
            <a:extLst>
              <a:ext uri="{FF2B5EF4-FFF2-40B4-BE49-F238E27FC236}">
                <a16:creationId xmlns:a16="http://schemas.microsoft.com/office/drawing/2014/main" id="{A06A4EF8-40A1-44C8-A8A1-B24720D7312E}"/>
              </a:ext>
            </a:extLst>
          </p:cNvPr>
          <p:cNvPicPr>
            <a:picLocks noChangeAspect="1"/>
          </p:cNvPicPr>
          <p:nvPr/>
        </p:nvPicPr>
        <p:blipFill rotWithShape="1">
          <a:blip r:embed="rId4" cstate="screen"/>
          <a:srcRect l="7733" r="6437" b="20159"/>
          <a:stretch/>
        </p:blipFill>
        <p:spPr>
          <a:xfrm>
            <a:off x="10749983" y="6124576"/>
            <a:ext cx="1230138" cy="700087"/>
          </a:xfrm>
          <a:prstGeom prst="rect">
            <a:avLst/>
          </a:prstGeom>
        </p:spPr>
      </p:pic>
      <p:grpSp>
        <p:nvGrpSpPr>
          <p:cNvPr id="11" name="Group 10">
            <a:extLst>
              <a:ext uri="{FF2B5EF4-FFF2-40B4-BE49-F238E27FC236}">
                <a16:creationId xmlns:a16="http://schemas.microsoft.com/office/drawing/2014/main" id="{8CDCDC39-CA59-4E4C-A5CD-5904F0AFDF71}"/>
              </a:ext>
            </a:extLst>
          </p:cNvPr>
          <p:cNvGrpSpPr/>
          <p:nvPr/>
        </p:nvGrpSpPr>
        <p:grpSpPr>
          <a:xfrm>
            <a:off x="0" y="5240185"/>
            <a:ext cx="4867397" cy="1617815"/>
            <a:chOff x="7096256" y="4443177"/>
            <a:chExt cx="4867397" cy="1617815"/>
          </a:xfrm>
        </p:grpSpPr>
        <p:sp>
          <p:nvSpPr>
            <p:cNvPr id="16" name="TextBox 7">
              <a:extLst>
                <a:ext uri="{FF2B5EF4-FFF2-40B4-BE49-F238E27FC236}">
                  <a16:creationId xmlns:a16="http://schemas.microsoft.com/office/drawing/2014/main" id="{D33DBEF2-CEB3-4D41-A3AC-40A656E92AF2}"/>
                </a:ext>
              </a:extLst>
            </p:cNvPr>
            <p:cNvSpPr txBox="1">
              <a:spLocks noChangeArrowheads="1"/>
            </p:cNvSpPr>
            <p:nvPr/>
          </p:nvSpPr>
          <p:spPr bwMode="auto">
            <a:xfrm>
              <a:off x="7096256" y="4443177"/>
              <a:ext cx="4867397" cy="1617815"/>
            </a:xfrm>
            <a:prstGeom prst="round1Rect">
              <a:avLst/>
            </a:prstGeom>
            <a:solidFill>
              <a:schemeClr val="bg1">
                <a:lumMod val="85000"/>
                <a:alpha val="57000"/>
              </a:schemeClr>
            </a:solidFill>
            <a:ln w="9525">
              <a:noFill/>
              <a:miter lim="800000"/>
              <a:headEnd/>
              <a:tailEnd/>
            </a:ln>
          </p:spPr>
          <p:txBody>
            <a:bodyPr wrap="square">
              <a:spAutoFit/>
            </a:bodyPr>
            <a:lstStyle/>
            <a:p>
              <a:pPr eaLnBrk="0" hangingPunct="0"/>
              <a:r>
                <a:rPr lang="en-US" altLang="en-US" sz="1638" b="1" dirty="0">
                  <a:solidFill>
                    <a:schemeClr val="tx2"/>
                  </a:solidFill>
                  <a:effectLst>
                    <a:outerShdw blurRad="38100" dist="38100" dir="2700000" algn="tl">
                      <a:srgbClr val="000000">
                        <a:alpha val="43137"/>
                      </a:srgbClr>
                    </a:outerShdw>
                  </a:effectLst>
                </a:rPr>
                <a:t>Contact:</a:t>
              </a:r>
            </a:p>
            <a:p>
              <a:pPr eaLnBrk="0" hangingPunct="0"/>
              <a:endParaRPr lang="en-US" altLang="en-US" sz="1275" dirty="0">
                <a:solidFill>
                  <a:schemeClr val="bg1"/>
                </a:solidFill>
              </a:endParaRPr>
            </a:p>
            <a:p>
              <a:pPr eaLnBrk="0" hangingPunct="0"/>
              <a:r>
                <a:rPr lang="en-US" altLang="en-US" sz="1400" dirty="0">
                  <a:solidFill>
                    <a:schemeClr val="tx2"/>
                  </a:solidFill>
                </a:rPr>
                <a:t>Dr.-Ing. Mike Tibolt</a:t>
              </a:r>
            </a:p>
            <a:p>
              <a:pPr eaLnBrk="0" hangingPunct="0"/>
              <a:r>
                <a:rPr lang="en-US" altLang="en-US" sz="1400" dirty="0">
                  <a:solidFill>
                    <a:schemeClr val="tx2"/>
                  </a:solidFill>
                </a:rPr>
                <a:t>Steligence</a:t>
              </a:r>
              <a:r>
                <a:rPr lang="en-US" altLang="en-US" sz="1400" baseline="30000"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en-US" altLang="en-US" sz="1400" dirty="0">
                  <a:solidFill>
                    <a:schemeClr val="tx2"/>
                  </a:solidFill>
                </a:rPr>
                <a:t> Construction Engineer</a:t>
              </a:r>
            </a:p>
            <a:p>
              <a:pPr eaLnBrk="0" hangingPunct="0"/>
              <a:r>
                <a:rPr lang="en-US" altLang="en-US" sz="1400" dirty="0">
                  <a:solidFill>
                    <a:schemeClr val="tx2"/>
                  </a:solidFill>
                </a:rPr>
                <a:t>Tel: +352 5313 2719</a:t>
              </a:r>
            </a:p>
            <a:p>
              <a:pPr eaLnBrk="0" hangingPunct="0"/>
              <a:r>
                <a:rPr lang="en-US" altLang="en-US" sz="1400" dirty="0">
                  <a:solidFill>
                    <a:schemeClr val="tx2"/>
                  </a:solidFill>
                </a:rPr>
                <a:t>mike.tibolt@arcelormittal.com</a:t>
              </a:r>
            </a:p>
            <a:p>
              <a:pPr eaLnBrk="0" hangingPunct="0"/>
              <a:endParaRPr lang="en-US" altLang="en-US" sz="1400" dirty="0">
                <a:solidFill>
                  <a:schemeClr val="tx2"/>
                </a:solidFill>
              </a:endParaRPr>
            </a:p>
          </p:txBody>
        </p:sp>
        <p:pic>
          <p:nvPicPr>
            <p:cNvPr id="17" name="474855A4-518E-4ADB-9382-E8ED73561C23">
              <a:extLst>
                <a:ext uri="{FF2B5EF4-FFF2-40B4-BE49-F238E27FC236}">
                  <a16:creationId xmlns:a16="http://schemas.microsoft.com/office/drawing/2014/main" id="{0B343659-DB56-4A83-9FAA-E843489C68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0289" y="4568530"/>
              <a:ext cx="1367107" cy="136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427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EN 10025-5:2019</a:t>
            </a:r>
            <a:br>
              <a:rPr lang="en-GB" dirty="0"/>
            </a:br>
            <a:r>
              <a:rPr lang="en-GB" dirty="0"/>
              <a:t>Weathering steel </a:t>
            </a:r>
            <a:endParaRPr lang="en-US" dirty="0"/>
          </a:p>
        </p:txBody>
      </p:sp>
      <p:sp>
        <p:nvSpPr>
          <p:cNvPr id="7" name="Inhaltsplatzhalter 6"/>
          <p:cNvSpPr>
            <a:spLocks noGrp="1"/>
          </p:cNvSpPr>
          <p:nvPr>
            <p:ph idx="1"/>
          </p:nvPr>
        </p:nvSpPr>
        <p:spPr/>
        <p:txBody>
          <a:bodyPr/>
          <a:lstStyle/>
          <a:p>
            <a:pPr marL="339782" indent="-339782">
              <a:spcBef>
                <a:spcPts val="455"/>
              </a:spcBef>
            </a:pPr>
            <a:r>
              <a:rPr lang="en-US" dirty="0"/>
              <a:t>Weathering steel is a low-alloy steel, alloying elements </a:t>
            </a:r>
            <a:r>
              <a:rPr lang="en-US" dirty="0">
                <a:solidFill>
                  <a:schemeClr val="tx2"/>
                </a:solidFill>
              </a:rPr>
              <a:t>Copper, Chromium, (Nickel, Phosphorus) </a:t>
            </a:r>
          </a:p>
          <a:p>
            <a:pPr marL="339782" indent="-339782">
              <a:spcBef>
                <a:spcPts val="455"/>
              </a:spcBef>
            </a:pPr>
            <a:r>
              <a:rPr lang="en-US" dirty="0"/>
              <a:t>Mechanical </a:t>
            </a:r>
            <a:r>
              <a:rPr lang="en-US" dirty="0">
                <a:solidFill>
                  <a:schemeClr val="tx2"/>
                </a:solidFill>
              </a:rPr>
              <a:t>characteristics (almost) the same </a:t>
            </a:r>
            <a:r>
              <a:rPr lang="en-US" dirty="0"/>
              <a:t>as for carbon steel acc. to EN 10025-2</a:t>
            </a:r>
          </a:p>
          <a:p>
            <a:pPr marL="339782" indent="-339782">
              <a:spcBef>
                <a:spcPts val="455"/>
              </a:spcBef>
            </a:pPr>
            <a:r>
              <a:rPr lang="en-US" dirty="0"/>
              <a:t>Alloying elements form a protective, firm adhering und dense oxide layer </a:t>
            </a:r>
            <a:r>
              <a:rPr lang="en-US" dirty="0">
                <a:solidFill>
                  <a:schemeClr val="tx2"/>
                </a:solidFill>
              </a:rPr>
              <a:t>(patina) </a:t>
            </a:r>
            <a:r>
              <a:rPr lang="en-US" dirty="0"/>
              <a:t>under influence of water, oxygen and sulfur dioxide </a:t>
            </a:r>
            <a:r>
              <a:rPr lang="en-US" dirty="0">
                <a:solidFill>
                  <a:schemeClr val="tx2"/>
                </a:solidFill>
              </a:rPr>
              <a:t>SO</a:t>
            </a:r>
            <a:r>
              <a:rPr lang="en-US" baseline="-25000" dirty="0">
                <a:solidFill>
                  <a:schemeClr val="tx2"/>
                </a:solidFill>
              </a:rPr>
              <a:t>2</a:t>
            </a:r>
          </a:p>
          <a:p>
            <a:pPr marL="339782" indent="-339782">
              <a:spcBef>
                <a:spcPts val="455"/>
              </a:spcBef>
            </a:pPr>
            <a:r>
              <a:rPr lang="en-US" dirty="0"/>
              <a:t>The formation of the patina needs </a:t>
            </a:r>
            <a:r>
              <a:rPr lang="en-US" dirty="0">
                <a:solidFill>
                  <a:schemeClr val="tx2"/>
                </a:solidFill>
              </a:rPr>
              <a:t>alternating wet and dry cycles</a:t>
            </a:r>
            <a:endParaRPr lang="en-US" baseline="-25000" dirty="0">
              <a:solidFill>
                <a:schemeClr val="tx2"/>
              </a:solidFill>
            </a:endParaRPr>
          </a:p>
          <a:p>
            <a:pPr marL="339782" indent="-339782">
              <a:spcBef>
                <a:spcPts val="455"/>
              </a:spcBef>
            </a:pPr>
            <a:r>
              <a:rPr lang="en-US" dirty="0">
                <a:solidFill>
                  <a:schemeClr val="tx2"/>
                </a:solidFill>
              </a:rPr>
              <a:t>Patina slows further corrosion, </a:t>
            </a:r>
            <a:r>
              <a:rPr lang="en-US" dirty="0"/>
              <a:t>serves as a barrier and is able to renew itself</a:t>
            </a:r>
          </a:p>
          <a:p>
            <a:pPr marL="339782" indent="-339782">
              <a:spcBef>
                <a:spcPts val="455"/>
              </a:spcBef>
            </a:pPr>
            <a:r>
              <a:rPr lang="en-US" dirty="0"/>
              <a:t>Self protection against corrosion by protective oxide patina</a:t>
            </a:r>
            <a:br>
              <a:rPr lang="en-US" dirty="0"/>
            </a:br>
            <a:r>
              <a:rPr lang="en-US" sz="1821" dirty="0">
                <a:sym typeface="Wingdings" pitchFamily="2" charset="2"/>
              </a:rPr>
              <a:t></a:t>
            </a:r>
            <a:r>
              <a:rPr lang="en-US" dirty="0"/>
              <a:t> no need for paint or for other corrosion protection</a:t>
            </a:r>
          </a:p>
          <a:p>
            <a:pPr marL="339782" indent="-339782">
              <a:spcBef>
                <a:spcPts val="455"/>
              </a:spcBef>
            </a:pPr>
            <a:endParaRPr lang="en-US" dirty="0"/>
          </a:p>
        </p:txBody>
      </p:sp>
      <p:grpSp>
        <p:nvGrpSpPr>
          <p:cNvPr id="13" name="Gruppieren 12"/>
          <p:cNvGrpSpPr/>
          <p:nvPr/>
        </p:nvGrpSpPr>
        <p:grpSpPr>
          <a:xfrm>
            <a:off x="4178420" y="3985031"/>
            <a:ext cx="7784980" cy="2164428"/>
            <a:chOff x="2896856" y="4170948"/>
            <a:chExt cx="9038616" cy="2842862"/>
          </a:xfrm>
        </p:grpSpPr>
        <p:pic>
          <p:nvPicPr>
            <p:cNvPr id="8" name="Grafik 7" descr="D:\Uni\Masterarbeit\1_Theorie\2_Wetterfester Stahl\1_Literatur_check\0_Abbildungen_Fotos\FVHV\S.5_Vergleich.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6856" y="4170948"/>
              <a:ext cx="5713996" cy="2842862"/>
            </a:xfrm>
            <a:prstGeom prst="rect">
              <a:avLst/>
            </a:prstGeom>
            <a:noFill/>
            <a:ln>
              <a:noFill/>
            </a:ln>
          </p:spPr>
        </p:pic>
        <p:sp>
          <p:nvSpPr>
            <p:cNvPr id="9" name="Textfeld 8"/>
            <p:cNvSpPr txBox="1"/>
            <p:nvPr/>
          </p:nvSpPr>
          <p:spPr>
            <a:xfrm>
              <a:off x="3310633" y="6597854"/>
              <a:ext cx="1782763" cy="415956"/>
            </a:xfrm>
            <a:prstGeom prst="rect">
              <a:avLst/>
            </a:prstGeom>
            <a:solidFill>
              <a:srgbClr val="D6DBD4"/>
            </a:solidFill>
          </p:spPr>
          <p:txBody>
            <a:bodyPr wrap="square" rtlCol="0">
              <a:spAutoFit/>
            </a:bodyPr>
            <a:lstStyle/>
            <a:p>
              <a:pPr algn="ctr"/>
              <a:r>
                <a:rPr lang="en-US" sz="1458" dirty="0">
                  <a:solidFill>
                    <a:schemeClr val="tx2"/>
                  </a:solidFill>
                </a:rPr>
                <a:t>Non-alloy steel</a:t>
              </a:r>
            </a:p>
          </p:txBody>
        </p:sp>
        <p:sp>
          <p:nvSpPr>
            <p:cNvPr id="10" name="Textfeld 9"/>
            <p:cNvSpPr txBox="1"/>
            <p:nvPr/>
          </p:nvSpPr>
          <p:spPr>
            <a:xfrm>
              <a:off x="6302288" y="6597854"/>
              <a:ext cx="1978421" cy="415956"/>
            </a:xfrm>
            <a:prstGeom prst="rect">
              <a:avLst/>
            </a:prstGeom>
            <a:solidFill>
              <a:srgbClr val="D6DBD4"/>
            </a:solidFill>
          </p:spPr>
          <p:txBody>
            <a:bodyPr wrap="square" rtlCol="0">
              <a:spAutoFit/>
            </a:bodyPr>
            <a:lstStyle/>
            <a:p>
              <a:pPr algn="ctr"/>
              <a:r>
                <a:rPr lang="en-US" sz="1458">
                  <a:solidFill>
                    <a:schemeClr val="tx2"/>
                  </a:solidFill>
                </a:rPr>
                <a:t>Weathering steel</a:t>
              </a:r>
            </a:p>
          </p:txBody>
        </p:sp>
        <p:sp>
          <p:nvSpPr>
            <p:cNvPr id="11" name="Textfeld 10"/>
            <p:cNvSpPr txBox="1"/>
            <p:nvPr/>
          </p:nvSpPr>
          <p:spPr>
            <a:xfrm>
              <a:off x="9551120" y="5019621"/>
              <a:ext cx="2384352" cy="1335789"/>
            </a:xfrm>
            <a:prstGeom prst="rect">
              <a:avLst/>
            </a:prstGeom>
            <a:noFill/>
          </p:spPr>
          <p:txBody>
            <a:bodyPr wrap="square" rtlCol="0">
              <a:spAutoFit/>
            </a:bodyPr>
            <a:lstStyle/>
            <a:p>
              <a:r>
                <a:rPr lang="en-US" sz="2003"/>
                <a:t>Firmly adhering, dense rust layer: </a:t>
              </a:r>
              <a:r>
                <a:rPr lang="en-US" sz="2003">
                  <a:solidFill>
                    <a:schemeClr val="tx2"/>
                  </a:solidFill>
                </a:rPr>
                <a:t>PATINA</a:t>
              </a:r>
            </a:p>
          </p:txBody>
        </p:sp>
        <p:cxnSp>
          <p:nvCxnSpPr>
            <p:cNvPr id="12" name="Gerade Verbindung mit Pfeil 11"/>
            <p:cNvCxnSpPr/>
            <p:nvPr/>
          </p:nvCxnSpPr>
          <p:spPr bwMode="auto">
            <a:xfrm flipH="1" flipV="1">
              <a:off x="8190139" y="5241460"/>
              <a:ext cx="1306286" cy="1100"/>
            </a:xfrm>
            <a:prstGeom prst="straightConnector1">
              <a:avLst/>
            </a:prstGeom>
            <a:solidFill>
              <a:schemeClr val="accent1"/>
            </a:solidFill>
            <a:ln w="571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uppieren 13"/>
          <p:cNvGrpSpPr/>
          <p:nvPr/>
        </p:nvGrpSpPr>
        <p:grpSpPr>
          <a:xfrm>
            <a:off x="322655" y="4019598"/>
            <a:ext cx="3574236" cy="2181180"/>
            <a:chOff x="8504714" y="1043473"/>
            <a:chExt cx="4203274" cy="2541438"/>
          </a:xfrm>
        </p:grpSpPr>
        <p:sp>
          <p:nvSpPr>
            <p:cNvPr id="15" name="Line 50"/>
            <p:cNvSpPr>
              <a:spLocks noChangeShapeType="1"/>
            </p:cNvSpPr>
            <p:nvPr/>
          </p:nvSpPr>
          <p:spPr bwMode="auto">
            <a:xfrm>
              <a:off x="8642182" y="3198130"/>
              <a:ext cx="3937181" cy="17418"/>
            </a:xfrm>
            <a:prstGeom prst="line">
              <a:avLst/>
            </a:prstGeom>
            <a:noFill/>
            <a:ln w="9525">
              <a:solidFill>
                <a:schemeClr val="tx1"/>
              </a:solidFill>
              <a:round/>
              <a:headEnd/>
              <a:tailEnd type="triangle" w="med" len="med"/>
            </a:ln>
            <a:effectLst/>
          </p:spPr>
          <p:txBody>
            <a:bodyPr lIns="108731" tIns="54366" rIns="108731" bIns="54366"/>
            <a:lstStyle/>
            <a:p>
              <a:endParaRPr lang="en-US" sz="1493"/>
            </a:p>
          </p:txBody>
        </p:sp>
        <p:sp>
          <p:nvSpPr>
            <p:cNvPr id="16" name="Text Box 51"/>
            <p:cNvSpPr txBox="1">
              <a:spLocks noChangeArrowheads="1"/>
            </p:cNvSpPr>
            <p:nvPr/>
          </p:nvSpPr>
          <p:spPr bwMode="auto">
            <a:xfrm>
              <a:off x="8504714" y="3163294"/>
              <a:ext cx="4203274" cy="421617"/>
            </a:xfrm>
            <a:prstGeom prst="rect">
              <a:avLst/>
            </a:prstGeom>
            <a:noFill/>
            <a:ln w="9525">
              <a:noFill/>
              <a:miter lim="800000"/>
              <a:headEnd/>
              <a:tailEnd/>
            </a:ln>
            <a:effectLst/>
          </p:spPr>
          <p:txBody>
            <a:bodyPr wrap="square" lIns="108731" tIns="54366" rIns="108731" bIns="54366">
              <a:spAutoFit/>
            </a:bodyPr>
            <a:lstStyle/>
            <a:p>
              <a:r>
                <a:rPr lang="en-US" sz="1638"/>
                <a:t>Further oxidation strongly reduced</a:t>
              </a:r>
            </a:p>
          </p:txBody>
        </p:sp>
        <p:sp>
          <p:nvSpPr>
            <p:cNvPr id="17" name="Freeform 52"/>
            <p:cNvSpPr>
              <a:spLocks noChangeAspect="1"/>
            </p:cNvSpPr>
            <p:nvPr/>
          </p:nvSpPr>
          <p:spPr bwMode="auto">
            <a:xfrm>
              <a:off x="8547895" y="1991034"/>
              <a:ext cx="710783" cy="910983"/>
            </a:xfrm>
            <a:custGeom>
              <a:avLst/>
              <a:gdLst/>
              <a:ahLst/>
              <a:cxnLst>
                <a:cxn ang="0">
                  <a:pos x="21" y="0"/>
                </a:cxn>
                <a:cxn ang="0">
                  <a:pos x="21" y="159"/>
                </a:cxn>
                <a:cxn ang="0">
                  <a:pos x="1482" y="168"/>
                </a:cxn>
                <a:cxn ang="0">
                  <a:pos x="1788" y="438"/>
                </a:cxn>
                <a:cxn ang="0">
                  <a:pos x="1791" y="4113"/>
                </a:cxn>
                <a:cxn ang="0">
                  <a:pos x="1563" y="4398"/>
                </a:cxn>
                <a:cxn ang="0">
                  <a:pos x="0" y="4392"/>
                </a:cxn>
                <a:cxn ang="0">
                  <a:pos x="3" y="4569"/>
                </a:cxn>
                <a:cxn ang="0">
                  <a:pos x="3660" y="4560"/>
                </a:cxn>
                <a:cxn ang="0">
                  <a:pos x="3660" y="4395"/>
                </a:cxn>
                <a:cxn ang="0">
                  <a:pos x="2124" y="4395"/>
                </a:cxn>
                <a:cxn ang="0">
                  <a:pos x="1881" y="4116"/>
                </a:cxn>
                <a:cxn ang="0">
                  <a:pos x="1884" y="459"/>
                </a:cxn>
                <a:cxn ang="0">
                  <a:pos x="2199" y="168"/>
                </a:cxn>
                <a:cxn ang="0">
                  <a:pos x="3660" y="165"/>
                </a:cxn>
                <a:cxn ang="0">
                  <a:pos x="3660" y="0"/>
                </a:cxn>
                <a:cxn ang="0">
                  <a:pos x="21" y="0"/>
                </a:cxn>
              </a:cxnLst>
              <a:rect l="0" t="0" r="r" b="b"/>
              <a:pathLst>
                <a:path w="3660" h="4569">
                  <a:moveTo>
                    <a:pt x="21" y="0"/>
                  </a:moveTo>
                  <a:cubicBezTo>
                    <a:pt x="25" y="113"/>
                    <a:pt x="21" y="48"/>
                    <a:pt x="21" y="159"/>
                  </a:cubicBezTo>
                  <a:cubicBezTo>
                    <a:pt x="677" y="153"/>
                    <a:pt x="1188" y="162"/>
                    <a:pt x="1482" y="168"/>
                  </a:cubicBezTo>
                  <a:cubicBezTo>
                    <a:pt x="1728" y="210"/>
                    <a:pt x="1749" y="309"/>
                    <a:pt x="1788" y="438"/>
                  </a:cubicBezTo>
                  <a:cubicBezTo>
                    <a:pt x="1788" y="957"/>
                    <a:pt x="1791" y="3720"/>
                    <a:pt x="1791" y="4113"/>
                  </a:cubicBezTo>
                  <a:cubicBezTo>
                    <a:pt x="1791" y="4254"/>
                    <a:pt x="1656" y="4392"/>
                    <a:pt x="1563" y="4398"/>
                  </a:cubicBezTo>
                  <a:cubicBezTo>
                    <a:pt x="781" y="4395"/>
                    <a:pt x="0" y="4392"/>
                    <a:pt x="0" y="4392"/>
                  </a:cubicBezTo>
                  <a:lnTo>
                    <a:pt x="3" y="4569"/>
                  </a:lnTo>
                  <a:lnTo>
                    <a:pt x="3660" y="4560"/>
                  </a:lnTo>
                  <a:lnTo>
                    <a:pt x="3660" y="4395"/>
                  </a:lnTo>
                  <a:cubicBezTo>
                    <a:pt x="3660" y="4395"/>
                    <a:pt x="2892" y="4395"/>
                    <a:pt x="2124" y="4395"/>
                  </a:cubicBezTo>
                  <a:cubicBezTo>
                    <a:pt x="2040" y="4392"/>
                    <a:pt x="1884" y="4293"/>
                    <a:pt x="1881" y="4116"/>
                  </a:cubicBezTo>
                  <a:cubicBezTo>
                    <a:pt x="1878" y="3456"/>
                    <a:pt x="1881" y="1122"/>
                    <a:pt x="1884" y="459"/>
                  </a:cubicBezTo>
                  <a:cubicBezTo>
                    <a:pt x="1881" y="345"/>
                    <a:pt x="2019" y="168"/>
                    <a:pt x="2199" y="168"/>
                  </a:cubicBezTo>
                  <a:cubicBezTo>
                    <a:pt x="2922" y="162"/>
                    <a:pt x="3418" y="192"/>
                    <a:pt x="3660" y="165"/>
                  </a:cubicBezTo>
                  <a:lnTo>
                    <a:pt x="3660" y="0"/>
                  </a:lnTo>
                  <a:lnTo>
                    <a:pt x="21" y="0"/>
                  </a:lnTo>
                  <a:close/>
                </a:path>
              </a:pathLst>
            </a:custGeom>
            <a:solidFill>
              <a:srgbClr val="C0C0C0"/>
            </a:solidFill>
            <a:ln w="3175" cmpd="sng">
              <a:solidFill>
                <a:srgbClr val="000000"/>
              </a:solidFill>
              <a:round/>
              <a:headEnd/>
              <a:tailEnd/>
            </a:ln>
          </p:spPr>
          <p:txBody>
            <a:bodyPr lIns="108731" tIns="54366" rIns="108731" bIns="54366"/>
            <a:lstStyle/>
            <a:p>
              <a:endParaRPr lang="en-US" sz="1493"/>
            </a:p>
          </p:txBody>
        </p:sp>
        <p:sp>
          <p:nvSpPr>
            <p:cNvPr id="18" name="Freeform 53"/>
            <p:cNvSpPr>
              <a:spLocks noChangeAspect="1"/>
            </p:cNvSpPr>
            <p:nvPr/>
          </p:nvSpPr>
          <p:spPr bwMode="auto">
            <a:xfrm>
              <a:off x="10151949" y="1971874"/>
              <a:ext cx="727042" cy="930143"/>
            </a:xfrm>
            <a:custGeom>
              <a:avLst/>
              <a:gdLst/>
              <a:ahLst/>
              <a:cxnLst>
                <a:cxn ang="0">
                  <a:pos x="21" y="0"/>
                </a:cxn>
                <a:cxn ang="0">
                  <a:pos x="21" y="159"/>
                </a:cxn>
                <a:cxn ang="0">
                  <a:pos x="1482" y="168"/>
                </a:cxn>
                <a:cxn ang="0">
                  <a:pos x="1788" y="438"/>
                </a:cxn>
                <a:cxn ang="0">
                  <a:pos x="1791" y="4113"/>
                </a:cxn>
                <a:cxn ang="0">
                  <a:pos x="1563" y="4398"/>
                </a:cxn>
                <a:cxn ang="0">
                  <a:pos x="0" y="4392"/>
                </a:cxn>
                <a:cxn ang="0">
                  <a:pos x="3" y="4569"/>
                </a:cxn>
                <a:cxn ang="0">
                  <a:pos x="3660" y="4560"/>
                </a:cxn>
                <a:cxn ang="0">
                  <a:pos x="3660" y="4395"/>
                </a:cxn>
                <a:cxn ang="0">
                  <a:pos x="2124" y="4395"/>
                </a:cxn>
                <a:cxn ang="0">
                  <a:pos x="1881" y="4116"/>
                </a:cxn>
                <a:cxn ang="0">
                  <a:pos x="1884" y="459"/>
                </a:cxn>
                <a:cxn ang="0">
                  <a:pos x="2199" y="168"/>
                </a:cxn>
                <a:cxn ang="0">
                  <a:pos x="3660" y="165"/>
                </a:cxn>
                <a:cxn ang="0">
                  <a:pos x="3660" y="0"/>
                </a:cxn>
                <a:cxn ang="0">
                  <a:pos x="21" y="0"/>
                </a:cxn>
              </a:cxnLst>
              <a:rect l="0" t="0" r="r" b="b"/>
              <a:pathLst>
                <a:path w="3660" h="4569">
                  <a:moveTo>
                    <a:pt x="21" y="0"/>
                  </a:moveTo>
                  <a:cubicBezTo>
                    <a:pt x="25" y="113"/>
                    <a:pt x="21" y="48"/>
                    <a:pt x="21" y="159"/>
                  </a:cubicBezTo>
                  <a:cubicBezTo>
                    <a:pt x="677" y="153"/>
                    <a:pt x="1188" y="162"/>
                    <a:pt x="1482" y="168"/>
                  </a:cubicBezTo>
                  <a:cubicBezTo>
                    <a:pt x="1728" y="210"/>
                    <a:pt x="1749" y="309"/>
                    <a:pt x="1788" y="438"/>
                  </a:cubicBezTo>
                  <a:cubicBezTo>
                    <a:pt x="1788" y="957"/>
                    <a:pt x="1791" y="3720"/>
                    <a:pt x="1791" y="4113"/>
                  </a:cubicBezTo>
                  <a:cubicBezTo>
                    <a:pt x="1791" y="4254"/>
                    <a:pt x="1656" y="4392"/>
                    <a:pt x="1563" y="4398"/>
                  </a:cubicBezTo>
                  <a:cubicBezTo>
                    <a:pt x="781" y="4395"/>
                    <a:pt x="0" y="4392"/>
                    <a:pt x="0" y="4392"/>
                  </a:cubicBezTo>
                  <a:lnTo>
                    <a:pt x="3" y="4569"/>
                  </a:lnTo>
                  <a:lnTo>
                    <a:pt x="3660" y="4560"/>
                  </a:lnTo>
                  <a:lnTo>
                    <a:pt x="3660" y="4395"/>
                  </a:lnTo>
                  <a:cubicBezTo>
                    <a:pt x="3660" y="4395"/>
                    <a:pt x="2892" y="4395"/>
                    <a:pt x="2124" y="4395"/>
                  </a:cubicBezTo>
                  <a:cubicBezTo>
                    <a:pt x="2040" y="4392"/>
                    <a:pt x="1884" y="4293"/>
                    <a:pt x="1881" y="4116"/>
                  </a:cubicBezTo>
                  <a:cubicBezTo>
                    <a:pt x="1878" y="3456"/>
                    <a:pt x="1881" y="1122"/>
                    <a:pt x="1884" y="459"/>
                  </a:cubicBezTo>
                  <a:cubicBezTo>
                    <a:pt x="1881" y="345"/>
                    <a:pt x="2019" y="168"/>
                    <a:pt x="2199" y="168"/>
                  </a:cubicBezTo>
                  <a:cubicBezTo>
                    <a:pt x="2922" y="162"/>
                    <a:pt x="3418" y="192"/>
                    <a:pt x="3660" y="165"/>
                  </a:cubicBezTo>
                  <a:lnTo>
                    <a:pt x="3660" y="0"/>
                  </a:lnTo>
                  <a:lnTo>
                    <a:pt x="21" y="0"/>
                  </a:lnTo>
                  <a:close/>
                </a:path>
              </a:pathLst>
            </a:custGeom>
            <a:solidFill>
              <a:srgbClr val="F87306"/>
            </a:solidFill>
            <a:ln w="3175" cmpd="sng">
              <a:solidFill>
                <a:srgbClr val="000000"/>
              </a:solidFill>
              <a:round/>
              <a:headEnd/>
              <a:tailEnd/>
            </a:ln>
          </p:spPr>
          <p:txBody>
            <a:bodyPr lIns="108731" tIns="54366" rIns="108731" bIns="54366"/>
            <a:lstStyle/>
            <a:p>
              <a:endParaRPr lang="en-US" sz="1493"/>
            </a:p>
          </p:txBody>
        </p:sp>
        <p:sp>
          <p:nvSpPr>
            <p:cNvPr id="19" name="Freeform 54"/>
            <p:cNvSpPr>
              <a:spLocks noChangeAspect="1"/>
            </p:cNvSpPr>
            <p:nvPr/>
          </p:nvSpPr>
          <p:spPr bwMode="auto">
            <a:xfrm>
              <a:off x="11673464" y="1975358"/>
              <a:ext cx="722398" cy="926659"/>
            </a:xfrm>
            <a:custGeom>
              <a:avLst/>
              <a:gdLst/>
              <a:ahLst/>
              <a:cxnLst>
                <a:cxn ang="0">
                  <a:pos x="21" y="0"/>
                </a:cxn>
                <a:cxn ang="0">
                  <a:pos x="21" y="159"/>
                </a:cxn>
                <a:cxn ang="0">
                  <a:pos x="1482" y="168"/>
                </a:cxn>
                <a:cxn ang="0">
                  <a:pos x="1788" y="438"/>
                </a:cxn>
                <a:cxn ang="0">
                  <a:pos x="1791" y="4113"/>
                </a:cxn>
                <a:cxn ang="0">
                  <a:pos x="1563" y="4398"/>
                </a:cxn>
                <a:cxn ang="0">
                  <a:pos x="0" y="4392"/>
                </a:cxn>
                <a:cxn ang="0">
                  <a:pos x="3" y="4569"/>
                </a:cxn>
                <a:cxn ang="0">
                  <a:pos x="3660" y="4560"/>
                </a:cxn>
                <a:cxn ang="0">
                  <a:pos x="3660" y="4395"/>
                </a:cxn>
                <a:cxn ang="0">
                  <a:pos x="2124" y="4395"/>
                </a:cxn>
                <a:cxn ang="0">
                  <a:pos x="1881" y="4116"/>
                </a:cxn>
                <a:cxn ang="0">
                  <a:pos x="1884" y="459"/>
                </a:cxn>
                <a:cxn ang="0">
                  <a:pos x="2199" y="168"/>
                </a:cxn>
                <a:cxn ang="0">
                  <a:pos x="3660" y="165"/>
                </a:cxn>
                <a:cxn ang="0">
                  <a:pos x="3660" y="0"/>
                </a:cxn>
                <a:cxn ang="0">
                  <a:pos x="21" y="0"/>
                </a:cxn>
              </a:cxnLst>
              <a:rect l="0" t="0" r="r" b="b"/>
              <a:pathLst>
                <a:path w="3660" h="4569">
                  <a:moveTo>
                    <a:pt x="21" y="0"/>
                  </a:moveTo>
                  <a:cubicBezTo>
                    <a:pt x="25" y="113"/>
                    <a:pt x="21" y="48"/>
                    <a:pt x="21" y="159"/>
                  </a:cubicBezTo>
                  <a:cubicBezTo>
                    <a:pt x="677" y="153"/>
                    <a:pt x="1188" y="162"/>
                    <a:pt x="1482" y="168"/>
                  </a:cubicBezTo>
                  <a:cubicBezTo>
                    <a:pt x="1728" y="210"/>
                    <a:pt x="1749" y="309"/>
                    <a:pt x="1788" y="438"/>
                  </a:cubicBezTo>
                  <a:cubicBezTo>
                    <a:pt x="1788" y="957"/>
                    <a:pt x="1791" y="3720"/>
                    <a:pt x="1791" y="4113"/>
                  </a:cubicBezTo>
                  <a:cubicBezTo>
                    <a:pt x="1791" y="4254"/>
                    <a:pt x="1656" y="4392"/>
                    <a:pt x="1563" y="4398"/>
                  </a:cubicBezTo>
                  <a:cubicBezTo>
                    <a:pt x="781" y="4395"/>
                    <a:pt x="0" y="4392"/>
                    <a:pt x="0" y="4392"/>
                  </a:cubicBezTo>
                  <a:lnTo>
                    <a:pt x="3" y="4569"/>
                  </a:lnTo>
                  <a:lnTo>
                    <a:pt x="3660" y="4560"/>
                  </a:lnTo>
                  <a:lnTo>
                    <a:pt x="3660" y="4395"/>
                  </a:lnTo>
                  <a:cubicBezTo>
                    <a:pt x="3660" y="4395"/>
                    <a:pt x="2892" y="4395"/>
                    <a:pt x="2124" y="4395"/>
                  </a:cubicBezTo>
                  <a:cubicBezTo>
                    <a:pt x="2040" y="4392"/>
                    <a:pt x="1884" y="4293"/>
                    <a:pt x="1881" y="4116"/>
                  </a:cubicBezTo>
                  <a:cubicBezTo>
                    <a:pt x="1878" y="3456"/>
                    <a:pt x="1881" y="1122"/>
                    <a:pt x="1884" y="459"/>
                  </a:cubicBezTo>
                  <a:cubicBezTo>
                    <a:pt x="1881" y="345"/>
                    <a:pt x="2019" y="168"/>
                    <a:pt x="2199" y="168"/>
                  </a:cubicBezTo>
                  <a:cubicBezTo>
                    <a:pt x="2922" y="162"/>
                    <a:pt x="3418" y="192"/>
                    <a:pt x="3660" y="165"/>
                  </a:cubicBezTo>
                  <a:lnTo>
                    <a:pt x="3660" y="0"/>
                  </a:lnTo>
                  <a:lnTo>
                    <a:pt x="21" y="0"/>
                  </a:lnTo>
                  <a:close/>
                </a:path>
              </a:pathLst>
            </a:custGeom>
            <a:solidFill>
              <a:srgbClr val="990033"/>
            </a:solidFill>
            <a:ln w="3175" cmpd="sng">
              <a:solidFill>
                <a:srgbClr val="000000"/>
              </a:solidFill>
              <a:round/>
              <a:headEnd/>
              <a:tailEnd/>
            </a:ln>
          </p:spPr>
          <p:txBody>
            <a:bodyPr lIns="108731" tIns="54366" rIns="108731" bIns="54366"/>
            <a:lstStyle/>
            <a:p>
              <a:endParaRPr lang="en-US" sz="1493"/>
            </a:p>
          </p:txBody>
        </p:sp>
        <p:pic>
          <p:nvPicPr>
            <p:cNvPr id="20" name="Picture 56"/>
            <p:cNvPicPr>
              <a:picLocks noChangeAspect="1" noChangeArrowheads="1"/>
            </p:cNvPicPr>
            <p:nvPr/>
          </p:nvPicPr>
          <p:blipFill>
            <a:blip r:embed="rId4" cstate="print"/>
            <a:srcRect/>
            <a:stretch>
              <a:fillRect/>
            </a:stretch>
          </p:blipFill>
          <p:spPr bwMode="auto">
            <a:xfrm>
              <a:off x="9534078" y="1043473"/>
              <a:ext cx="745625" cy="850018"/>
            </a:xfrm>
            <a:prstGeom prst="rect">
              <a:avLst/>
            </a:prstGeom>
            <a:noFill/>
            <a:ln w="9525">
              <a:noFill/>
              <a:miter lim="800000"/>
              <a:headEnd/>
              <a:tailEnd/>
            </a:ln>
            <a:effectLst/>
          </p:spPr>
        </p:pic>
        <p:pic>
          <p:nvPicPr>
            <p:cNvPr id="21" name="Picture 57"/>
            <p:cNvPicPr>
              <a:picLocks noChangeAspect="1" noChangeArrowheads="1"/>
            </p:cNvPicPr>
            <p:nvPr/>
          </p:nvPicPr>
          <p:blipFill>
            <a:blip r:embed="rId5" cstate="print"/>
            <a:srcRect/>
            <a:stretch>
              <a:fillRect/>
            </a:stretch>
          </p:blipFill>
          <p:spPr bwMode="auto">
            <a:xfrm>
              <a:off x="10618835" y="1111405"/>
              <a:ext cx="713107" cy="618353"/>
            </a:xfrm>
            <a:prstGeom prst="rect">
              <a:avLst/>
            </a:prstGeom>
            <a:noFill/>
            <a:ln w="9525">
              <a:noFill/>
              <a:miter lim="800000"/>
              <a:headEnd/>
              <a:tailEnd/>
            </a:ln>
            <a:effectLst/>
          </p:spPr>
        </p:pic>
        <p:sp>
          <p:nvSpPr>
            <p:cNvPr id="22" name="Line 58"/>
            <p:cNvSpPr>
              <a:spLocks noChangeShapeType="1"/>
            </p:cNvSpPr>
            <p:nvPr/>
          </p:nvSpPr>
          <p:spPr bwMode="auto">
            <a:xfrm>
              <a:off x="10186790" y="1734984"/>
              <a:ext cx="127756" cy="156767"/>
            </a:xfrm>
            <a:prstGeom prst="line">
              <a:avLst/>
            </a:prstGeom>
            <a:noFill/>
            <a:ln w="9525">
              <a:solidFill>
                <a:schemeClr val="tx1"/>
              </a:solidFill>
              <a:round/>
              <a:headEnd/>
              <a:tailEnd type="triangle" w="med" len="med"/>
            </a:ln>
            <a:effectLst/>
          </p:spPr>
          <p:txBody>
            <a:bodyPr lIns="108731" tIns="54366" rIns="108731" bIns="54366"/>
            <a:lstStyle/>
            <a:p>
              <a:endParaRPr lang="en-US" sz="1493"/>
            </a:p>
          </p:txBody>
        </p:sp>
        <p:sp>
          <p:nvSpPr>
            <p:cNvPr id="23" name="Line 59"/>
            <p:cNvSpPr>
              <a:spLocks noChangeShapeType="1"/>
            </p:cNvSpPr>
            <p:nvPr/>
          </p:nvSpPr>
          <p:spPr bwMode="auto">
            <a:xfrm flipH="1">
              <a:off x="10700135" y="1712340"/>
              <a:ext cx="125432" cy="163733"/>
            </a:xfrm>
            <a:prstGeom prst="line">
              <a:avLst/>
            </a:prstGeom>
            <a:noFill/>
            <a:ln w="9525">
              <a:solidFill>
                <a:schemeClr val="tx1"/>
              </a:solidFill>
              <a:round/>
              <a:headEnd/>
              <a:tailEnd type="triangle" w="med" len="med"/>
            </a:ln>
            <a:effectLst/>
          </p:spPr>
          <p:txBody>
            <a:bodyPr lIns="108731" tIns="54366" rIns="108731" bIns="54366"/>
            <a:lstStyle/>
            <a:p>
              <a:endParaRPr lang="en-US" sz="1493"/>
            </a:p>
          </p:txBody>
        </p:sp>
      </p:grpSp>
    </p:spTree>
    <p:extLst>
      <p:ext uri="{BB962C8B-B14F-4D97-AF65-F5344CB8AC3E}">
        <p14:creationId xmlns:p14="http://schemas.microsoft.com/office/powerpoint/2010/main" val="27762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227044" y="893766"/>
            <a:ext cx="11743554" cy="4232712"/>
          </a:xfrm>
          <a:prstGeom prst="rect">
            <a:avLst/>
          </a:prstGeom>
        </p:spPr>
      </p:pic>
      <p:sp>
        <p:nvSpPr>
          <p:cNvPr id="87042" name="Rectangle 2"/>
          <p:cNvSpPr>
            <a:spLocks noGrp="1" noChangeArrowheads="1"/>
          </p:cNvSpPr>
          <p:nvPr>
            <p:ph type="title"/>
          </p:nvPr>
        </p:nvSpPr>
        <p:spPr/>
        <p:txBody>
          <a:bodyPr/>
          <a:lstStyle/>
          <a:p>
            <a:r>
              <a:rPr lang="en-US" dirty="0"/>
              <a:t>Arcorox</a:t>
            </a:r>
            <a:r>
              <a:rPr lang="en-US" baseline="30000" dirty="0"/>
              <a:t>®</a:t>
            </a:r>
            <a:r>
              <a:rPr lang="en-US" dirty="0"/>
              <a:t> – </a:t>
            </a:r>
            <a:br>
              <a:rPr lang="en-US" dirty="0"/>
            </a:br>
            <a:r>
              <a:rPr lang="en-US" dirty="0"/>
              <a:t>Chemical composition of the product (EN 10025-5)</a:t>
            </a:r>
          </a:p>
        </p:txBody>
      </p:sp>
      <p:sp>
        <p:nvSpPr>
          <p:cNvPr id="9" name="Inhaltsplatzhalter 8"/>
          <p:cNvSpPr>
            <a:spLocks noGrp="1"/>
          </p:cNvSpPr>
          <p:nvPr>
            <p:ph idx="1"/>
          </p:nvPr>
        </p:nvSpPr>
        <p:spPr>
          <a:xfrm>
            <a:off x="227043" y="5184843"/>
            <a:ext cx="11503377" cy="1333985"/>
          </a:xfrm>
        </p:spPr>
        <p:txBody>
          <a:bodyPr/>
          <a:lstStyle/>
          <a:p>
            <a:r>
              <a:rPr lang="en-US" dirty="0">
                <a:solidFill>
                  <a:schemeClr val="tx2"/>
                </a:solidFill>
              </a:rPr>
              <a:t>Cu</a:t>
            </a:r>
            <a:r>
              <a:rPr lang="en-US" dirty="0"/>
              <a:t> content quite normal for steel from electric arc furnace (scrap)</a:t>
            </a:r>
          </a:p>
          <a:p>
            <a:r>
              <a:rPr lang="en-US" dirty="0"/>
              <a:t>Some </a:t>
            </a:r>
            <a:r>
              <a:rPr lang="en-US" dirty="0">
                <a:solidFill>
                  <a:schemeClr val="tx2"/>
                </a:solidFill>
              </a:rPr>
              <a:t>Cr</a:t>
            </a:r>
            <a:r>
              <a:rPr lang="en-US" dirty="0"/>
              <a:t> in addition</a:t>
            </a:r>
          </a:p>
          <a:p>
            <a:r>
              <a:rPr lang="en-US" dirty="0"/>
              <a:t>C slightly less than EN 10025-2</a:t>
            </a:r>
          </a:p>
          <a:p>
            <a:endParaRPr lang="en-US" dirty="0"/>
          </a:p>
        </p:txBody>
      </p:sp>
      <p:sp>
        <p:nvSpPr>
          <p:cNvPr id="8" name="Rechteck 7"/>
          <p:cNvSpPr/>
          <p:nvPr/>
        </p:nvSpPr>
        <p:spPr bwMode="auto">
          <a:xfrm>
            <a:off x="9346332" y="1575882"/>
            <a:ext cx="1723745" cy="3550596"/>
          </a:xfrm>
          <a:prstGeom prst="rect">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83325" tIns="41662" rIns="83325" bIns="41662" numCol="1" spcCol="0" rtlCol="0" fromWordArt="0" anchor="t" anchorCtr="0" forceAA="0" compatLnSpc="1">
            <a:prstTxWarp prst="textNoShape">
              <a:avLst/>
            </a:prstTxWarp>
            <a:noAutofit/>
          </a:bodyPr>
          <a:lstStyle/>
          <a:p>
            <a:pPr defTabSz="833201" eaLnBrk="0" hangingPunct="0"/>
            <a:endParaRPr lang="en-US" sz="2187">
              <a:latin typeface="Arial" charset="0"/>
            </a:endParaRPr>
          </a:p>
        </p:txBody>
      </p:sp>
    </p:spTree>
    <p:extLst>
      <p:ext uri="{BB962C8B-B14F-4D97-AF65-F5344CB8AC3E}">
        <p14:creationId xmlns:p14="http://schemas.microsoft.com/office/powerpoint/2010/main" val="250476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Rectangle 8"/>
          <p:cNvSpPr>
            <a:spLocks noGrp="1" noChangeArrowheads="1"/>
          </p:cNvSpPr>
          <p:nvPr>
            <p:ph type="title"/>
          </p:nvPr>
        </p:nvSpPr>
        <p:spPr>
          <a:noFill/>
          <a:ln/>
        </p:spPr>
        <p:txBody>
          <a:bodyPr/>
          <a:lstStyle/>
          <a:p>
            <a:r>
              <a:rPr lang="en-GB" dirty="0" err="1"/>
              <a:t>Arcorox</a:t>
            </a:r>
            <a:r>
              <a:rPr lang="en-GB" baseline="30000" dirty="0"/>
              <a:t>®</a:t>
            </a:r>
            <a:r>
              <a:rPr lang="en-GB" dirty="0"/>
              <a:t> – </a:t>
            </a:r>
            <a:br>
              <a:rPr lang="en-US" dirty="0"/>
            </a:br>
            <a:r>
              <a:rPr lang="en-US" dirty="0"/>
              <a:t>Mechanical Properties (EN 10025-5)</a:t>
            </a:r>
            <a:endParaRPr lang="en-GB" dirty="0"/>
          </a:p>
        </p:txBody>
      </p:sp>
      <p:sp>
        <p:nvSpPr>
          <p:cNvPr id="8" name="Inhaltsplatzhalter 7"/>
          <p:cNvSpPr>
            <a:spLocks noGrp="1"/>
          </p:cNvSpPr>
          <p:nvPr>
            <p:ph idx="1"/>
          </p:nvPr>
        </p:nvSpPr>
        <p:spPr/>
        <p:txBody>
          <a:bodyPr/>
          <a:lstStyle/>
          <a:p>
            <a:pPr marL="0" indent="0">
              <a:buNone/>
            </a:pPr>
            <a:r>
              <a:rPr lang="en-US" dirty="0"/>
              <a:t>Mechanical Properties at ambient temperature for steel with improved corrosion resistance</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en-US" sz="1822" dirty="0">
                <a:solidFill>
                  <a:schemeClr val="tx2"/>
                </a:solidFill>
                <a:sym typeface="Wingdings" pitchFamily="2" charset="2"/>
              </a:rPr>
              <a:t></a:t>
            </a:r>
            <a:r>
              <a:rPr lang="en-US" dirty="0">
                <a:solidFill>
                  <a:schemeClr val="tx2"/>
                </a:solidFill>
              </a:rPr>
              <a:t> Same as for EN 10025-2</a:t>
            </a:r>
            <a:endParaRPr lang="de-DE" dirty="0">
              <a:solidFill>
                <a:schemeClr val="tx2"/>
              </a:solidFill>
            </a:endParaRPr>
          </a:p>
        </p:txBody>
      </p:sp>
      <p:pic>
        <p:nvPicPr>
          <p:cNvPr id="5" name="Grafik 4"/>
          <p:cNvPicPr>
            <a:picLocks noChangeAspect="1"/>
          </p:cNvPicPr>
          <p:nvPr/>
        </p:nvPicPr>
        <p:blipFill>
          <a:blip r:embed="rId3"/>
          <a:stretch>
            <a:fillRect/>
          </a:stretch>
        </p:blipFill>
        <p:spPr>
          <a:xfrm>
            <a:off x="228599" y="893764"/>
            <a:ext cx="11741997" cy="5108202"/>
          </a:xfrm>
          <a:prstGeom prst="rect">
            <a:avLst/>
          </a:prstGeom>
        </p:spPr>
      </p:pic>
    </p:spTree>
    <p:extLst>
      <p:ext uri="{BB962C8B-B14F-4D97-AF65-F5344CB8AC3E}">
        <p14:creationId xmlns:p14="http://schemas.microsoft.com/office/powerpoint/2010/main" val="326322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6E76723-DD69-46FD-90CF-830EDC1E4B12}"/>
              </a:ext>
            </a:extLst>
          </p:cNvPr>
          <p:cNvSpPr>
            <a:spLocks noGrp="1"/>
          </p:cNvSpPr>
          <p:nvPr>
            <p:ph type="body" sz="half" idx="1"/>
          </p:nvPr>
        </p:nvSpPr>
        <p:spPr/>
        <p:txBody>
          <a:bodyPr/>
          <a:lstStyle/>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Comparison of the </a:t>
            </a:r>
            <a:r>
              <a:rPr lang="en-GB" sz="18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life-cycle costs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(LCC) with a discount rate of 1% </a:t>
            </a:r>
            <a:r>
              <a:rPr lang="en-GB" sz="1800" dirty="0">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en-GB" sz="180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7% savings</a:t>
            </a:r>
            <a:endParaRPr lang="en-GB" sz="180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Comparison of </a:t>
            </a:r>
            <a:r>
              <a:rPr lang="en-GB" sz="18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external costs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for the condition-based maintenance strategy and an average daily traffic of 40,000 vehicles per day for a reference rural highway viaduct (total bridge construction incl. steel superstructure, substructure, roadway, planning and site equipment) in absolute values </a:t>
            </a:r>
            <a:r>
              <a:rPr lang="en-GB" sz="1800" dirty="0">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en-GB" sz="180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10% savings</a:t>
            </a:r>
            <a:endParaRPr lang="de-DE" sz="1800" dirty="0"/>
          </a:p>
        </p:txBody>
      </p:sp>
      <p:sp>
        <p:nvSpPr>
          <p:cNvPr id="4" name="Titel 3">
            <a:extLst>
              <a:ext uri="{FF2B5EF4-FFF2-40B4-BE49-F238E27FC236}">
                <a16:creationId xmlns:a16="http://schemas.microsoft.com/office/drawing/2014/main" id="{9C2317FD-25AA-441E-B9B9-FA608C0D0681}"/>
              </a:ext>
            </a:extLst>
          </p:cNvPr>
          <p:cNvSpPr>
            <a:spLocks noGrp="1"/>
          </p:cNvSpPr>
          <p:nvPr>
            <p:ph type="title"/>
          </p:nvPr>
        </p:nvSpPr>
        <p:spPr/>
        <p:txBody>
          <a:bodyPr/>
          <a:lstStyle/>
          <a:p>
            <a:r>
              <a:rPr lang="de-DE" dirty="0"/>
              <a:t>Benefits of </a:t>
            </a:r>
            <a:r>
              <a:rPr lang="de-DE" dirty="0" err="1"/>
              <a:t>using</a:t>
            </a:r>
            <a:r>
              <a:rPr lang="de-DE" dirty="0"/>
              <a:t> </a:t>
            </a:r>
            <a:r>
              <a:rPr lang="de-DE" dirty="0" err="1"/>
              <a:t>weathering</a:t>
            </a:r>
            <a:r>
              <a:rPr lang="de-DE" dirty="0"/>
              <a:t> </a:t>
            </a:r>
            <a:r>
              <a:rPr lang="de-DE" dirty="0" err="1"/>
              <a:t>steel</a:t>
            </a:r>
            <a:r>
              <a:rPr lang="de-DE" dirty="0"/>
              <a:t> in </a:t>
            </a:r>
            <a:r>
              <a:rPr lang="de-DE" dirty="0" err="1"/>
              <a:t>bridges</a:t>
            </a:r>
            <a:br>
              <a:rPr lang="de-DE" dirty="0"/>
            </a:br>
            <a:r>
              <a:rPr lang="de-DE" dirty="0"/>
              <a:t>Life-Cycle Costs</a:t>
            </a:r>
          </a:p>
        </p:txBody>
      </p:sp>
      <p:graphicFrame>
        <p:nvGraphicFramePr>
          <p:cNvPr id="10" name="Diagramm 9">
            <a:extLst>
              <a:ext uri="{FF2B5EF4-FFF2-40B4-BE49-F238E27FC236}">
                <a16:creationId xmlns:a16="http://schemas.microsoft.com/office/drawing/2014/main" id="{DF843878-1C22-42C5-995F-0C5009ADE415}"/>
              </a:ext>
            </a:extLst>
          </p:cNvPr>
          <p:cNvGraphicFramePr/>
          <p:nvPr>
            <p:extLst>
              <p:ext uri="{D42A27DB-BD31-4B8C-83A1-F6EECF244321}">
                <p14:modId xmlns:p14="http://schemas.microsoft.com/office/powerpoint/2010/main" val="2828559133"/>
              </p:ext>
            </p:extLst>
          </p:nvPr>
        </p:nvGraphicFramePr>
        <p:xfrm>
          <a:off x="227043" y="3429000"/>
          <a:ext cx="2778160" cy="27729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a:extLst>
              <a:ext uri="{FF2B5EF4-FFF2-40B4-BE49-F238E27FC236}">
                <a16:creationId xmlns:a16="http://schemas.microsoft.com/office/drawing/2014/main" id="{5A97F858-EEEC-419F-B798-27B25E67616E}"/>
              </a:ext>
            </a:extLst>
          </p:cNvPr>
          <p:cNvGraphicFramePr/>
          <p:nvPr>
            <p:extLst>
              <p:ext uri="{D42A27DB-BD31-4B8C-83A1-F6EECF244321}">
                <p14:modId xmlns:p14="http://schemas.microsoft.com/office/powerpoint/2010/main" val="3341657500"/>
              </p:ext>
            </p:extLst>
          </p:nvPr>
        </p:nvGraphicFramePr>
        <p:xfrm>
          <a:off x="3143250" y="3429000"/>
          <a:ext cx="2863701" cy="277292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Inhaltsplatzhalter 7">
            <a:extLst>
              <a:ext uri="{FF2B5EF4-FFF2-40B4-BE49-F238E27FC236}">
                <a16:creationId xmlns:a16="http://schemas.microsoft.com/office/drawing/2014/main" id="{50251202-471B-4F9E-94C6-4CBA28C5CD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18" t="1015" r="18140" b="119"/>
          <a:stretch/>
        </p:blipFill>
        <p:spPr>
          <a:xfrm>
            <a:off x="6144998" y="3445316"/>
            <a:ext cx="5795232" cy="2756606"/>
          </a:xfrm>
          <a:prstGeom prst="rect">
            <a:avLst/>
          </a:prstGeom>
        </p:spPr>
      </p:pic>
      <p:pic>
        <p:nvPicPr>
          <p:cNvPr id="3" name="Grafik 2">
            <a:extLst>
              <a:ext uri="{FF2B5EF4-FFF2-40B4-BE49-F238E27FC236}">
                <a16:creationId xmlns:a16="http://schemas.microsoft.com/office/drawing/2014/main" id="{E8DF0A16-EAF4-4945-883D-CF7097C07EF3}"/>
              </a:ext>
            </a:extLst>
          </p:cNvPr>
          <p:cNvPicPr>
            <a:picLocks noChangeAspect="1"/>
          </p:cNvPicPr>
          <p:nvPr/>
        </p:nvPicPr>
        <p:blipFill>
          <a:blip r:embed="rId6"/>
          <a:stretch>
            <a:fillRect/>
          </a:stretch>
        </p:blipFill>
        <p:spPr>
          <a:xfrm>
            <a:off x="6144998" y="944565"/>
            <a:ext cx="5817608" cy="2256579"/>
          </a:xfrm>
          <a:prstGeom prst="rect">
            <a:avLst/>
          </a:prstGeom>
        </p:spPr>
      </p:pic>
    </p:spTree>
    <p:extLst>
      <p:ext uri="{BB962C8B-B14F-4D97-AF65-F5344CB8AC3E}">
        <p14:creationId xmlns:p14="http://schemas.microsoft.com/office/powerpoint/2010/main" val="360625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4833B-39F9-4E2E-90DC-2729602B8D65}"/>
              </a:ext>
            </a:extLst>
          </p:cNvPr>
          <p:cNvSpPr>
            <a:spLocks noGrp="1"/>
          </p:cNvSpPr>
          <p:nvPr>
            <p:ph type="title"/>
          </p:nvPr>
        </p:nvSpPr>
        <p:spPr/>
        <p:txBody>
          <a:bodyPr/>
          <a:lstStyle/>
          <a:p>
            <a:r>
              <a:rPr lang="en-US"/>
              <a:t>ECCS Design guide</a:t>
            </a:r>
            <a:endParaRPr lang="en-US" dirty="0"/>
          </a:p>
        </p:txBody>
      </p:sp>
      <p:sp>
        <p:nvSpPr>
          <p:cNvPr id="6" name="Inhaltsplatzhalter 5">
            <a:extLst>
              <a:ext uri="{FF2B5EF4-FFF2-40B4-BE49-F238E27FC236}">
                <a16:creationId xmlns:a16="http://schemas.microsoft.com/office/drawing/2014/main" id="{2F0B5045-682A-4140-81ED-23CD2F26496F}"/>
              </a:ext>
            </a:extLst>
          </p:cNvPr>
          <p:cNvSpPr>
            <a:spLocks noGrp="1"/>
          </p:cNvSpPr>
          <p:nvPr>
            <p:ph idx="1"/>
          </p:nvPr>
        </p:nvSpPr>
        <p:spPr>
          <a:xfrm>
            <a:off x="8210484" y="702645"/>
            <a:ext cx="3753169" cy="5498132"/>
          </a:xfrm>
        </p:spPr>
        <p:txBody>
          <a:bodyPr/>
          <a:lstStyle/>
          <a:p>
            <a:r>
              <a:rPr lang="en-US"/>
              <a:t>Best practice from many European countries</a:t>
            </a:r>
          </a:p>
          <a:p>
            <a:r>
              <a:rPr lang="en-US"/>
              <a:t>incl. S460W</a:t>
            </a:r>
          </a:p>
          <a:p>
            <a:r>
              <a:rPr lang="en-US"/>
              <a:t>Recommendations for detailing</a:t>
            </a:r>
          </a:p>
          <a:p>
            <a:r>
              <a:rPr lang="en-US"/>
              <a:t>Free download:</a:t>
            </a:r>
            <a:br>
              <a:rPr lang="en-US"/>
            </a:br>
            <a:r>
              <a:rPr lang="en-US">
                <a:solidFill>
                  <a:schemeClr val="accent1"/>
                </a:solidFill>
                <a:hlinkClick r:id="rId2">
                  <a:extLst>
                    <a:ext uri="{A12FA001-AC4F-418D-AE19-62706E023703}">
                      <ahyp:hlinkClr xmlns:ahyp="http://schemas.microsoft.com/office/drawing/2018/hyperlinkcolor" val="tx"/>
                    </a:ext>
                  </a:extLst>
                </a:hlinkClick>
              </a:rPr>
              <a:t>https://www.steelconstruct.com/wp-content/uploads/ECCS-Design-Guide-Weathering-Steel-Bridges_FINAL.pdf</a:t>
            </a:r>
            <a:endParaRPr lang="en-US">
              <a:solidFill>
                <a:schemeClr val="accent1"/>
              </a:solidFill>
            </a:endParaRPr>
          </a:p>
          <a:p>
            <a:endParaRPr lang="en-US" dirty="0"/>
          </a:p>
        </p:txBody>
      </p:sp>
      <p:pic>
        <p:nvPicPr>
          <p:cNvPr id="3" name="Grafik 2">
            <a:extLst>
              <a:ext uri="{FF2B5EF4-FFF2-40B4-BE49-F238E27FC236}">
                <a16:creationId xmlns:a16="http://schemas.microsoft.com/office/drawing/2014/main" id="{2EBA709B-1D96-4925-94CF-507AEC9575AB}"/>
              </a:ext>
            </a:extLst>
          </p:cNvPr>
          <p:cNvPicPr>
            <a:picLocks noChangeAspect="1"/>
          </p:cNvPicPr>
          <p:nvPr/>
        </p:nvPicPr>
        <p:blipFill>
          <a:blip r:embed="rId3"/>
          <a:stretch>
            <a:fillRect/>
          </a:stretch>
        </p:blipFill>
        <p:spPr>
          <a:xfrm>
            <a:off x="227014" y="729939"/>
            <a:ext cx="3901634" cy="5498132"/>
          </a:xfrm>
          <a:prstGeom prst="rect">
            <a:avLst/>
          </a:prstGeom>
        </p:spPr>
      </p:pic>
      <p:pic>
        <p:nvPicPr>
          <p:cNvPr id="4" name="Grafik 3">
            <a:extLst>
              <a:ext uri="{FF2B5EF4-FFF2-40B4-BE49-F238E27FC236}">
                <a16:creationId xmlns:a16="http://schemas.microsoft.com/office/drawing/2014/main" id="{B8885FEE-45A4-424E-8FEB-80A8C685B6C2}"/>
              </a:ext>
            </a:extLst>
          </p:cNvPr>
          <p:cNvPicPr>
            <a:picLocks noChangeAspect="1"/>
          </p:cNvPicPr>
          <p:nvPr/>
        </p:nvPicPr>
        <p:blipFill>
          <a:blip r:embed="rId4"/>
          <a:stretch>
            <a:fillRect/>
          </a:stretch>
        </p:blipFill>
        <p:spPr>
          <a:xfrm>
            <a:off x="4275778" y="729940"/>
            <a:ext cx="3787576" cy="5488298"/>
          </a:xfrm>
          <a:prstGeom prst="rect">
            <a:avLst/>
          </a:prstGeom>
        </p:spPr>
      </p:pic>
      <p:sp>
        <p:nvSpPr>
          <p:cNvPr id="5" name="AutoShape 2">
            <a:extLst>
              <a:ext uri="{FF2B5EF4-FFF2-40B4-BE49-F238E27FC236}">
                <a16:creationId xmlns:a16="http://schemas.microsoft.com/office/drawing/2014/main" id="{C5CE30CB-D82B-460B-B91D-864A3ECC50D9}"/>
              </a:ext>
            </a:extLst>
          </p:cNvPr>
          <p:cNvSpPr>
            <a:spLocks noChangeArrowheads="1"/>
          </p:cNvSpPr>
          <p:nvPr/>
        </p:nvSpPr>
        <p:spPr bwMode="auto">
          <a:xfrm rot="1194891">
            <a:off x="8734507" y="4562533"/>
            <a:ext cx="2819182" cy="1193800"/>
          </a:xfrm>
          <a:prstGeom prst="roundRect">
            <a:avLst>
              <a:gd name="adj" fmla="val 16667"/>
            </a:avLst>
          </a:prstGeom>
          <a:solidFill>
            <a:schemeClr val="accent1"/>
          </a:solidFill>
          <a:ln w="9525">
            <a:solidFill>
              <a:schemeClr val="accent2"/>
            </a:solidFill>
            <a:round/>
            <a:headEnd/>
            <a:tailEnd/>
          </a:ln>
          <a:effectLst/>
        </p:spPr>
        <p:txBody>
          <a:bodyPr anchor="ctr"/>
          <a:lstStyle>
            <a:lvl1pPr algn="l" eaLnBrk="0" hangingPunct="0">
              <a:defRPr sz="1600" b="1">
                <a:solidFill>
                  <a:schemeClr val="tx1"/>
                </a:solidFill>
                <a:latin typeface="Arial" charset="0"/>
              </a:defRPr>
            </a:lvl1pPr>
            <a:lvl2pPr marL="742950" indent="-285750" algn="l" eaLnBrk="0" hangingPunct="0">
              <a:spcBef>
                <a:spcPct val="0"/>
              </a:spcBef>
              <a:spcAft>
                <a:spcPct val="30000"/>
              </a:spcAft>
              <a:buChar char="§"/>
              <a:defRPr sz="1600">
                <a:solidFill>
                  <a:schemeClr val="tx1"/>
                </a:solidFill>
                <a:latin typeface="Arial" charset="0"/>
              </a:defRPr>
            </a:lvl2pPr>
            <a:lvl3pPr marL="1143000" indent="-228600" algn="l" eaLnBrk="0" hangingPunct="0">
              <a:spcBef>
                <a:spcPct val="0"/>
              </a:spcBef>
              <a:spcAft>
                <a:spcPct val="30000"/>
              </a:spcAft>
              <a:buChar char="§"/>
              <a:defRPr sz="1600">
                <a:solidFill>
                  <a:schemeClr val="tx1"/>
                </a:solidFill>
                <a:latin typeface="Arial" charset="0"/>
              </a:defRPr>
            </a:lvl3pPr>
            <a:lvl4pPr marL="1600200" indent="-228600" algn="l" eaLnBrk="0" hangingPunct="0">
              <a:spcBef>
                <a:spcPct val="0"/>
              </a:spcBef>
              <a:spcAft>
                <a:spcPct val="30000"/>
              </a:spcAft>
              <a:buChar char="§"/>
              <a:defRPr sz="1600">
                <a:solidFill>
                  <a:schemeClr val="tx1"/>
                </a:solidFill>
                <a:latin typeface="Arial" charset="0"/>
              </a:defRPr>
            </a:lvl4pPr>
            <a:lvl5pPr marL="2057400" indent="-228600" algn="l" eaLnBrk="0" hangingPunct="0">
              <a:spcBef>
                <a:spcPct val="0"/>
              </a:spcBef>
              <a:spcAft>
                <a:spcPct val="30000"/>
              </a:spcAft>
              <a:buChar char="§"/>
              <a:defRPr sz="1600">
                <a:solidFill>
                  <a:schemeClr val="tx1"/>
                </a:solidFill>
                <a:latin typeface="Arial" charset="0"/>
              </a:defRPr>
            </a:lvl5pPr>
            <a:lvl6pPr marL="25146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30000"/>
              </a:spcAft>
              <a:buClr>
                <a:schemeClr val="accent2"/>
              </a:buClr>
              <a:buFont typeface="Wingdings" pitchFamily="2" charset="2"/>
              <a:buChar char="§"/>
              <a:defRPr sz="1600">
                <a:solidFill>
                  <a:schemeClr val="tx1"/>
                </a:solidFill>
                <a:latin typeface="Arial" charset="0"/>
              </a:defRPr>
            </a:lvl9pPr>
          </a:lstStyle>
          <a:p>
            <a:pPr algn="ctr" eaLnBrk="1" hangingPunct="1"/>
            <a:r>
              <a:rPr lang="en-US" altLang="en-US" sz="2400" b="0" dirty="0">
                <a:solidFill>
                  <a:schemeClr val="bg1"/>
                </a:solidFill>
              </a:rPr>
              <a:t>Now:</a:t>
            </a:r>
          </a:p>
          <a:p>
            <a:pPr algn="ctr" eaLnBrk="1" hangingPunct="1"/>
            <a:r>
              <a:rPr lang="en-US" altLang="en-US" sz="2400" b="0" dirty="0">
                <a:solidFill>
                  <a:schemeClr val="bg1"/>
                </a:solidFill>
              </a:rPr>
              <a:t>New European Design Guide</a:t>
            </a:r>
          </a:p>
        </p:txBody>
      </p:sp>
    </p:spTree>
    <p:extLst>
      <p:ext uri="{BB962C8B-B14F-4D97-AF65-F5344CB8AC3E}">
        <p14:creationId xmlns:p14="http://schemas.microsoft.com/office/powerpoint/2010/main" val="38790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a:t>Weathering Steel </a:t>
            </a:r>
            <a:br>
              <a:rPr lang="en-US" dirty="0"/>
            </a:br>
            <a:r>
              <a:rPr lang="en-US" dirty="0"/>
              <a:t>Design rules and Details to avoid wetness</a:t>
            </a:r>
          </a:p>
        </p:txBody>
      </p:sp>
      <p:sp>
        <p:nvSpPr>
          <p:cNvPr id="19461" name="Rectangle 5"/>
          <p:cNvSpPr>
            <a:spLocks noGrp="1" noChangeArrowheads="1"/>
          </p:cNvSpPr>
          <p:nvPr>
            <p:ph idx="1"/>
          </p:nvPr>
        </p:nvSpPr>
        <p:spPr>
          <a:solidFill>
            <a:schemeClr val="bg2">
              <a:lumMod val="60000"/>
              <a:lumOff val="40000"/>
            </a:schemeClr>
          </a:solidFill>
        </p:spPr>
        <p:txBody>
          <a:bodyPr/>
          <a:lstStyle/>
          <a:p>
            <a:pPr marL="589073" indent="-340128" eaLnBrk="1" hangingPunct="1"/>
            <a:endParaRPr lang="en-US" dirty="0"/>
          </a:p>
          <a:p>
            <a:pPr marL="655279" indent="-326916" eaLnBrk="1" hangingPunct="1"/>
            <a:r>
              <a:rPr lang="en-US" dirty="0"/>
              <a:t>Eurocode 3 : Design of Steel Structure (EN 1993-1-1)</a:t>
            </a:r>
          </a:p>
          <a:p>
            <a:pPr marL="950539" lvl="1" indent="-326916" eaLnBrk="1" hangingPunct="1"/>
            <a:r>
              <a:rPr lang="en-US" dirty="0"/>
              <a:t>Weathering steel plates and sections are covered by EC3</a:t>
            </a:r>
          </a:p>
          <a:p>
            <a:pPr marL="950539" lvl="1" indent="-326916" eaLnBrk="1" hangingPunct="1"/>
            <a:r>
              <a:rPr lang="en-US" dirty="0"/>
              <a:t>Additional guidelines do exist</a:t>
            </a:r>
          </a:p>
          <a:p>
            <a:pPr marL="655279" indent="-326916" eaLnBrk="1" hangingPunct="1"/>
            <a:r>
              <a:rPr lang="en-US" dirty="0"/>
              <a:t>Avoid details which can collect and retain moisture, such as</a:t>
            </a:r>
          </a:p>
          <a:p>
            <a:pPr marL="972068" lvl="1" indent="-316791" eaLnBrk="1" hangingPunct="1"/>
            <a:r>
              <a:rPr lang="en-US" dirty="0"/>
              <a:t>“Pockets”</a:t>
            </a:r>
          </a:p>
          <a:p>
            <a:pPr marL="972068" lvl="1" indent="-316791" eaLnBrk="1" hangingPunct="1"/>
            <a:r>
              <a:rPr lang="en-US" dirty="0"/>
              <a:t>Crevices</a:t>
            </a:r>
          </a:p>
          <a:p>
            <a:pPr marL="655279" indent="-326916" eaLnBrk="1" hangingPunct="1"/>
            <a:r>
              <a:rPr lang="en-US" dirty="0"/>
              <a:t>Provide adequate drainage and ventilation to enable drying of steel</a:t>
            </a:r>
          </a:p>
          <a:p>
            <a:pPr marL="655279" indent="-326916" eaLnBrk="1" hangingPunct="1"/>
            <a:endParaRPr lang="en-US" dirty="0"/>
          </a:p>
        </p:txBody>
      </p:sp>
    </p:spTree>
    <p:extLst>
      <p:ext uri="{BB962C8B-B14F-4D97-AF65-F5344CB8AC3E}">
        <p14:creationId xmlns:p14="http://schemas.microsoft.com/office/powerpoint/2010/main" val="387745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CE72CB93-94F4-4B45-8F7D-776815F7B552}"/>
              </a:ext>
            </a:extLst>
          </p:cNvPr>
          <p:cNvGraphicFramePr>
            <a:graphicFrameLocks noGrp="1"/>
          </p:cNvGraphicFramePr>
          <p:nvPr>
            <p:ph sz="half" idx="2"/>
          </p:nvPr>
        </p:nvGraphicFramePr>
        <p:xfrm>
          <a:off x="227043" y="936625"/>
          <a:ext cx="5526058" cy="5296104"/>
        </p:xfrm>
        <a:graphic>
          <a:graphicData uri="http://schemas.openxmlformats.org/drawingml/2006/table">
            <a:tbl>
              <a:tblPr firstRow="1" firstCol="1" bandRow="1">
                <a:tableStyleId>{B301B821-A1FF-4177-AEE7-76D212191A09}</a:tableStyleId>
              </a:tblPr>
              <a:tblGrid>
                <a:gridCol w="4510827">
                  <a:extLst>
                    <a:ext uri="{9D8B030D-6E8A-4147-A177-3AD203B41FA5}">
                      <a16:colId xmlns:a16="http://schemas.microsoft.com/office/drawing/2014/main" val="2286845860"/>
                    </a:ext>
                  </a:extLst>
                </a:gridCol>
                <a:gridCol w="1015231">
                  <a:extLst>
                    <a:ext uri="{9D8B030D-6E8A-4147-A177-3AD203B41FA5}">
                      <a16:colId xmlns:a16="http://schemas.microsoft.com/office/drawing/2014/main" val="728762743"/>
                    </a:ext>
                  </a:extLst>
                </a:gridCol>
              </a:tblGrid>
              <a:tr h="654861">
                <a:tc>
                  <a:txBody>
                    <a:bodyPr/>
                    <a:lstStyle/>
                    <a:p>
                      <a:pPr algn="l">
                        <a:lnSpc>
                          <a:spcPct val="100000"/>
                        </a:lnSpc>
                        <a:spcBef>
                          <a:spcPts val="0"/>
                        </a:spcBef>
                        <a:spcAft>
                          <a:spcPts val="0"/>
                        </a:spcAft>
                      </a:pPr>
                      <a:r>
                        <a:rPr lang="en-GB" sz="1200" b="1" dirty="0">
                          <a:effectLst/>
                        </a:rPr>
                        <a:t>Environmental conditions</a:t>
                      </a:r>
                      <a:br>
                        <a:rPr lang="en-GB" sz="1200" b="1" dirty="0">
                          <a:effectLst/>
                        </a:rPr>
                      </a:br>
                      <a:r>
                        <a:rPr lang="en-GB" sz="1200" b="1" dirty="0">
                          <a:effectLst/>
                        </a:rPr>
                        <a:t>(weathering, environment, pollution, etc.)</a:t>
                      </a:r>
                      <a:endParaRPr lang="de-DE"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R w="12700" cap="flat" cmpd="sng" algn="ctr">
                      <a:solidFill>
                        <a:schemeClr val="tx1"/>
                      </a:solidFill>
                      <a:prstDash val="solid"/>
                      <a:round/>
                      <a:headEnd type="none" w="med" len="med"/>
                      <a:tailEnd type="none" w="med" len="med"/>
                    </a:lnR>
                  </a:tcPr>
                </a:tc>
                <a:tc>
                  <a:txBody>
                    <a:bodyPr/>
                    <a:lstStyle/>
                    <a:p>
                      <a:pPr algn="l">
                        <a:lnSpc>
                          <a:spcPct val="100000"/>
                        </a:lnSpc>
                        <a:spcBef>
                          <a:spcPts val="0"/>
                        </a:spcBef>
                        <a:spcAft>
                          <a:spcPts val="0"/>
                        </a:spcAft>
                      </a:pPr>
                      <a:r>
                        <a:rPr lang="en-GB" sz="1200" b="1" dirty="0">
                          <a:effectLst/>
                        </a:rPr>
                        <a:t>Possible corrosivity category</a:t>
                      </a:r>
                      <a:endParaRPr lang="de-DE"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630367"/>
                  </a:ext>
                </a:extLst>
              </a:tr>
              <a:tr h="693984">
                <a:tc>
                  <a:txBody>
                    <a:bodyPr/>
                    <a:lstStyle/>
                    <a:p>
                      <a:pPr algn="l">
                        <a:lnSpc>
                          <a:spcPct val="100000"/>
                        </a:lnSpc>
                        <a:spcBef>
                          <a:spcPts val="0"/>
                        </a:spcBef>
                        <a:spcAft>
                          <a:spcPts val="0"/>
                        </a:spcAft>
                      </a:pPr>
                      <a:r>
                        <a:rPr lang="en-GB" sz="1050" b="0" dirty="0">
                          <a:solidFill>
                            <a:schemeClr val="tx2"/>
                          </a:solidFill>
                          <a:effectLst/>
                        </a:rPr>
                        <a:t>indirect</a:t>
                      </a:r>
                      <a:r>
                        <a:rPr lang="en-GB" sz="1050" b="0" dirty="0">
                          <a:effectLst/>
                        </a:rPr>
                        <a:t> weathering (no direct rain) and good ventilation</a:t>
                      </a:r>
                      <a:endParaRPr lang="de-DE" sz="1050" b="0" dirty="0">
                        <a:effectLst/>
                      </a:endParaRPr>
                    </a:p>
                    <a:p>
                      <a:pPr algn="l">
                        <a:lnSpc>
                          <a:spcPct val="100000"/>
                        </a:lnSpc>
                        <a:spcBef>
                          <a:spcPts val="0"/>
                        </a:spcBef>
                        <a:spcAft>
                          <a:spcPts val="0"/>
                        </a:spcAft>
                      </a:pPr>
                      <a:r>
                        <a:rPr lang="en-GB" sz="1050" b="0" dirty="0">
                          <a:solidFill>
                            <a:schemeClr val="tx2"/>
                          </a:solidFill>
                          <a:effectLst/>
                        </a:rPr>
                        <a:t>rural or urban atmosphere </a:t>
                      </a:r>
                      <a:r>
                        <a:rPr lang="en-GB" sz="1050" b="0" dirty="0">
                          <a:effectLst/>
                        </a:rPr>
                        <a:t>with less industry</a:t>
                      </a:r>
                      <a:endParaRPr lang="de-DE" sz="1050" b="0" dirty="0">
                        <a:effectLst/>
                      </a:endParaRPr>
                    </a:p>
                    <a:p>
                      <a:pPr algn="l">
                        <a:lnSpc>
                          <a:spcPct val="100000"/>
                        </a:lnSpc>
                        <a:spcBef>
                          <a:spcPts val="0"/>
                        </a:spcBef>
                        <a:spcAft>
                          <a:spcPts val="0"/>
                        </a:spcAft>
                      </a:pPr>
                      <a:r>
                        <a:rPr lang="en-GB" sz="1050" b="0" dirty="0">
                          <a:effectLst/>
                        </a:rPr>
                        <a:t>low air pollution (SO</a:t>
                      </a:r>
                      <a:r>
                        <a:rPr lang="en-GB" sz="1050" b="0" baseline="-25000" dirty="0">
                          <a:effectLst/>
                        </a:rPr>
                        <a:t>2 </a:t>
                      </a:r>
                      <a:r>
                        <a:rPr lang="en-GB" sz="1050" b="0" dirty="0">
                          <a:effectLst/>
                        </a:rPr>
                        <a:t>≤ 5 µg/m³) and no significant chlorides </a:t>
                      </a:r>
                      <a:br>
                        <a:rPr lang="en-GB" sz="1050" b="0" dirty="0">
                          <a:effectLst/>
                        </a:rPr>
                      </a:br>
                      <a:r>
                        <a:rPr lang="en-GB" sz="1050" b="0" dirty="0">
                          <a:effectLst/>
                        </a:rPr>
                        <a:t>(Cl ≤ 3 mg/(m²·d))</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R w="12700" cap="flat" cmpd="sng" algn="ctr">
                      <a:solidFill>
                        <a:schemeClr val="tx1"/>
                      </a:solidFill>
                      <a:prstDash val="solid"/>
                      <a:round/>
                      <a:headEnd type="none" w="med" len="med"/>
                      <a:tailEnd type="none" w="med" len="med"/>
                    </a:lnR>
                  </a:tcPr>
                </a:tc>
                <a:tc>
                  <a:txBody>
                    <a:bodyPr/>
                    <a:lstStyle/>
                    <a:p>
                      <a:pPr algn="ctr">
                        <a:lnSpc>
                          <a:spcPct val="100000"/>
                        </a:lnSpc>
                        <a:spcBef>
                          <a:spcPts val="0"/>
                        </a:spcBef>
                        <a:spcAft>
                          <a:spcPts val="0"/>
                        </a:spcAft>
                      </a:pPr>
                      <a:r>
                        <a:rPr lang="en-GB" sz="1050" b="0" dirty="0">
                          <a:effectLst/>
                        </a:rPr>
                        <a:t>C2</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89120960"/>
                  </a:ext>
                </a:extLst>
              </a:tr>
              <a:tr h="779786">
                <a:tc>
                  <a:txBody>
                    <a:bodyPr/>
                    <a:lstStyle/>
                    <a:p>
                      <a:pPr algn="l">
                        <a:lnSpc>
                          <a:spcPct val="100000"/>
                        </a:lnSpc>
                        <a:spcBef>
                          <a:spcPts val="0"/>
                        </a:spcBef>
                        <a:spcAft>
                          <a:spcPts val="0"/>
                        </a:spcAft>
                      </a:pPr>
                      <a:r>
                        <a:rPr lang="en-GB" sz="1050" b="0" dirty="0">
                          <a:solidFill>
                            <a:schemeClr val="tx2"/>
                          </a:solidFill>
                          <a:effectLst/>
                        </a:rPr>
                        <a:t>direct</a:t>
                      </a:r>
                      <a:r>
                        <a:rPr lang="en-GB" sz="1050" b="0" dirty="0">
                          <a:effectLst/>
                        </a:rPr>
                        <a:t> weathering (direct rain) and good ventilation</a:t>
                      </a:r>
                      <a:endParaRPr lang="de-DE" sz="1050" b="0" dirty="0">
                        <a:effectLst/>
                      </a:endParaRPr>
                    </a:p>
                    <a:p>
                      <a:pPr algn="l">
                        <a:lnSpc>
                          <a:spcPct val="100000"/>
                        </a:lnSpc>
                        <a:spcBef>
                          <a:spcPts val="0"/>
                        </a:spcBef>
                        <a:spcAft>
                          <a:spcPts val="0"/>
                        </a:spcAft>
                      </a:pPr>
                      <a:r>
                        <a:rPr lang="en-GB" sz="1050" b="0" dirty="0">
                          <a:solidFill>
                            <a:schemeClr val="tx2"/>
                          </a:solidFill>
                          <a:effectLst/>
                        </a:rPr>
                        <a:t>rural or urban atmosphere </a:t>
                      </a:r>
                      <a:r>
                        <a:rPr lang="en-GB" sz="1050" b="0" dirty="0">
                          <a:effectLst/>
                        </a:rPr>
                        <a:t>with less industry</a:t>
                      </a:r>
                      <a:endParaRPr lang="de-DE" sz="1050" b="0" dirty="0">
                        <a:effectLst/>
                      </a:endParaRPr>
                    </a:p>
                    <a:p>
                      <a:pPr algn="l">
                        <a:lnSpc>
                          <a:spcPct val="100000"/>
                        </a:lnSpc>
                        <a:spcBef>
                          <a:spcPts val="0"/>
                        </a:spcBef>
                        <a:spcAft>
                          <a:spcPts val="0"/>
                        </a:spcAft>
                      </a:pPr>
                      <a:r>
                        <a:rPr lang="en-GB" sz="1050" b="0" dirty="0">
                          <a:effectLst/>
                        </a:rPr>
                        <a:t>low air pollution (SO</a:t>
                      </a:r>
                      <a:r>
                        <a:rPr lang="en-GB" sz="1050" b="0" baseline="-25000" dirty="0">
                          <a:effectLst/>
                        </a:rPr>
                        <a:t>2 </a:t>
                      </a:r>
                      <a:r>
                        <a:rPr lang="en-GB" sz="1050" b="0" dirty="0">
                          <a:effectLst/>
                        </a:rPr>
                        <a:t>≤ 5 µg/m³) and no significant chlorides </a:t>
                      </a:r>
                      <a:br>
                        <a:rPr lang="en-GB" sz="1050" b="0" dirty="0">
                          <a:effectLst/>
                        </a:rPr>
                      </a:br>
                      <a:r>
                        <a:rPr lang="en-GB" sz="1050" b="0" dirty="0">
                          <a:effectLst/>
                        </a:rPr>
                        <a:t>(Cl ≤ 3 mg/(m²·d))</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R w="12700" cap="flat" cmpd="sng" algn="ctr">
                      <a:solidFill>
                        <a:schemeClr val="tx1"/>
                      </a:solidFill>
                      <a:prstDash val="solid"/>
                      <a:round/>
                      <a:headEnd type="none" w="med" len="med"/>
                      <a:tailEnd type="none" w="med" len="med"/>
                    </a:lnR>
                  </a:tcPr>
                </a:tc>
                <a:tc>
                  <a:txBody>
                    <a:bodyPr/>
                    <a:lstStyle/>
                    <a:p>
                      <a:pPr algn="ctr">
                        <a:lnSpc>
                          <a:spcPct val="100000"/>
                        </a:lnSpc>
                        <a:spcBef>
                          <a:spcPts val="0"/>
                        </a:spcBef>
                        <a:spcAft>
                          <a:spcPts val="0"/>
                        </a:spcAft>
                      </a:pPr>
                      <a:r>
                        <a:rPr lang="en-GB" sz="1050" b="0" dirty="0">
                          <a:effectLst/>
                        </a:rPr>
                        <a:t>C2 – C3</a:t>
                      </a:r>
                      <a:endParaRPr lang="de-DE" sz="1050" b="0" dirty="0">
                        <a:effectLst/>
                      </a:endParaRPr>
                    </a:p>
                    <a:p>
                      <a:pPr algn="ctr">
                        <a:lnSpc>
                          <a:spcPct val="100000"/>
                        </a:lnSpc>
                        <a:spcBef>
                          <a:spcPts val="0"/>
                        </a:spcBef>
                        <a:spcAft>
                          <a:spcPts val="0"/>
                        </a:spcAft>
                      </a:pPr>
                      <a:r>
                        <a:rPr lang="en-GB" sz="1000" b="0" dirty="0">
                          <a:effectLst/>
                        </a:rPr>
                        <a:t>strongly dependent on temperature and humidity</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4288450"/>
                  </a:ext>
                </a:extLst>
              </a:tr>
              <a:tr h="694584">
                <a:tc>
                  <a:txBody>
                    <a:bodyPr/>
                    <a:lstStyle/>
                    <a:p>
                      <a:pPr algn="l">
                        <a:lnSpc>
                          <a:spcPct val="100000"/>
                        </a:lnSpc>
                        <a:spcBef>
                          <a:spcPts val="0"/>
                        </a:spcBef>
                        <a:spcAft>
                          <a:spcPts val="0"/>
                        </a:spcAft>
                      </a:pPr>
                      <a:r>
                        <a:rPr lang="en-GB" sz="1050" b="0" dirty="0">
                          <a:effectLst/>
                        </a:rPr>
                        <a:t>direct or indirect weathering and good ventilation</a:t>
                      </a:r>
                      <a:endParaRPr lang="de-DE" sz="1050" b="0" dirty="0">
                        <a:effectLst/>
                      </a:endParaRPr>
                    </a:p>
                    <a:p>
                      <a:pPr algn="l">
                        <a:lnSpc>
                          <a:spcPct val="100000"/>
                        </a:lnSpc>
                        <a:spcBef>
                          <a:spcPts val="0"/>
                        </a:spcBef>
                        <a:spcAft>
                          <a:spcPts val="0"/>
                        </a:spcAft>
                      </a:pPr>
                      <a:r>
                        <a:rPr lang="en-GB" sz="1050" b="0" dirty="0">
                          <a:effectLst/>
                        </a:rPr>
                        <a:t>urban atmosphere with industry</a:t>
                      </a:r>
                      <a:endParaRPr lang="de-DE" sz="1050" b="0" dirty="0">
                        <a:effectLst/>
                      </a:endParaRPr>
                    </a:p>
                    <a:p>
                      <a:pPr algn="l">
                        <a:lnSpc>
                          <a:spcPct val="100000"/>
                        </a:lnSpc>
                        <a:spcBef>
                          <a:spcPts val="0"/>
                        </a:spcBef>
                        <a:spcAft>
                          <a:spcPts val="0"/>
                        </a:spcAft>
                      </a:pPr>
                      <a:r>
                        <a:rPr lang="en-GB" sz="1050" b="0" dirty="0">
                          <a:solidFill>
                            <a:schemeClr val="tx2"/>
                          </a:solidFill>
                          <a:effectLst/>
                        </a:rPr>
                        <a:t>moderate air pollution </a:t>
                      </a:r>
                      <a:r>
                        <a:rPr lang="en-GB" sz="1050" b="0" dirty="0">
                          <a:effectLst/>
                        </a:rPr>
                        <a:t>(5 µg/m³ &lt; SO</a:t>
                      </a:r>
                      <a:r>
                        <a:rPr lang="en-GB" sz="1050" b="0" baseline="-25000" dirty="0">
                          <a:effectLst/>
                        </a:rPr>
                        <a:t>2 </a:t>
                      </a:r>
                      <a:r>
                        <a:rPr lang="en-GB" sz="1050" b="0" dirty="0">
                          <a:effectLst/>
                        </a:rPr>
                        <a:t>≤ 30 µg/m³) </a:t>
                      </a:r>
                      <a:br>
                        <a:rPr lang="en-GB" sz="1050" b="0" dirty="0">
                          <a:effectLst/>
                        </a:rPr>
                      </a:br>
                      <a:r>
                        <a:rPr lang="en-GB" sz="1050" b="0" dirty="0">
                          <a:effectLst/>
                        </a:rPr>
                        <a:t>or low chlorides (3 mg/(m²·d) &lt; Cl ≤ 60 mg/(m²·d))</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R w="12700" cap="flat" cmpd="sng" algn="ctr">
                      <a:solidFill>
                        <a:schemeClr val="tx1"/>
                      </a:solidFill>
                      <a:prstDash val="solid"/>
                      <a:round/>
                      <a:headEnd type="none" w="med" len="med"/>
                      <a:tailEnd type="none" w="med" len="med"/>
                    </a:lnR>
                  </a:tcPr>
                </a:tc>
                <a:tc>
                  <a:txBody>
                    <a:bodyPr/>
                    <a:lstStyle/>
                    <a:p>
                      <a:pPr algn="ctr">
                        <a:lnSpc>
                          <a:spcPct val="100000"/>
                        </a:lnSpc>
                        <a:spcBef>
                          <a:spcPts val="0"/>
                        </a:spcBef>
                        <a:spcAft>
                          <a:spcPts val="0"/>
                        </a:spcAft>
                      </a:pPr>
                      <a:r>
                        <a:rPr lang="en-GB" sz="1050" b="0" dirty="0">
                          <a:effectLst/>
                        </a:rPr>
                        <a:t>C3</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50964083"/>
                  </a:ext>
                </a:extLst>
              </a:tr>
              <a:tr h="842441">
                <a:tc>
                  <a:txBody>
                    <a:bodyPr/>
                    <a:lstStyle/>
                    <a:p>
                      <a:pPr algn="l">
                        <a:lnSpc>
                          <a:spcPct val="100000"/>
                        </a:lnSpc>
                        <a:spcBef>
                          <a:spcPts val="0"/>
                        </a:spcBef>
                        <a:spcAft>
                          <a:spcPts val="0"/>
                        </a:spcAft>
                      </a:pPr>
                      <a:r>
                        <a:rPr lang="en-GB" sz="1050" b="0" dirty="0">
                          <a:effectLst/>
                        </a:rPr>
                        <a:t>direct or indirect weathering and bad ventilation or moisture trapping </a:t>
                      </a:r>
                      <a:br>
                        <a:rPr lang="en-GB" sz="1050" b="0" dirty="0">
                          <a:effectLst/>
                        </a:rPr>
                      </a:br>
                      <a:r>
                        <a:rPr lang="en-GB" sz="1050" b="0" dirty="0">
                          <a:effectLst/>
                        </a:rPr>
                        <a:t>(e.g. by dirt nests)</a:t>
                      </a:r>
                      <a:endParaRPr lang="de-DE" sz="1050" b="0" dirty="0">
                        <a:effectLst/>
                      </a:endParaRPr>
                    </a:p>
                    <a:p>
                      <a:pPr algn="l">
                        <a:lnSpc>
                          <a:spcPct val="100000"/>
                        </a:lnSpc>
                        <a:spcBef>
                          <a:spcPts val="0"/>
                        </a:spcBef>
                        <a:spcAft>
                          <a:spcPts val="0"/>
                        </a:spcAft>
                      </a:pPr>
                      <a:r>
                        <a:rPr lang="en-GB" sz="1050" b="0" dirty="0">
                          <a:effectLst/>
                        </a:rPr>
                        <a:t>rural or urban atmosphere </a:t>
                      </a:r>
                      <a:r>
                        <a:rPr lang="en-GB" sz="1050" b="0" dirty="0">
                          <a:solidFill>
                            <a:schemeClr val="tx2"/>
                          </a:solidFill>
                          <a:effectLst/>
                        </a:rPr>
                        <a:t>with industry</a:t>
                      </a:r>
                      <a:endParaRPr lang="de-DE" sz="1050" b="0" dirty="0">
                        <a:solidFill>
                          <a:schemeClr val="tx2"/>
                        </a:solidFill>
                        <a:effectLst/>
                      </a:endParaRPr>
                    </a:p>
                    <a:p>
                      <a:pPr algn="l">
                        <a:lnSpc>
                          <a:spcPct val="100000"/>
                        </a:lnSpc>
                        <a:spcBef>
                          <a:spcPts val="0"/>
                        </a:spcBef>
                        <a:spcAft>
                          <a:spcPts val="0"/>
                        </a:spcAft>
                      </a:pPr>
                      <a:r>
                        <a:rPr lang="en-GB" sz="1050" b="0" dirty="0">
                          <a:effectLst/>
                        </a:rPr>
                        <a:t>up to moderate air pollution (5 µg/m³ &lt; SO</a:t>
                      </a:r>
                      <a:r>
                        <a:rPr lang="en-GB" sz="1050" b="0" baseline="-25000" dirty="0">
                          <a:effectLst/>
                        </a:rPr>
                        <a:t>2 </a:t>
                      </a:r>
                      <a:r>
                        <a:rPr lang="en-GB" sz="1050" b="0" dirty="0">
                          <a:effectLst/>
                        </a:rPr>
                        <a:t>≤ 30 µg/m³) </a:t>
                      </a:r>
                      <a:br>
                        <a:rPr lang="en-GB" sz="1050" b="0" dirty="0">
                          <a:effectLst/>
                        </a:rPr>
                      </a:br>
                      <a:r>
                        <a:rPr lang="en-GB" sz="1050" b="0" dirty="0">
                          <a:effectLst/>
                        </a:rPr>
                        <a:t>or low chlorides (3 mg/(m²·d) &lt; Cl ≤ 60 mg/(m²·d))</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R w="12700" cap="flat" cmpd="sng" algn="ctr">
                      <a:solidFill>
                        <a:schemeClr val="tx1"/>
                      </a:solidFill>
                      <a:prstDash val="solid"/>
                      <a:round/>
                      <a:headEnd type="none" w="med" len="med"/>
                      <a:tailEnd type="none" w="med" len="med"/>
                    </a:lnR>
                  </a:tcPr>
                </a:tc>
                <a:tc>
                  <a:txBody>
                    <a:bodyPr/>
                    <a:lstStyle/>
                    <a:p>
                      <a:pPr algn="ctr">
                        <a:lnSpc>
                          <a:spcPct val="100000"/>
                        </a:lnSpc>
                        <a:spcBef>
                          <a:spcPts val="0"/>
                        </a:spcBef>
                        <a:spcAft>
                          <a:spcPts val="0"/>
                        </a:spcAft>
                      </a:pPr>
                      <a:r>
                        <a:rPr lang="en-GB" sz="1050" b="0" dirty="0">
                          <a:effectLst/>
                        </a:rPr>
                        <a:t>C4</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6985699"/>
                  </a:ext>
                </a:extLst>
              </a:tr>
              <a:tr h="779786">
                <a:tc>
                  <a:txBody>
                    <a:bodyPr/>
                    <a:lstStyle/>
                    <a:p>
                      <a:pPr algn="l">
                        <a:lnSpc>
                          <a:spcPct val="100000"/>
                        </a:lnSpc>
                        <a:spcBef>
                          <a:spcPts val="0"/>
                        </a:spcBef>
                        <a:spcAft>
                          <a:spcPts val="0"/>
                        </a:spcAft>
                      </a:pPr>
                      <a:r>
                        <a:rPr lang="en-GB" sz="1050" b="0" dirty="0">
                          <a:effectLst/>
                        </a:rPr>
                        <a:t>direct weathering and good ventilation</a:t>
                      </a:r>
                      <a:endParaRPr lang="de-DE" sz="1050" b="0" dirty="0">
                        <a:effectLst/>
                      </a:endParaRPr>
                    </a:p>
                    <a:p>
                      <a:pPr algn="l">
                        <a:lnSpc>
                          <a:spcPct val="100000"/>
                        </a:lnSpc>
                        <a:spcBef>
                          <a:spcPts val="0"/>
                        </a:spcBef>
                        <a:spcAft>
                          <a:spcPts val="0"/>
                        </a:spcAft>
                      </a:pPr>
                      <a:r>
                        <a:rPr lang="en-GB" sz="1050" b="0" dirty="0">
                          <a:solidFill>
                            <a:schemeClr val="tx2"/>
                          </a:solidFill>
                          <a:effectLst/>
                        </a:rPr>
                        <a:t>urban / industrial atmosphere with heavy industry</a:t>
                      </a:r>
                      <a:endParaRPr lang="de-DE" sz="1050" b="0" dirty="0">
                        <a:solidFill>
                          <a:schemeClr val="tx2"/>
                        </a:solidFill>
                        <a:effectLst/>
                      </a:endParaRPr>
                    </a:p>
                    <a:p>
                      <a:pPr algn="l">
                        <a:lnSpc>
                          <a:spcPct val="100000"/>
                        </a:lnSpc>
                        <a:spcBef>
                          <a:spcPts val="0"/>
                        </a:spcBef>
                        <a:spcAft>
                          <a:spcPts val="0"/>
                        </a:spcAft>
                      </a:pPr>
                      <a:r>
                        <a:rPr lang="en-GB" sz="1050" b="0" dirty="0">
                          <a:effectLst/>
                        </a:rPr>
                        <a:t>high air pollution (30 µg/m³ &lt; SO</a:t>
                      </a:r>
                      <a:r>
                        <a:rPr lang="en-GB" sz="1050" b="0" baseline="-25000" dirty="0">
                          <a:effectLst/>
                        </a:rPr>
                        <a:t>2 </a:t>
                      </a:r>
                      <a:r>
                        <a:rPr lang="en-GB" sz="1050" b="0" dirty="0">
                          <a:effectLst/>
                        </a:rPr>
                        <a:t>≤ 90 µg/m³)</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R w="12700" cap="flat" cmpd="sng" algn="ctr">
                      <a:solidFill>
                        <a:schemeClr val="tx1"/>
                      </a:solidFill>
                      <a:prstDash val="solid"/>
                      <a:round/>
                      <a:headEnd type="none" w="med" len="med"/>
                      <a:tailEnd type="none" w="med" len="med"/>
                    </a:lnR>
                  </a:tcPr>
                </a:tc>
                <a:tc>
                  <a:txBody>
                    <a:bodyPr/>
                    <a:lstStyle/>
                    <a:p>
                      <a:pPr algn="ctr">
                        <a:lnSpc>
                          <a:spcPct val="100000"/>
                        </a:lnSpc>
                        <a:spcBef>
                          <a:spcPts val="0"/>
                        </a:spcBef>
                        <a:spcAft>
                          <a:spcPts val="0"/>
                        </a:spcAft>
                      </a:pPr>
                      <a:r>
                        <a:rPr lang="en-GB" sz="1050" b="0" dirty="0">
                          <a:effectLst/>
                        </a:rPr>
                        <a:t>C3 – C4</a:t>
                      </a:r>
                      <a:endParaRPr lang="de-DE" sz="1050" b="0" dirty="0">
                        <a:effectLst/>
                      </a:endParaRPr>
                    </a:p>
                    <a:p>
                      <a:pPr algn="ctr">
                        <a:lnSpc>
                          <a:spcPct val="100000"/>
                        </a:lnSpc>
                        <a:spcBef>
                          <a:spcPts val="0"/>
                        </a:spcBef>
                        <a:spcAft>
                          <a:spcPts val="0"/>
                        </a:spcAft>
                      </a:pPr>
                      <a:r>
                        <a:rPr lang="en-GB" sz="1000" b="0" dirty="0">
                          <a:effectLst/>
                        </a:rPr>
                        <a:t>strongly dependent on temperature and humidity</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47966307"/>
                  </a:ext>
                </a:extLst>
              </a:tr>
              <a:tr h="836170">
                <a:tc>
                  <a:txBody>
                    <a:bodyPr/>
                    <a:lstStyle/>
                    <a:p>
                      <a:pPr algn="l">
                        <a:lnSpc>
                          <a:spcPct val="100000"/>
                        </a:lnSpc>
                        <a:spcBef>
                          <a:spcPts val="0"/>
                        </a:spcBef>
                        <a:spcAft>
                          <a:spcPts val="0"/>
                        </a:spcAft>
                      </a:pPr>
                      <a:r>
                        <a:rPr lang="en-GB" sz="1050" b="0" dirty="0">
                          <a:effectLst/>
                        </a:rPr>
                        <a:t>direct or indirect weathering and good ventilation</a:t>
                      </a:r>
                      <a:endParaRPr lang="de-DE" sz="1050" b="0" dirty="0">
                        <a:effectLst/>
                      </a:endParaRPr>
                    </a:p>
                    <a:p>
                      <a:pPr algn="l">
                        <a:lnSpc>
                          <a:spcPct val="100000"/>
                        </a:lnSpc>
                        <a:spcBef>
                          <a:spcPts val="0"/>
                        </a:spcBef>
                        <a:spcAft>
                          <a:spcPts val="0"/>
                        </a:spcAft>
                      </a:pPr>
                      <a:r>
                        <a:rPr lang="en-GB" sz="1050" b="0" dirty="0">
                          <a:solidFill>
                            <a:schemeClr val="tx2"/>
                          </a:solidFill>
                          <a:effectLst/>
                        </a:rPr>
                        <a:t>coastal areas </a:t>
                      </a:r>
                      <a:r>
                        <a:rPr lang="en-GB" sz="1050" b="0" dirty="0">
                          <a:effectLst/>
                        </a:rPr>
                        <a:t>(outside saltwater spray) or </a:t>
                      </a:r>
                      <a:r>
                        <a:rPr lang="en-GB" sz="1050" b="0" dirty="0">
                          <a:solidFill>
                            <a:schemeClr val="tx2"/>
                          </a:solidFill>
                          <a:effectLst/>
                        </a:rPr>
                        <a:t>possible</a:t>
                      </a:r>
                      <a:br>
                        <a:rPr lang="en-GB" sz="1050" b="0" dirty="0">
                          <a:solidFill>
                            <a:schemeClr val="tx2"/>
                          </a:solidFill>
                          <a:effectLst/>
                        </a:rPr>
                      </a:br>
                      <a:r>
                        <a:rPr lang="en-GB" sz="1050" b="0" dirty="0">
                          <a:solidFill>
                            <a:schemeClr val="tx2"/>
                          </a:solidFill>
                          <a:effectLst/>
                        </a:rPr>
                        <a:t>influence by de-icing salt spray</a:t>
                      </a:r>
                      <a:endParaRPr lang="de-DE" sz="1050" b="0" dirty="0">
                        <a:solidFill>
                          <a:schemeClr val="tx2"/>
                        </a:solidFill>
                        <a:effectLst/>
                      </a:endParaRPr>
                    </a:p>
                    <a:p>
                      <a:pPr algn="l">
                        <a:lnSpc>
                          <a:spcPct val="100000"/>
                        </a:lnSpc>
                        <a:spcBef>
                          <a:spcPts val="0"/>
                        </a:spcBef>
                        <a:spcAft>
                          <a:spcPts val="0"/>
                        </a:spcAft>
                      </a:pPr>
                      <a:r>
                        <a:rPr lang="en-GB" sz="1050" b="0" dirty="0">
                          <a:effectLst/>
                        </a:rPr>
                        <a:t>significant chlorides (60 mg/(m²·d) &lt; Cl ≤ 300 mg/(m²·d))</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R w="12700" cap="flat" cmpd="sng" algn="ctr">
                      <a:solidFill>
                        <a:schemeClr val="tx1"/>
                      </a:solidFill>
                      <a:prstDash val="solid"/>
                      <a:round/>
                      <a:headEnd type="none" w="med" len="med"/>
                      <a:tailEnd type="none" w="med" len="med"/>
                    </a:lnR>
                  </a:tcPr>
                </a:tc>
                <a:tc>
                  <a:txBody>
                    <a:bodyPr/>
                    <a:lstStyle/>
                    <a:p>
                      <a:pPr algn="ctr">
                        <a:lnSpc>
                          <a:spcPct val="100000"/>
                        </a:lnSpc>
                        <a:spcBef>
                          <a:spcPts val="0"/>
                        </a:spcBef>
                        <a:spcAft>
                          <a:spcPts val="0"/>
                        </a:spcAft>
                      </a:pPr>
                      <a:r>
                        <a:rPr lang="en-GB" sz="1050" b="0" dirty="0">
                          <a:effectLst/>
                        </a:rPr>
                        <a:t>C4</a:t>
                      </a:r>
                      <a:endParaRPr lang="de-DE" sz="1050" b="0" dirty="0">
                        <a:effectLst/>
                      </a:endParaRPr>
                    </a:p>
                    <a:p>
                      <a:pPr algn="ctr">
                        <a:lnSpc>
                          <a:spcPct val="100000"/>
                        </a:lnSpc>
                        <a:spcBef>
                          <a:spcPts val="0"/>
                        </a:spcBef>
                        <a:spcAft>
                          <a:spcPts val="0"/>
                        </a:spcAft>
                      </a:pPr>
                      <a:r>
                        <a:rPr lang="en-GB" sz="1000" b="0" dirty="0">
                          <a:effectLst/>
                        </a:rPr>
                        <a:t>strongly dependent on temperature and humidity</a:t>
                      </a:r>
                      <a:endParaRPr lang="de-DE" sz="105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10" marR="55310" marT="8706" marB="870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0693522"/>
                  </a:ext>
                </a:extLst>
              </a:tr>
            </a:tbl>
          </a:graphicData>
        </a:graphic>
      </p:graphicFrame>
      <p:sp>
        <p:nvSpPr>
          <p:cNvPr id="4" name="Titel 3">
            <a:extLst>
              <a:ext uri="{FF2B5EF4-FFF2-40B4-BE49-F238E27FC236}">
                <a16:creationId xmlns:a16="http://schemas.microsoft.com/office/drawing/2014/main" id="{EBFED3D1-290D-492C-A545-67CED1B6E1F4}"/>
              </a:ext>
            </a:extLst>
          </p:cNvPr>
          <p:cNvSpPr>
            <a:spLocks noGrp="1"/>
          </p:cNvSpPr>
          <p:nvPr>
            <p:ph type="title"/>
          </p:nvPr>
        </p:nvSpPr>
        <p:spPr/>
        <p:txBody>
          <a:bodyPr/>
          <a:lstStyle/>
          <a:p>
            <a:r>
              <a:rPr lang="en-US"/>
              <a:t>Weathering steel – </a:t>
            </a:r>
            <a:br>
              <a:rPr lang="en-US"/>
            </a:br>
            <a:r>
              <a:rPr lang="en-US"/>
              <a:t>Corrosivity classes and corrosion loss</a:t>
            </a:r>
            <a:endParaRPr lang="en-US" dirty="0"/>
          </a:p>
        </p:txBody>
      </p:sp>
      <p:graphicFrame>
        <p:nvGraphicFramePr>
          <p:cNvPr id="6" name="Tabelle 5">
            <a:extLst>
              <a:ext uri="{FF2B5EF4-FFF2-40B4-BE49-F238E27FC236}">
                <a16:creationId xmlns:a16="http://schemas.microsoft.com/office/drawing/2014/main" id="{593507FA-EEBE-4CD0-A2B1-D65BF129B98E}"/>
              </a:ext>
            </a:extLst>
          </p:cNvPr>
          <p:cNvGraphicFramePr>
            <a:graphicFrameLocks noGrp="1"/>
          </p:cNvGraphicFramePr>
          <p:nvPr/>
        </p:nvGraphicFramePr>
        <p:xfrm>
          <a:off x="6097588" y="936624"/>
          <a:ext cx="5866066" cy="5296101"/>
        </p:xfrm>
        <a:graphic>
          <a:graphicData uri="http://schemas.openxmlformats.org/drawingml/2006/table">
            <a:tbl>
              <a:tblPr firstRow="1" firstCol="1" bandRow="1">
                <a:tableStyleId>{5C22544A-7EE6-4342-B048-85BDC9FD1C3A}</a:tableStyleId>
              </a:tblPr>
              <a:tblGrid>
                <a:gridCol w="2249050">
                  <a:extLst>
                    <a:ext uri="{9D8B030D-6E8A-4147-A177-3AD203B41FA5}">
                      <a16:colId xmlns:a16="http://schemas.microsoft.com/office/drawing/2014/main" val="1367541433"/>
                    </a:ext>
                  </a:extLst>
                </a:gridCol>
                <a:gridCol w="895162">
                  <a:extLst>
                    <a:ext uri="{9D8B030D-6E8A-4147-A177-3AD203B41FA5}">
                      <a16:colId xmlns:a16="http://schemas.microsoft.com/office/drawing/2014/main" val="2849613659"/>
                    </a:ext>
                  </a:extLst>
                </a:gridCol>
                <a:gridCol w="673424">
                  <a:extLst>
                    <a:ext uri="{9D8B030D-6E8A-4147-A177-3AD203B41FA5}">
                      <a16:colId xmlns:a16="http://schemas.microsoft.com/office/drawing/2014/main" val="3505051113"/>
                    </a:ext>
                  </a:extLst>
                </a:gridCol>
                <a:gridCol w="674598">
                  <a:extLst>
                    <a:ext uri="{9D8B030D-6E8A-4147-A177-3AD203B41FA5}">
                      <a16:colId xmlns:a16="http://schemas.microsoft.com/office/drawing/2014/main" val="786885064"/>
                    </a:ext>
                  </a:extLst>
                </a:gridCol>
                <a:gridCol w="700408">
                  <a:extLst>
                    <a:ext uri="{9D8B030D-6E8A-4147-A177-3AD203B41FA5}">
                      <a16:colId xmlns:a16="http://schemas.microsoft.com/office/drawing/2014/main" val="4192904140"/>
                    </a:ext>
                  </a:extLst>
                </a:gridCol>
                <a:gridCol w="673424">
                  <a:extLst>
                    <a:ext uri="{9D8B030D-6E8A-4147-A177-3AD203B41FA5}">
                      <a16:colId xmlns:a16="http://schemas.microsoft.com/office/drawing/2014/main" val="2696392468"/>
                    </a:ext>
                  </a:extLst>
                </a:gridCol>
              </a:tblGrid>
              <a:tr h="518285">
                <a:tc rowSpan="2">
                  <a:txBody>
                    <a:bodyPr/>
                    <a:lstStyle/>
                    <a:p>
                      <a:pPr algn="just">
                        <a:lnSpc>
                          <a:spcPct val="120000"/>
                        </a:lnSpc>
                        <a:spcBef>
                          <a:spcPts val="240"/>
                        </a:spcBef>
                      </a:pPr>
                      <a:r>
                        <a:rPr lang="en-GB" sz="1200" dirty="0">
                          <a:effectLst/>
                        </a:rPr>
                        <a:t>Country</a:t>
                      </a:r>
                      <a:endParaRPr lang="de-DE" sz="1200" dirty="0">
                        <a:effectLst/>
                      </a:endParaRPr>
                    </a:p>
                  </a:txBody>
                  <a:tcPr marL="53975" marR="53975" marT="10795" marB="10795" anchor="ctr"/>
                </a:tc>
                <a:tc gridSpan="5">
                  <a:txBody>
                    <a:bodyPr/>
                    <a:lstStyle/>
                    <a:p>
                      <a:pPr algn="just">
                        <a:lnSpc>
                          <a:spcPct val="120000"/>
                        </a:lnSpc>
                        <a:spcBef>
                          <a:spcPts val="240"/>
                        </a:spcBef>
                      </a:pPr>
                      <a:r>
                        <a:rPr lang="en-GB" sz="1200" dirty="0">
                          <a:effectLst/>
                        </a:rPr>
                        <a:t>Allowances for the loss of thickness related to </a:t>
                      </a:r>
                      <a:br>
                        <a:rPr lang="en-GB" sz="1200" dirty="0">
                          <a:effectLst/>
                        </a:rPr>
                      </a:br>
                      <a:r>
                        <a:rPr lang="en-GB" sz="1200" dirty="0">
                          <a:effectLst/>
                        </a:rPr>
                        <a:t>corrosion classification in EN ISO 9223</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588286584"/>
                  </a:ext>
                </a:extLst>
              </a:tr>
              <a:tr h="260002">
                <a:tc vMerge="1">
                  <a:txBody>
                    <a:bodyPr/>
                    <a:lstStyle/>
                    <a:p>
                      <a:endParaRPr lang="de-DE"/>
                    </a:p>
                  </a:txBody>
                  <a:tcPr/>
                </a:tc>
                <a:tc>
                  <a:txBody>
                    <a:bodyPr/>
                    <a:lstStyle/>
                    <a:p>
                      <a:pPr algn="ctr">
                        <a:lnSpc>
                          <a:spcPct val="120000"/>
                        </a:lnSpc>
                        <a:spcBef>
                          <a:spcPts val="440"/>
                        </a:spcBef>
                        <a:spcAft>
                          <a:spcPts val="200"/>
                        </a:spcAft>
                      </a:pPr>
                      <a:r>
                        <a:rPr lang="en-GB" sz="1200">
                          <a:effectLst/>
                        </a:rPr>
                        <a:t>C1</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C2</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C3</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C4</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dirty="0">
                          <a:effectLst/>
                        </a:rPr>
                        <a:t>C5</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extLst>
                  <a:ext uri="{0D108BD9-81ED-4DB2-BD59-A6C34878D82A}">
                    <a16:rowId xmlns:a16="http://schemas.microsoft.com/office/drawing/2014/main" val="1363742798"/>
                  </a:ext>
                </a:extLst>
              </a:tr>
              <a:tr h="752969">
                <a:tc>
                  <a:txBody>
                    <a:bodyPr/>
                    <a:lstStyle/>
                    <a:p>
                      <a:pPr algn="l">
                        <a:lnSpc>
                          <a:spcPct val="120000"/>
                        </a:lnSpc>
                        <a:spcBef>
                          <a:spcPts val="240"/>
                        </a:spcBef>
                      </a:pPr>
                      <a:r>
                        <a:rPr lang="es-ES" sz="1200" dirty="0">
                          <a:effectLst/>
                        </a:rPr>
                        <a:t>Belgium </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0.11 - 0.8</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0.53 - 1.2</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1.05 - 1.5</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not allowed</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extLst>
                  <a:ext uri="{0D108BD9-81ED-4DB2-BD59-A6C34878D82A}">
                    <a16:rowId xmlns:a16="http://schemas.microsoft.com/office/drawing/2014/main" val="1613153766"/>
                  </a:ext>
                </a:extLst>
              </a:tr>
              <a:tr h="752969">
                <a:tc>
                  <a:txBody>
                    <a:bodyPr/>
                    <a:lstStyle/>
                    <a:p>
                      <a:pPr algn="l">
                        <a:lnSpc>
                          <a:spcPct val="120000"/>
                        </a:lnSpc>
                        <a:spcBef>
                          <a:spcPts val="240"/>
                        </a:spcBef>
                      </a:pPr>
                      <a:r>
                        <a:rPr lang="en-GB" sz="1200" dirty="0">
                          <a:effectLst/>
                        </a:rPr>
                        <a:t>Germany</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0.8</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1.2</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1.5</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not allowed</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extLst>
                  <a:ext uri="{0D108BD9-81ED-4DB2-BD59-A6C34878D82A}">
                    <a16:rowId xmlns:a16="http://schemas.microsoft.com/office/drawing/2014/main" val="2609282364"/>
                  </a:ext>
                </a:extLst>
              </a:tr>
              <a:tr h="752969">
                <a:tc>
                  <a:txBody>
                    <a:bodyPr/>
                    <a:lstStyle/>
                    <a:p>
                      <a:pPr algn="l">
                        <a:lnSpc>
                          <a:spcPct val="120000"/>
                        </a:lnSpc>
                        <a:spcBef>
                          <a:spcPts val="240"/>
                        </a:spcBef>
                      </a:pPr>
                      <a:r>
                        <a:rPr lang="en-GB" sz="1200" dirty="0">
                          <a:effectLst/>
                        </a:rPr>
                        <a:t>United Kingdom</a:t>
                      </a:r>
                      <a:endParaRPr lang="de-DE" sz="1200" dirty="0">
                        <a:effectLst/>
                      </a:endParaRPr>
                    </a:p>
                    <a:p>
                      <a:pPr algn="l">
                        <a:lnSpc>
                          <a:spcPct val="120000"/>
                        </a:lnSpc>
                        <a:spcBef>
                          <a:spcPts val="240"/>
                        </a:spcBef>
                      </a:pPr>
                      <a:r>
                        <a:rPr lang="en-GB" sz="1200" dirty="0">
                          <a:effectLst/>
                        </a:rPr>
                        <a:t>(for 120 years)</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0.0</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0.5</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1.0</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1.5</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not allowed</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extLst>
                  <a:ext uri="{0D108BD9-81ED-4DB2-BD59-A6C34878D82A}">
                    <a16:rowId xmlns:a16="http://schemas.microsoft.com/office/drawing/2014/main" val="449969391"/>
                  </a:ext>
                </a:extLst>
              </a:tr>
              <a:tr h="752969">
                <a:tc>
                  <a:txBody>
                    <a:bodyPr/>
                    <a:lstStyle/>
                    <a:p>
                      <a:pPr algn="l">
                        <a:lnSpc>
                          <a:spcPct val="120000"/>
                        </a:lnSpc>
                        <a:spcBef>
                          <a:spcPts val="240"/>
                        </a:spcBef>
                      </a:pPr>
                      <a:r>
                        <a:rPr lang="en-GB" sz="1200" dirty="0">
                          <a:effectLst/>
                        </a:rPr>
                        <a:t>France</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not applicable</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1.0</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1.0</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1.0</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not allowed</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extLst>
                  <a:ext uri="{0D108BD9-81ED-4DB2-BD59-A6C34878D82A}">
                    <a16:rowId xmlns:a16="http://schemas.microsoft.com/office/drawing/2014/main" val="1644663698"/>
                  </a:ext>
                </a:extLst>
              </a:tr>
              <a:tr h="752969">
                <a:tc>
                  <a:txBody>
                    <a:bodyPr/>
                    <a:lstStyle/>
                    <a:p>
                      <a:pPr algn="l">
                        <a:lnSpc>
                          <a:spcPct val="120000"/>
                        </a:lnSpc>
                        <a:spcBef>
                          <a:spcPts val="240"/>
                        </a:spcBef>
                      </a:pPr>
                      <a:r>
                        <a:rPr lang="en-GB" sz="1200" dirty="0">
                          <a:effectLst/>
                        </a:rPr>
                        <a:t>Spain </a:t>
                      </a:r>
                      <a:r>
                        <a:rPr lang="es-ES" sz="1200" dirty="0">
                          <a:effectLst/>
                        </a:rPr>
                        <a:t> </a:t>
                      </a:r>
                      <a:endParaRPr lang="de-DE" sz="1200" dirty="0">
                        <a:effectLst/>
                      </a:endParaRPr>
                    </a:p>
                    <a:p>
                      <a:pPr algn="l">
                        <a:lnSpc>
                          <a:spcPct val="120000"/>
                        </a:lnSpc>
                        <a:spcBef>
                          <a:spcPts val="240"/>
                        </a:spcBef>
                      </a:pPr>
                      <a:r>
                        <a:rPr lang="es-ES" sz="1200" dirty="0">
                          <a:effectLst/>
                        </a:rPr>
                        <a:t>(</a:t>
                      </a:r>
                      <a:r>
                        <a:rPr lang="en-GB" sz="1200" dirty="0">
                          <a:effectLst/>
                        </a:rPr>
                        <a:t>exterior elements) </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1.0</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1.0</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1.0</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not allowed</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a:effectLst/>
                        </a:rPr>
                        <a:t>not allowed</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extLst>
                  <a:ext uri="{0D108BD9-81ED-4DB2-BD59-A6C34878D82A}">
                    <a16:rowId xmlns:a16="http://schemas.microsoft.com/office/drawing/2014/main" val="2272030071"/>
                  </a:ext>
                </a:extLst>
              </a:tr>
              <a:tr h="752969">
                <a:tc>
                  <a:txBody>
                    <a:bodyPr/>
                    <a:lstStyle/>
                    <a:p>
                      <a:pPr algn="l">
                        <a:lnSpc>
                          <a:spcPct val="120000"/>
                        </a:lnSpc>
                        <a:spcBef>
                          <a:spcPts val="240"/>
                        </a:spcBef>
                      </a:pPr>
                      <a:r>
                        <a:rPr lang="en-GB" sz="1200" dirty="0">
                          <a:solidFill>
                            <a:schemeClr val="bg1"/>
                          </a:solidFill>
                          <a:effectLst>
                            <a:outerShdw blurRad="38100" dist="38100" dir="2700000" algn="tl">
                              <a:srgbClr val="000000">
                                <a:alpha val="43137"/>
                              </a:srgbClr>
                            </a:outerShdw>
                          </a:effectLst>
                        </a:rPr>
                        <a:t>ECCS recommendation for bridges</a:t>
                      </a:r>
                      <a:endParaRPr lang="de-DE" sz="12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dirty="0">
                          <a:solidFill>
                            <a:schemeClr val="tx2"/>
                          </a:solidFill>
                          <a:effectLst>
                            <a:outerShdw blurRad="38100" dist="38100" dir="2700000" algn="tl">
                              <a:srgbClr val="000000">
                                <a:alpha val="43137"/>
                              </a:srgbClr>
                            </a:outerShdw>
                          </a:effectLst>
                        </a:rPr>
                        <a:t>not applicable</a:t>
                      </a:r>
                      <a:endParaRPr lang="de-DE" sz="1200" dirty="0">
                        <a:solidFill>
                          <a:schemeClr val="tx2"/>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dirty="0">
                          <a:solidFill>
                            <a:schemeClr val="tx2"/>
                          </a:solidFill>
                          <a:effectLst>
                            <a:outerShdw blurRad="38100" dist="38100" dir="2700000" algn="tl">
                              <a:srgbClr val="000000">
                                <a:alpha val="43137"/>
                              </a:srgbClr>
                            </a:outerShdw>
                          </a:effectLst>
                        </a:rPr>
                        <a:t>0.8</a:t>
                      </a:r>
                      <a:endParaRPr lang="de-DE" sz="1200" dirty="0">
                        <a:solidFill>
                          <a:schemeClr val="tx2"/>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dirty="0">
                          <a:solidFill>
                            <a:schemeClr val="tx2"/>
                          </a:solidFill>
                          <a:effectLst>
                            <a:outerShdw blurRad="38100" dist="38100" dir="2700000" algn="tl">
                              <a:srgbClr val="000000">
                                <a:alpha val="43137"/>
                              </a:srgbClr>
                            </a:outerShdw>
                          </a:effectLst>
                        </a:rPr>
                        <a:t>1.0</a:t>
                      </a:r>
                      <a:endParaRPr lang="de-DE" sz="1200" dirty="0">
                        <a:solidFill>
                          <a:schemeClr val="tx2"/>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dirty="0">
                          <a:solidFill>
                            <a:schemeClr val="tx2"/>
                          </a:solidFill>
                          <a:effectLst>
                            <a:outerShdw blurRad="38100" dist="38100" dir="2700000" algn="tl">
                              <a:srgbClr val="000000">
                                <a:alpha val="43137"/>
                              </a:srgbClr>
                            </a:outerShdw>
                          </a:effectLst>
                        </a:rPr>
                        <a:t>1.5</a:t>
                      </a:r>
                      <a:endParaRPr lang="de-DE" sz="1200" dirty="0">
                        <a:solidFill>
                          <a:schemeClr val="tx2"/>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tc>
                  <a:txBody>
                    <a:bodyPr/>
                    <a:lstStyle/>
                    <a:p>
                      <a:pPr algn="ctr">
                        <a:lnSpc>
                          <a:spcPct val="120000"/>
                        </a:lnSpc>
                        <a:spcBef>
                          <a:spcPts val="240"/>
                        </a:spcBef>
                      </a:pPr>
                      <a:r>
                        <a:rPr lang="en-GB" sz="1200" dirty="0">
                          <a:solidFill>
                            <a:schemeClr val="tx2"/>
                          </a:solidFill>
                          <a:effectLst>
                            <a:outerShdw blurRad="38100" dist="38100" dir="2700000" algn="tl">
                              <a:srgbClr val="000000">
                                <a:alpha val="43137"/>
                              </a:srgbClr>
                            </a:outerShdw>
                          </a:effectLst>
                        </a:rPr>
                        <a:t>not allowed</a:t>
                      </a:r>
                      <a:endParaRPr lang="de-DE" sz="1200" dirty="0">
                        <a:solidFill>
                          <a:schemeClr val="tx2"/>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10795" marB="10795" anchor="ctr"/>
                </a:tc>
                <a:extLst>
                  <a:ext uri="{0D108BD9-81ED-4DB2-BD59-A6C34878D82A}">
                    <a16:rowId xmlns:a16="http://schemas.microsoft.com/office/drawing/2014/main" val="4020477350"/>
                  </a:ext>
                </a:extLst>
              </a:tr>
            </a:tbl>
          </a:graphicData>
        </a:graphic>
      </p:graphicFrame>
    </p:spTree>
    <p:extLst>
      <p:ext uri="{BB962C8B-B14F-4D97-AF65-F5344CB8AC3E}">
        <p14:creationId xmlns:p14="http://schemas.microsoft.com/office/powerpoint/2010/main" val="283439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C4DBC7E8-AB11-405B-9C1E-1C784C7760F7}"/>
              </a:ext>
            </a:extLst>
          </p:cNvPr>
          <p:cNvSpPr>
            <a:spLocks noGrp="1"/>
          </p:cNvSpPr>
          <p:nvPr>
            <p:ph type="body" sz="half" idx="1"/>
          </p:nvPr>
        </p:nvSpPr>
        <p:spPr>
          <a:xfrm>
            <a:off x="227045" y="944566"/>
            <a:ext cx="3416041" cy="5523613"/>
          </a:xfrm>
        </p:spPr>
        <p:txBody>
          <a:bodyPr/>
          <a:lstStyle/>
          <a:p>
            <a:r>
              <a:rPr lang="en-US" dirty="0">
                <a:solidFill>
                  <a:schemeClr val="accent1"/>
                </a:solidFill>
              </a:rPr>
              <a:t>Same detail categories </a:t>
            </a:r>
            <a:r>
              <a:rPr lang="en-US" dirty="0"/>
              <a:t>for weathering steel like for non-alloyed and fine-grain steels</a:t>
            </a:r>
          </a:p>
          <a:p>
            <a:r>
              <a:rPr lang="en-US" dirty="0">
                <a:solidFill>
                  <a:schemeClr val="accent1"/>
                </a:solidFill>
              </a:rPr>
              <a:t>Do not miss small note in Table. 8.1!</a:t>
            </a:r>
          </a:p>
          <a:p>
            <a:r>
              <a:rPr lang="en-US" dirty="0">
                <a:solidFill>
                  <a:schemeClr val="accent1"/>
                </a:solidFill>
              </a:rPr>
              <a:t>Only details 1-5 </a:t>
            </a:r>
            <a:r>
              <a:rPr lang="en-US" dirty="0"/>
              <a:t>in table 8.1 to be </a:t>
            </a:r>
            <a:r>
              <a:rPr lang="en-US" dirty="0">
                <a:solidFill>
                  <a:schemeClr val="accent1"/>
                </a:solidFill>
              </a:rPr>
              <a:t>lowered</a:t>
            </a:r>
            <a:r>
              <a:rPr lang="en-US" dirty="0"/>
              <a:t> by one category</a:t>
            </a:r>
          </a:p>
          <a:p>
            <a:endParaRPr lang="en-US" dirty="0"/>
          </a:p>
        </p:txBody>
      </p:sp>
      <p:pic>
        <p:nvPicPr>
          <p:cNvPr id="6" name="Inhaltsplatzhalter 5">
            <a:extLst>
              <a:ext uri="{FF2B5EF4-FFF2-40B4-BE49-F238E27FC236}">
                <a16:creationId xmlns:a16="http://schemas.microsoft.com/office/drawing/2014/main" id="{4EAEDACA-D46B-461A-8EC1-ABDF9076C619}"/>
              </a:ext>
            </a:extLst>
          </p:cNvPr>
          <p:cNvPicPr>
            <a:picLocks noGrp="1" noChangeAspect="1"/>
          </p:cNvPicPr>
          <p:nvPr>
            <p:ph sz="half" idx="2"/>
          </p:nvPr>
        </p:nvPicPr>
        <p:blipFill>
          <a:blip r:embed="rId2"/>
          <a:stretch>
            <a:fillRect/>
          </a:stretch>
        </p:blipFill>
        <p:spPr>
          <a:xfrm>
            <a:off x="4189651" y="902526"/>
            <a:ext cx="7694375" cy="5273672"/>
          </a:xfrm>
          <a:prstGeom prst="rect">
            <a:avLst/>
          </a:prstGeom>
        </p:spPr>
      </p:pic>
      <p:sp>
        <p:nvSpPr>
          <p:cNvPr id="2" name="Titel 1">
            <a:extLst>
              <a:ext uri="{FF2B5EF4-FFF2-40B4-BE49-F238E27FC236}">
                <a16:creationId xmlns:a16="http://schemas.microsoft.com/office/drawing/2014/main" id="{DF8D3B2B-40A9-46F3-8C94-4A32072F0763}"/>
              </a:ext>
            </a:extLst>
          </p:cNvPr>
          <p:cNvSpPr>
            <a:spLocks noGrp="1"/>
          </p:cNvSpPr>
          <p:nvPr>
            <p:ph type="title"/>
          </p:nvPr>
        </p:nvSpPr>
        <p:spPr/>
        <p:txBody>
          <a:bodyPr/>
          <a:lstStyle/>
          <a:p>
            <a:r>
              <a:rPr lang="en-US" dirty="0"/>
              <a:t>Fatigue design for weathering steel</a:t>
            </a:r>
            <a:br>
              <a:rPr lang="en-US" dirty="0"/>
            </a:br>
            <a:r>
              <a:rPr lang="en-US" dirty="0"/>
              <a:t>To be noted in </a:t>
            </a:r>
            <a:r>
              <a:rPr lang="en-US"/>
              <a:t>EN 1993</a:t>
            </a:r>
            <a:r>
              <a:rPr lang="en-US">
                <a:solidFill>
                  <a:schemeClr val="accent1"/>
                </a:solidFill>
              </a:rPr>
              <a:t>-1-9</a:t>
            </a:r>
            <a:endParaRPr lang="en-US" dirty="0"/>
          </a:p>
        </p:txBody>
      </p:sp>
      <p:sp>
        <p:nvSpPr>
          <p:cNvPr id="8" name="Rechteck 7">
            <a:extLst>
              <a:ext uri="{FF2B5EF4-FFF2-40B4-BE49-F238E27FC236}">
                <a16:creationId xmlns:a16="http://schemas.microsoft.com/office/drawing/2014/main" id="{9109D7A3-17AC-45C7-9984-E7E815971C51}"/>
              </a:ext>
            </a:extLst>
          </p:cNvPr>
          <p:cNvSpPr/>
          <p:nvPr/>
        </p:nvSpPr>
        <p:spPr bwMode="auto">
          <a:xfrm>
            <a:off x="4189651" y="5962869"/>
            <a:ext cx="7694375" cy="274639"/>
          </a:xfrm>
          <a:prstGeom prst="rect">
            <a:avLst/>
          </a:prstGeom>
          <a:no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262469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3"/>
          <p:cNvSpPr txBox="1">
            <a:spLocks noChangeArrowheads="1"/>
          </p:cNvSpPr>
          <p:nvPr/>
        </p:nvSpPr>
        <p:spPr bwMode="auto">
          <a:xfrm rot="16200000">
            <a:off x="8966219" y="4329805"/>
            <a:ext cx="5647764" cy="250076"/>
          </a:xfrm>
          <a:prstGeom prst="rect">
            <a:avLst/>
          </a:prstGeom>
          <a:noFill/>
          <a:ln w="6350" algn="ctr">
            <a:noFill/>
            <a:miter lim="800000"/>
            <a:headEnd/>
            <a:tailEnd/>
          </a:ln>
        </p:spPr>
        <p:txBody>
          <a:bodyPr wrap="square" lIns="108847" tIns="54423" rIns="108847" bIns="54423">
            <a:spAutoFit/>
          </a:bodyPr>
          <a:lstStyle/>
          <a:p>
            <a:pPr algn="r"/>
            <a:r>
              <a:rPr lang="fr-FR" sz="911" dirty="0"/>
              <a:t>Sources</a:t>
            </a:r>
            <a:r>
              <a:rPr lang="fr-FR" sz="911" i="1" dirty="0"/>
              <a:t>: ECCS Design Guide for the Use of </a:t>
            </a:r>
            <a:r>
              <a:rPr lang="fr-FR" sz="911" i="1" dirty="0" err="1"/>
              <a:t>Weathering</a:t>
            </a:r>
            <a:r>
              <a:rPr lang="fr-FR" sz="911" i="1" dirty="0"/>
              <a:t> Steel in Bridge Construction  </a:t>
            </a:r>
          </a:p>
        </p:txBody>
      </p:sp>
      <p:sp>
        <p:nvSpPr>
          <p:cNvPr id="17" name="Titel 16"/>
          <p:cNvSpPr>
            <a:spLocks noGrp="1"/>
          </p:cNvSpPr>
          <p:nvPr>
            <p:ph type="title"/>
          </p:nvPr>
        </p:nvSpPr>
        <p:spPr/>
        <p:txBody>
          <a:bodyPr/>
          <a:lstStyle/>
          <a:p>
            <a:r>
              <a:rPr lang="en-US" dirty="0"/>
              <a:t>Details to avoid wetness</a:t>
            </a:r>
            <a:br>
              <a:rPr lang="en-US" dirty="0"/>
            </a:br>
            <a:r>
              <a:rPr lang="en-US" dirty="0"/>
              <a:t>Avoid water stagnation</a:t>
            </a:r>
          </a:p>
        </p:txBody>
      </p:sp>
      <p:pic>
        <p:nvPicPr>
          <p:cNvPr id="8" name="Picture 7">
            <a:extLst>
              <a:ext uri="{FF2B5EF4-FFF2-40B4-BE49-F238E27FC236}">
                <a16:creationId xmlns:a16="http://schemas.microsoft.com/office/drawing/2014/main" id="{72FCC354-A788-486A-BB16-BADB71BAC698}"/>
              </a:ext>
            </a:extLst>
          </p:cNvPr>
          <p:cNvPicPr>
            <a:picLocks noChangeAspect="1"/>
          </p:cNvPicPr>
          <p:nvPr/>
        </p:nvPicPr>
        <p:blipFill rotWithShape="1">
          <a:blip r:embed="rId3"/>
          <a:srcRect r="10046"/>
          <a:stretch/>
        </p:blipFill>
        <p:spPr>
          <a:xfrm>
            <a:off x="234228" y="933070"/>
            <a:ext cx="5308616" cy="2385863"/>
          </a:xfrm>
          <a:prstGeom prst="rect">
            <a:avLst/>
          </a:prstGeom>
          <a:ln w="25400">
            <a:solidFill>
              <a:schemeClr val="tx2"/>
            </a:solidFill>
          </a:ln>
        </p:spPr>
      </p:pic>
      <p:pic>
        <p:nvPicPr>
          <p:cNvPr id="10" name="Picture 9">
            <a:extLst>
              <a:ext uri="{FF2B5EF4-FFF2-40B4-BE49-F238E27FC236}">
                <a16:creationId xmlns:a16="http://schemas.microsoft.com/office/drawing/2014/main" id="{6557BFCE-1660-4A47-A92C-D0B2251ECF89}"/>
              </a:ext>
            </a:extLst>
          </p:cNvPr>
          <p:cNvPicPr>
            <a:picLocks noChangeAspect="1"/>
          </p:cNvPicPr>
          <p:nvPr/>
        </p:nvPicPr>
        <p:blipFill>
          <a:blip r:embed="rId4"/>
          <a:stretch>
            <a:fillRect/>
          </a:stretch>
        </p:blipFill>
        <p:spPr>
          <a:xfrm>
            <a:off x="5796791" y="933070"/>
            <a:ext cx="3730761" cy="2385863"/>
          </a:xfrm>
          <a:prstGeom prst="rect">
            <a:avLst/>
          </a:prstGeom>
          <a:ln w="25400">
            <a:solidFill>
              <a:schemeClr val="tx2"/>
            </a:solidFill>
          </a:ln>
        </p:spPr>
      </p:pic>
      <p:pic>
        <p:nvPicPr>
          <p:cNvPr id="14" name="Picture 13">
            <a:extLst>
              <a:ext uri="{FF2B5EF4-FFF2-40B4-BE49-F238E27FC236}">
                <a16:creationId xmlns:a16="http://schemas.microsoft.com/office/drawing/2014/main" id="{90DB4918-D8BE-47BC-90DA-931A38496F01}"/>
              </a:ext>
            </a:extLst>
          </p:cNvPr>
          <p:cNvPicPr>
            <a:picLocks noChangeAspect="1"/>
          </p:cNvPicPr>
          <p:nvPr/>
        </p:nvPicPr>
        <p:blipFill>
          <a:blip r:embed="rId5"/>
          <a:stretch>
            <a:fillRect/>
          </a:stretch>
        </p:blipFill>
        <p:spPr>
          <a:xfrm>
            <a:off x="227043" y="3647096"/>
            <a:ext cx="5315801" cy="2474597"/>
          </a:xfrm>
          <a:prstGeom prst="rect">
            <a:avLst/>
          </a:prstGeom>
          <a:ln w="25400">
            <a:solidFill>
              <a:schemeClr val="tx2"/>
            </a:solidFill>
          </a:ln>
        </p:spPr>
      </p:pic>
      <p:pic>
        <p:nvPicPr>
          <p:cNvPr id="9" name="Picture 8">
            <a:extLst>
              <a:ext uri="{FF2B5EF4-FFF2-40B4-BE49-F238E27FC236}">
                <a16:creationId xmlns:a16="http://schemas.microsoft.com/office/drawing/2014/main" id="{C7B69FDF-7D62-416E-84BE-46B5C014899A}"/>
              </a:ext>
            </a:extLst>
          </p:cNvPr>
          <p:cNvPicPr>
            <a:picLocks noChangeAspect="1"/>
          </p:cNvPicPr>
          <p:nvPr/>
        </p:nvPicPr>
        <p:blipFill>
          <a:blip r:embed="rId6"/>
          <a:stretch>
            <a:fillRect/>
          </a:stretch>
        </p:blipFill>
        <p:spPr>
          <a:xfrm>
            <a:off x="5796791" y="3618780"/>
            <a:ext cx="4917784" cy="2502913"/>
          </a:xfrm>
          <a:prstGeom prst="rect">
            <a:avLst/>
          </a:prstGeom>
          <a:ln w="25400">
            <a:solidFill>
              <a:schemeClr val="tx2"/>
            </a:solidFill>
          </a:ln>
        </p:spPr>
      </p:pic>
    </p:spTree>
    <p:extLst>
      <p:ext uri="{BB962C8B-B14F-4D97-AF65-F5344CB8AC3E}">
        <p14:creationId xmlns:p14="http://schemas.microsoft.com/office/powerpoint/2010/main" val="364080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e72b3f7a-aafe-40f0-aec8-0a7fdc8a7725"/>
  <p:tag name="EE4P_AGENDAWIZARD" val="&lt;ee4p&gt;&lt;layouts&gt;&lt;layout name=&quot;Line&quot; id=&quot;1_2&quot;&gt;&lt;standard&gt;&lt;textframe horizontalAnchor=&quot;1&quot; marginBottom=&quot;6&quot; marginLeft=&quot;0&quot; marginRight=&quot;0&quot; marginTop=&quot;6&quot; orientation=&quot;1&quot; verticalAnchor=&quot;1&quot; /&gt;&lt;font name=&quot;Arial&quot; bold=&quot;0&quot; italic=&quot;0&quot; color=&quot;13&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hadow visible=&quot;0&quot; /&gt;&lt;/standard&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25.000001&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40.49992&quot; top=&quot;135.25&quot; width=&quot;878.8124&quot; height=&quot;350.25&quot; /&gt;&lt;!--&#10;      &lt;subtitle&gt;&#10;        &lt;position left=&quot;31.25&quot; top=&quot;92.00031&quot; width=&quot;657.75&quot; height=&quot;19.25&quot;/&gt;&#10;        &lt;font size=&quot;16&quot;/&gt;&#10;        &lt;textframe marginBottom=&quot;0&quot; marginTop=&quot;0&quot;/&gt;&#10;        &lt;paragraphformat alignment=&quot;1&quot;/&gt;&#10;      &lt;/subtitle&gt;&#10;      --&gt;&lt;settings allowedSizingModeIds=&quot;1|2&quot; allowedFontSizes=&quot;8|9|10|10.5|11|12|14|16|18&quot; allowedTimeFormatIds=&quot;1|2|3&quot; slideLayout=&quot;11&quot; customLayoutName=&quot;Nur Titel|Title Only&quot; customLayoutIndex=&quot;&quot; showBreak=&quot;1&quot; singleAgendaSlideSelected=&quot;0&quot; backupSlideTitle=&quot;Backup: %agendaName%&quot; topMargin=&quot;0&quot; leftMargin=&quot;0&quot; allowedLevels=&quot;4&quot; itemNoFormats=&quot;{1}¦{1}.{2}¦{3:alphaLC}¦{3:alphaLC}.{4:alphaLC}&quot; /&gt;&lt;!-- Agenda item formats --&gt;&lt;cases&gt;&lt;case level=&quot;1&quot; selected=&quot;0&quot; break=&quot;0&quot; topMinSpacing=&quot;5&quot; topMaxSpacing=&quot;5&quot; bottomMinSpacing=&quot;0&quot; bottomMaxSpacing=&quot;0&quot;&gt;&lt;element field=&quot;itemno&quot; type=&quot;autoshape&quot; autoShapeType=&quot;1&quot;&gt;&lt;textframe marginLeft=&quot;6&quot; marginRight=&quot;0&quot; /&gt;&lt;paragraphformat alignment=&quot;1&quot; /&gt;&lt;/element&gt;&lt;element field=&quot;topic&quot; type=&quot;autoshape&quot; autoShapeType=&quot;1&quot;&gt;&lt;paragraphformat alignment=&quot;1&quot; /&gt;&lt;textframe marginLeft=&quot;0&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5&quot; transparency=&quot;0&quot; visible=&quot;1&quot; weight=&quot;0.75&quot; /&gt;&lt;/element&gt;&lt;element type=&quot;line&quot; value=&quot;&quot;&gt;&lt;position left=&quot;0&quot; top=&quot;0&quot; width=&quot;agendaWidth&quot; height=&quot;0&quot; /&gt;&lt;line style=&quot;1&quot; dashStyle=&quot;1&quot; foreColor=&quot;5&quot; transparency=&quot;0&quot; visible=&quot;1&quot; weight=&quot;0.75&quot; /&gt;&lt;/element&gt;&lt;element field=&quot;itemno&quot; type=&quot;autoshape&quot; autoShapeType=&quot;1&quot;&gt;&lt;textframe marginLeft=&quot;6&quot; marginRight=&quot;0&quot; /&gt;&lt;paragraphformat alignment=&quot;1&quot; /&gt;&lt;font color=&quot;5&quot; /&gt;&lt;/element&gt;&lt;element field=&quot;topic&quot; type=&quot;autoshape&quot; autoShapeType=&quot;1&quot;&gt;&lt;paragraphformat alignment=&quot;1&quot; /&gt;&lt;font color=&quot;5&quot; /&gt;&lt;textframe marginLeft=&quot;0&quot; /&gt;&lt;/element&gt;&lt;element field=&quot;responsible&quot; type=&quot;autoshape&quot; autoShapeType=&quot;1&quot;&gt;&lt;paragraphformat alignment=&quot;1&quot; /&gt;&lt;font color=&quot;5&quot; /&gt;&lt;/element&gt;&lt;element field=&quot;freecolumn&quot; type=&quot;autoshape&quot; autoShapeType=&quot;1&quot;&gt;&lt;paragraphformat alignment=&quot;1&quot; /&gt;&lt;font color=&quot;5&quot; /&gt;&lt;/element&gt;&lt;element field=&quot;timeslot&quot; type=&quot;autoshape&quot; autoShapeType=&quot;1&quot;&gt;&lt;paragraphformat alignment=&quot;1&quot; /&gt;&lt;font color=&quot;5&quot; /&gt;&lt;/element&gt;&lt;element field=&quot;pageno&quot; type=&quot;autoshape&quot; autoShapeType=&quot;1&quot;&gt;&lt;paragraphformat alignment=&quot;3&quot; /&gt;&lt;font color=&quot;5&quot; /&gt;&lt;/element&gt;&lt;/case&gt;&lt;case level=&quot;2&quot; selected=&quot;0&quot; break=&quot;0&quot; topMinSpacing=&quot;5&quot; topMaxSpacing=&quot;5&quot; bottomMinSpacing=&quot;0&quot; bottomMaxSpacing=&quot;0&quot;&gt;&lt;element field=&quot;itemno&quot; type=&quot;autoshape&quot; autoShapeType=&quot;1&quot; indent=&quot;(level-1)*(itemSingleHeight*25/31.50472+topicLeftSpacing) &quot; indentType=&quot;1&quot;&gt;&lt;textframe marginLeft=&quot;0&quot; marginRight=&quot;0&quot; /&gt;&lt;paragraphformat alignment=&quot;1&quot; /&gt;&lt;/element&gt;&lt;element field=&quot;topic&quot; type=&quot;autoshape&quot; autoShapeType=&quot;1&quot; indent=&quot;(level-1)*(itemSingleHeight*25/31.50472+topicLeftSpacing) &quot; indentType=&quot;2&quot;&gt;&lt;paragraphformat alignment=&quot;1&quot; /&gt;&lt;textframe marginLeft=&quot;0&quot; /&gt;&lt;/element&gt;&lt;element field=&quot;responsible&quot; type=&quot;autoshape&quot; autoShapeType=&quot;1&quot; indent=&quot;(level-1)*(itemSingleHeight*25/31.50472+topicLeftSpacing) &quot; indentType=&quot;1&quot;&gt;&lt;paragraphformat alignment=&quot;1&quot; /&gt;&lt;/element&gt;&lt;element field=&quot;freecolumn&quot; type=&quot;autoshape&quot; autoShapeType=&quot;1&quot; indent=&quot;(level-1)*(itemSingleHeight*25/31.50472+topicLeftSpacing) &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1&quot; break=&quot;0&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5&quot; transparency=&quot;0&quot; visible=&quot;1&quot; weight=&quot;0.75&quot; /&gt;&lt;/element&gt;&lt;element type=&quot;line&quot; value=&quot;&quot;&gt;&lt;position left=&quot;0&quot; top=&quot;0&quot; width=&quot;agendaWidth&quot; height=&quot;0&quot; /&gt;&lt;line style=&quot;1&quot; dashStyle=&quot;1&quot; foreColor=&quot;5&quot; transparency=&quot;0&quot; visible=&quot;1&quot; weight=&quot;0.75&quot; /&gt;&lt;/element&gt;&lt;element field=&quot;itemno&quot; type=&quot;autoshape&quot; autoShapeType=&quot;1&quot; indent=&quot;(level-1)*(itemSingleHeight*25/31.50472+topicLeftSpacing) &quot; indentType=&quot;1&quot;&gt;&lt;textframe marginLeft=&quot;0&quot; marginRight=&quot;0&quot; /&gt;&lt;paragraphformat alignment=&quot;1&quot; /&gt;&lt;font color=&quot;5&quot; /&gt;&lt;/element&gt;&lt;element field=&quot;topic&quot; type=&quot;autoshape&quot; autoShapeType=&quot;1&quot; indent=&quot;(level-1)*(itemSingleHeight*25/31.50472+topicLeftSpacing) &quot; indentType=&quot;2&quot;&gt;&lt;paragraphformat alignment=&quot;1&quot; /&gt;&lt;font color=&quot;5&quot; /&gt;&lt;textframe marginLeft=&quot;0&quot; /&gt;&lt;/element&gt;&lt;element field=&quot;responsible&quot; type=&quot;autoshape&quot; autoShapeType=&quot;1&quot; indent=&quot;(level-1)*(itemSingleHeight*25/31.50472+topicLeftSpacing) &quot; indentType=&quot;1&quot;&gt;&lt;paragraphformat alignment=&quot;1&quot; /&gt;&lt;font color=&quot;5&quot; /&gt;&lt;/element&gt;&lt;element field=&quot;freecolumn&quot; type=&quot;autoshape&quot; autoShapeType=&quot;1&quot; indent=&quot;(level-1)*(itemSingleHeight*25/31.50472+topicLeftSpacing) &quot; indentType=&quot;1&quot;&gt;&lt;paragraphformat alignment=&quot;1&quot; /&gt;&lt;font color=&quot;5&quot; /&gt;&lt;/element&gt;&lt;element field=&quot;timeslot&quot; type=&quot;autoshape&quot; autoShapeType=&quot;1&quot;&gt;&lt;paragraphformat alignment=&quot;1&quot; /&gt;&lt;font color=&quot;5&quot; /&gt;&lt;/element&gt;&lt;element field=&quot;pageno&quot; type=&quot;autoshape&quot; autoShapeType=&quot;1&quot;&gt;&lt;paragraphformat alignment=&quot;3&quot; /&gt;&lt;font color=&quot;5&quot; /&gt;&lt;/element&gt;&lt;/case&gt;&lt;case level=&quot;1&quot; selected=&quot;0&quot; break=&quot;1&quot; topMinSpacing=&quot;5&quot; topMaxSpacing=&quot;5&quot; bottomMinSpacing=&quot;0&quot; bottomMaxSpacing=&quot;0&quot;&gt;&lt;element field=&quot;topic&quot; type=&quot;autoshape&quot; autoShapeType=&quot;1&quot; indent=&quot;(level-1)*(itemSingleHeight*25/31.50472+topicLeftSpacing) &quot; indentType=&quot;2&quot;&gt;&lt;paragraphformat alignment=&quot;1&quot; /&gt;&lt;font italic=&quot;1&quot; /&gt;&lt;/element&gt;&lt;element field=&quot;responsible&quot; type=&quot;autoshape&quot; autoShapeType=&quot;1&quot; indent=&quot;(level-1)*(itemSingleHeight*25/31.50472+topicLeftSpacing) &quot; indentType=&quot;1&quot;&gt;&lt;paragraphformat alignment=&quot;1&quot; /&gt;&lt;font italic=&quot;1&quot; /&gt;&lt;/element&gt;&lt;element field=&quot;freecolumn&quot; type=&quot;autoshape&quot; autoShapeType=&quot;1&quot; indent=&quot;(level-1)*(itemSingleHeight*25/31.50472+topicLeftSpacing) &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5&quot; transparency=&quot;0&quot; visible=&quot;1&quot; weight=&quot;0.75&quot; /&gt;&lt;/element&gt;&lt;element type=&quot;line&quot; value=&quot;&quot;&gt;&lt;position left=&quot;0&quot; top=&quot;0&quot; width=&quot;agendaWidth&quot; height=&quot;0&quot; /&gt;&lt;line style=&quot;1&quot; dashStyle=&quot;1&quot; foreColor=&quot;5&quot; transparency=&quot;0&quot; visible=&quot;1&quot; weight=&quot;0.75&quot; /&gt;&lt;/element&gt;&lt;element field=&quot;topic&quot; type=&quot;autoshape&quot; autoShapeType=&quot;1&quot; indent=&quot;(level-1)*(itemSingleHeight*25/31.50472+topicLeftSpacing) &quot; indentType=&quot;2&quot;&gt;&lt;paragraphformat alignment=&quot;1&quot; /&gt;&lt;font color=&quot;5&quot; italic=&quot;1&quot; /&gt;&lt;/element&gt;&lt;element field=&quot;responsible&quot; type=&quot;autoshape&quot; autoShapeType=&quot;1&quot; indent=&quot;(level-1)*(itemSingleHeight*25/31.50472+topicLeftSpacing) &quot; indentType=&quot;1&quot;&gt;&lt;paragraphformat alignment=&quot;1&quot; /&gt;&lt;font color=&quot;5&quot; italic=&quot;1&quot; /&gt;&lt;/element&gt;&lt;element field=&quot;freecolumn&quot; type=&quot;autoshape&quot; autoShapeType=&quot;1&quot; indent=&quot;(level-1)*(itemSingleHeight*25/31.50472+topicLeftSpacing) &quot; indentType=&quot;1&quot;&gt;&lt;paragraphformat alignment=&quot;1&quot; /&gt;&lt;font color=&quot;5&quot; italic=&quot;1&quot; /&gt;&lt;/element&gt;&lt;element field=&quot;timeslot&quot; type=&quot;autoshape&quot; autoShapeType=&quot;1&quot;&gt;&lt;paragraphformat alignment=&quot;1&quot; /&gt;&lt;font color=&quot;5&quot; italic=&quot;1&quot; /&gt;&lt;/element&gt;&lt;element field=&quot;pageno&quot; type=&quot;autoshape&quot; autoShapeType=&quot;1&quot;&gt;&lt;paragraphformat alignment=&quot;3&quot; /&gt;&lt;font color=&quot;5&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AM Bridges&quot; title=&quot;Economical bridge solutions with hot-rolled sections&quot; subtitle=&quot;&quot; sizingModeId=&quot;2&quot; fontSize=&quot;18&quot; startTime=&quot;915&quot; timeFormatId=&quot;1&quot; startItemNo=&quot;1&quot; createSingleAgendaSlide=&quot;0&quot; createSeparatingSlides=&quot;1&quot; createBackupSlide=&quot;1&quot; layoutId=&quot;1_2&quot; fontSizeAuto=&quot;0&quot; createSections=&quot;1&quot; singleSlideId=&quot;&quot; backupSlideId=&quot;77dd5cbd-6b96-409b-b2a8-09e260fa8b1a&quot; backupSectionId=&quot;{7E5F4392-88E3-4090-A8A7-9357849F0F9F}&quot; hideSeparatingSlides=&quot;0&quot;&gt;&lt;columns leftSpacing=&quot;0&quot; rightSpacing=&quot;0&quot;&gt;&lt;column field=&quot;itemno&quot; label=&quot;No.&quot; checked=&quot;1&quot; leftSpacing=&quot;0&quot; rightSpacing=&quot;0&quot; dock=&quot;1&quot; fixedWidth=&quot;25.000001&quot; /&gt;&lt;column field=&quot;topic&quot; label=&quot;Topic&quot; leftSpacing=&quot;5.625&quot; rightDistribute=&quot;1&quot; dock=&quot;1&quot; rightSpacing=&quot;482.4471&quot; /&gt;&lt;column field=&quot;responsible&quot; label=&quot;Responsible&quot; visible=&quot;1&quot; checked=&quot;0&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0&quot; leftSpacing=&quot;10&quot; rightSpacing=&quot;6&quot; dock=&quot;2&quot; /&gt;&lt;column field=&quot;pageno&quot; label=&quot;Page No.&quot; visible=&quot;1&quot; checked=&quot;0&quot; leftSpacing=&quot;10&quot; rightSpacing=&quot;6&quot; dock=&quot;2&quot; /&gt;&lt;/columns&gt;&lt;items&gt;&lt;item duration=&quot;5&quot; id=&quot;73b3edec-e41e-497e-a02d-6cfa5167c921&quot; parentId=&quot;&quot; level=&quot;1&quot; generateAgendaSlide=&quot;1&quot; showAgendaItem=&quot;1&quot; isBreak=&quot;0&quot; topic=&quot;Introduction - Weathering Steel&quot; agendaSlideId=&quot;5325d784-6f31-4d57-9f52-12045f578b35&quot; itemNo=&quot;1&quot; subItemNo=&quot;0&quot; sectionId=&quot;{FF940D94-ABC7-4121-9B82-ADD2AD2DD27E}&quot; /&gt;&lt;item duration=&quot;30&quot; id=&quot;aa232249-fce6-47af-aa43-690377f0c8d4&quot; parentId=&quot;&quot; level=&quot;1&quot; generateAgendaSlide=&quot;1&quot; showAgendaItem=&quot;1&quot; isBreak=&quot;0&quot; topic=&quot;New European Design Guide&quot; agendaSlideId=&quot;462b4090-bfb5-4125-8912-5c0658dfbdb5&quot; sectionId=&quot;{BADE0244-C0A3-41A5-B29D-F5417039D68D}&quot; /&gt;&lt;item duration=&quot;30&quot; id=&quot;1b7aa1ca-e41f-4ad2-a80f-827c0a3b7411&quot; parentId=&quot;&quot; level=&quot;1&quot; generateAgendaSlide=&quot;1&quot; showAgendaItem=&quot;1&quot; isBreak=&quot;0&quot; topic=&quot;New built examples with modern weathering steels&quot; agendaSlideId=&quot;dedb0ed7-3011-4a48-aeaf-f1fa513b7070&quot; sectionId=&quot;{38D57596-4725-45F0-A868-B53A68990645}&quot; /&gt;&lt;item duration=&quot;30&quot; id=&quot;256244ba-2e34-436d-b0de-dbe904bb629d&quot; parentId=&quot;&quot; level=&quot;1&quot; generateAgendaSlide=&quot;1&quot; showAgendaItem=&quot;1&quot; isBreak=&quot;0&quot; topic=&quot;Our services and technical advisory&quot; agendaSlideId=&quot;1290319c-f782-4d5d-ae15-56a1e459fa03&quot; itemNo=&quot;4&quot; subItemNo=&quot;0&quot; sectionId=&quot;{DDD15EDF-36C8-4D70-B7EE-C04EA18B81BA}&quot; /&gt;&lt;item duration=&quot;30&quot; id=&quot;91f868b7-e71f-47b8-aefd-e78933eb8c01&quot; parentId=&quot;&quot; level=&quot;1&quot; generateAgendaSlide=&quot;1&quot; showAgendaItem=&quot;1&quot; isBreak=&quot;0&quot; topic=&quot;Conclusions&quot; agendaSlideId=&quot;acc42aa1-e837-4599-805f-edad538893bd&quot; itemNo=&quot;5&quot; subItemNo=&quot;0&quot; sectionId=&quot;{2B422347-F6CD-4331-A635-B41ECEAB1230}&quot; /&gt;&lt;/items&gt;&lt;/agenda&gt;&lt;/contents&gt;&lt;/ee4p&gt;"/>
</p:tagLst>
</file>

<file path=ppt/theme/theme1.xml><?xml version="1.0" encoding="utf-8"?>
<a:theme xmlns:a="http://schemas.openxmlformats.org/drawingml/2006/main" name="Design1">
  <a:themeElements>
    <a:clrScheme name="AM-neu2019">
      <a:dk1>
        <a:srgbClr val="696969"/>
      </a:dk1>
      <a:lt1>
        <a:srgbClr val="FFFFFF"/>
      </a:lt1>
      <a:dk2>
        <a:srgbClr val="FF3700"/>
      </a:dk2>
      <a:lt2>
        <a:srgbClr val="C5BCA4"/>
      </a:lt2>
      <a:accent1>
        <a:srgbClr val="0070C0"/>
      </a:accent1>
      <a:accent2>
        <a:srgbClr val="8B819E"/>
      </a:accent2>
      <a:accent3>
        <a:srgbClr val="5C7F92"/>
      </a:accent3>
      <a:accent4>
        <a:srgbClr val="70A489"/>
      </a:accent4>
      <a:accent5>
        <a:srgbClr val="C88F42"/>
      </a:accent5>
      <a:accent6>
        <a:srgbClr val="8B819E"/>
      </a:accent6>
      <a:hlink>
        <a:srgbClr val="9DB1C9"/>
      </a:hlink>
      <a:folHlink>
        <a:srgbClr val="BAC48C"/>
      </a:folHlink>
    </a:clrScheme>
    <a:fontScheme name="AM_ppttemplate">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ea typeface="MS PGothic" pitchFamily="34" charset="-128"/>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AM_ppttemplate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sign1" id="{C4E67321-542E-4300-A358-29D9ABCB254A}" vid="{DB01A1F1-53D6-4751-A2A8-663764AF2A8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3">
    <a:dk1>
      <a:sysClr val="windowText" lastClr="000000"/>
    </a:dk1>
    <a:lt1>
      <a:sysClr val="window" lastClr="FFFFFF"/>
    </a:lt1>
    <a:dk2>
      <a:srgbClr val="333333"/>
    </a:dk2>
    <a:lt2>
      <a:srgbClr val="777777"/>
    </a:lt2>
    <a:accent1>
      <a:srgbClr val="1E538E"/>
    </a:accent1>
    <a:accent2>
      <a:srgbClr val="7030A0"/>
    </a:accent2>
    <a:accent3>
      <a:srgbClr val="E5A42E"/>
    </a:accent3>
    <a:accent4>
      <a:srgbClr val="D2C067"/>
    </a:accent4>
    <a:accent5>
      <a:srgbClr val="BDCAD3"/>
    </a:accent5>
    <a:accent6>
      <a:srgbClr val="D1D1C2"/>
    </a:accent6>
    <a:hlink>
      <a:srgbClr val="0000FF"/>
    </a:hlink>
    <a:folHlink>
      <a:srgbClr val="800080"/>
    </a:folHlink>
  </a:clrScheme>
  <a:fontScheme name="Design_Tim">
    <a:majorFont>
      <a:latin typeface="CMU Bright"/>
      <a:ea typeface=""/>
      <a:cs typeface=""/>
    </a:majorFont>
    <a:minorFont>
      <a:latin typeface="CMU Br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4">
    <a:dk1>
      <a:sysClr val="windowText" lastClr="000000"/>
    </a:dk1>
    <a:lt1>
      <a:sysClr val="window" lastClr="FFFFFF"/>
    </a:lt1>
    <a:dk2>
      <a:srgbClr val="333333"/>
    </a:dk2>
    <a:lt2>
      <a:srgbClr val="777777"/>
    </a:lt2>
    <a:accent1>
      <a:srgbClr val="7030A0"/>
    </a:accent1>
    <a:accent2>
      <a:srgbClr val="800080"/>
    </a:accent2>
    <a:accent3>
      <a:srgbClr val="E5A42E"/>
    </a:accent3>
    <a:accent4>
      <a:srgbClr val="D2C067"/>
    </a:accent4>
    <a:accent5>
      <a:srgbClr val="BDCAD3"/>
    </a:accent5>
    <a:accent6>
      <a:srgbClr val="D1D1C2"/>
    </a:accent6>
    <a:hlink>
      <a:srgbClr val="0000FF"/>
    </a:hlink>
    <a:folHlink>
      <a:srgbClr val="800080"/>
    </a:folHlink>
  </a:clrScheme>
  <a:fontScheme name="Design_Tim">
    <a:majorFont>
      <a:latin typeface="CMU Bright"/>
      <a:ea typeface=""/>
      <a:cs typeface=""/>
    </a:majorFont>
    <a:minorFont>
      <a:latin typeface="CMU Br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D002608E4CDB458CD02DD7C7891E69" ma:contentTypeVersion="15" ma:contentTypeDescription="Create a new document." ma:contentTypeScope="" ma:versionID="9eac9e92311f0410878deea93acf0949">
  <xsd:schema xmlns:xsd="http://www.w3.org/2001/XMLSchema" xmlns:xs="http://www.w3.org/2001/XMLSchema" xmlns:p="http://schemas.microsoft.com/office/2006/metadata/properties" xmlns:ns1="http://schemas.microsoft.com/sharepoint/v3" xmlns:ns3="1cdf218e-4a5c-43a1-99bb-ed71c8f265f5" xmlns:ns4="1e0103cc-f228-4981-84f6-6f76afb21eab" targetNamespace="http://schemas.microsoft.com/office/2006/metadata/properties" ma:root="true" ma:fieldsID="e5a14f5e40ef088a343a6abd4a9a1dca" ns1:_="" ns3:_="" ns4:_="">
    <xsd:import namespace="http://schemas.microsoft.com/sharepoint/v3"/>
    <xsd:import namespace="1cdf218e-4a5c-43a1-99bb-ed71c8f265f5"/>
    <xsd:import namespace="1e0103cc-f228-4981-84f6-6f76afb21eab"/>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description="" ma:hidden="true" ma:internalName="_ip_UnifiedCompliancePolicyProperties">
      <xsd:simpleType>
        <xsd:restriction base="dms:Note"/>
      </xsd:simpleType>
    </xsd:element>
    <xsd:element name="_ip_UnifiedCompliancePolicyUIAction" ma:index="19"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df218e-4a5c-43a1-99bb-ed71c8f265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e0103cc-f228-4981-84f6-6f76afb21eab"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88A23C-D600-4F0F-B4AD-2A6D726946EB}">
  <ds:schemaRefs>
    <ds:schemaRef ds:uri="http://schemas.microsoft.com/sharepoint/v3/contenttype/forms"/>
  </ds:schemaRefs>
</ds:datastoreItem>
</file>

<file path=customXml/itemProps2.xml><?xml version="1.0" encoding="utf-8"?>
<ds:datastoreItem xmlns:ds="http://schemas.openxmlformats.org/officeDocument/2006/customXml" ds:itemID="{B26BB54C-D9F2-4D68-B280-F9F96A96D4E1}">
  <ds:schemaRefs>
    <ds:schemaRef ds:uri="1cdf218e-4a5c-43a1-99bb-ed71c8f265f5"/>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schemas.microsoft.com/sharepoint/v3"/>
    <ds:schemaRef ds:uri="http://purl.org/dc/terms/"/>
    <ds:schemaRef ds:uri="http://purl.org/dc/elements/1.1/"/>
    <ds:schemaRef ds:uri="http://schemas.microsoft.com/office/infopath/2007/PartnerControls"/>
    <ds:schemaRef ds:uri="1e0103cc-f228-4981-84f6-6f76afb21eab"/>
    <ds:schemaRef ds:uri="http://purl.org/dc/dcmitype/"/>
  </ds:schemaRefs>
</ds:datastoreItem>
</file>

<file path=customXml/itemProps3.xml><?xml version="1.0" encoding="utf-8"?>
<ds:datastoreItem xmlns:ds="http://schemas.openxmlformats.org/officeDocument/2006/customXml" ds:itemID="{693FFF05-C5E4-4AE8-9C69-B286BFB557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cdf218e-4a5c-43a1-99bb-ed71c8f265f5"/>
    <ds:schemaRef ds:uri="1e0103cc-f228-4981-84f6-6f76afb21e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Design1</Template>
  <TotalTime>0</TotalTime>
  <Words>3087</Words>
  <Application>Microsoft Office PowerPoint</Application>
  <PresentationFormat>Widescreen</PresentationFormat>
  <Paragraphs>452</Paragraphs>
  <Slides>31</Slides>
  <Notes>24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CMU Bright</vt:lpstr>
      <vt:lpstr>Tahoma</vt:lpstr>
      <vt:lpstr>Times New Roman</vt:lpstr>
      <vt:lpstr>Wingdings</vt:lpstr>
      <vt:lpstr>Design1</vt:lpstr>
      <vt:lpstr>Formel</vt:lpstr>
      <vt:lpstr>PowerPoint Presentation</vt:lpstr>
      <vt:lpstr>EN 10025:2019 –  Hot rolled products of structural steels</vt:lpstr>
      <vt:lpstr>EN 10025-5:2019 Weathering steel </vt:lpstr>
      <vt:lpstr>Benefits of using weathering steel in bridges Life-Cycle Costs</vt:lpstr>
      <vt:lpstr>ECCS Design guide</vt:lpstr>
      <vt:lpstr>Weathering Steel  Design rules and Details to avoid wetness</vt:lpstr>
      <vt:lpstr>Weathering steel –  Corrosivity classes and corrosion loss</vt:lpstr>
      <vt:lpstr>Fatigue design for weathering steel To be noted in EN 1993-1-9</vt:lpstr>
      <vt:lpstr>Details to avoid wetness Avoid water stagnation</vt:lpstr>
      <vt:lpstr>Bridge bracings (in weathering steel)</vt:lpstr>
      <vt:lpstr>Weathering Steel  Details to avoid staining</vt:lpstr>
      <vt:lpstr>Details to avoid staining Abutments: draining of water</vt:lpstr>
      <vt:lpstr>Details to avoid staining Piers and abutments – dripping edges</vt:lpstr>
      <vt:lpstr>Weathering Steel  Fabrication</vt:lpstr>
      <vt:lpstr>Surface preparation of weathering steel – Aesthetic aspects</vt:lpstr>
      <vt:lpstr>Cutting of weathering steel </vt:lpstr>
      <vt:lpstr>Welding of weathering steel </vt:lpstr>
      <vt:lpstr>Bolted joints of weathering steel </vt:lpstr>
      <vt:lpstr>Weathering Steel  Inspection and Maintenance</vt:lpstr>
      <vt:lpstr>Maintenance and Inspections Avoid problems with leaking joint</vt:lpstr>
      <vt:lpstr>Maintenance and Inspections</vt:lpstr>
      <vt:lpstr>Maintenance and Inspections</vt:lpstr>
      <vt:lpstr>Unique: For every application  the right size</vt:lpstr>
      <vt:lpstr>First bridge with rolled sections in S460J2W / Wirkowice (PL) bridge over river Wieprz Aesthetic design with low life-cycle costs</vt:lpstr>
      <vt:lpstr>First bridge with rolled sections in S460J2W / Wirkowice (PL) bridge over river Wieprz Aesthetic design with low life-cycle costs</vt:lpstr>
      <vt:lpstr>Combining PreCoBeam solution and weathering steel: a first in Europe Bridge in the village of Biskupice, Poland</vt:lpstr>
      <vt:lpstr>PreCoBeam – Design and Fabrication </vt:lpstr>
      <vt:lpstr>Bridge in the village of Biskupice, Poland / PreCoBeams from HE900B, S460J2W</vt:lpstr>
      <vt:lpstr>Conclusions</vt:lpstr>
      <vt:lpstr>Arcorox® –  Chemical composition of the product (EN 10025-5)</vt:lpstr>
      <vt:lpstr>Arcorox® –  Mechanical Properties (EN 10025-5)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Economical bridge solutions with hot-rolled sections</dc:title>
  <dc:creator>Rademacher Dennis</dc:creator>
  <cp:lastModifiedBy>Tibolt, Mike</cp:lastModifiedBy>
  <cp:revision>163</cp:revision>
  <cp:lastPrinted>2021-10-30T15:22:21Z</cp:lastPrinted>
  <dcterms:modified xsi:type="dcterms:W3CDTF">2022-06-14T17:59:41Z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0x010100D3D002608E4CDB458CD02DD7C7891E69</vt:lpwstr>
  </property>
</Properties>
</file>