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87" r:id="rId11"/>
    <p:sldId id="286" r:id="rId12"/>
    <p:sldId id="265" r:id="rId13"/>
    <p:sldId id="266" r:id="rId14"/>
    <p:sldId id="267" r:id="rId15"/>
    <p:sldId id="277" r:id="rId16"/>
    <p:sldId id="276" r:id="rId17"/>
    <p:sldId id="288" r:id="rId18"/>
    <p:sldId id="269" r:id="rId19"/>
    <p:sldId id="268" r:id="rId20"/>
    <p:sldId id="270" r:id="rId21"/>
    <p:sldId id="271" r:id="rId22"/>
    <p:sldId id="272" r:id="rId23"/>
    <p:sldId id="273" r:id="rId24"/>
    <p:sldId id="274" r:id="rId25"/>
    <p:sldId id="280" r:id="rId26"/>
    <p:sldId id="281" r:id="rId27"/>
    <p:sldId id="282" r:id="rId28"/>
    <p:sldId id="283" r:id="rId29"/>
    <p:sldId id="279" r:id="rId30"/>
    <p:sldId id="278" r:id="rId31"/>
    <p:sldId id="275" r:id="rId32"/>
    <p:sldId id="291" r:id="rId33"/>
    <p:sldId id="292" r:id="rId34"/>
    <p:sldId id="293" r:id="rId35"/>
    <p:sldId id="294" r:id="rId36"/>
    <p:sldId id="295" r:id="rId37"/>
    <p:sldId id="296" r:id="rId38"/>
    <p:sldId id="289" r:id="rId3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104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BD28D-61BB-44BE-8449-78AA5C914272}" type="datetimeFigureOut">
              <a:rPr lang="cs-CZ" smtClean="0"/>
              <a:t>14.06.2022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0525C-FD58-4B57-A155-9037811BB7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5650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8635D5-16E3-4C33-BCE7-99A8EAB14F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4F0EC3C-F07E-4B8D-BF4F-B83E03235F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867AEB-64B8-4C39-A3A0-EE982706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3093-30CB-4C94-BBB0-6A45D1F2F28B}" type="datetime1">
              <a:rPr lang="cs-CZ" smtClean="0"/>
              <a:t>14.06.2022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4E1974-FDD5-42F5-A5B5-514F6383B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046FD0-5EF7-4FBE-8640-943729173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1890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67B692-2AB2-46F3-8312-E4C57ACC2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7AB56E0-3D4B-4603-88F9-2938705AB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5BE93D-324D-46EB-8891-32F55C2C1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473C-C452-43B4-956C-806D8454DE2D}" type="datetime1">
              <a:rPr lang="cs-CZ" smtClean="0"/>
              <a:t>14.06.2022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435D4C-0E12-466C-AB89-D40A3A4F2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122E39-1AE5-4D88-A017-5EAF74C58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364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078BFC1-1B75-431E-815B-3ADE7B125F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4ACF0FB-8EF1-4AC0-BF04-046A6CCF7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21A823-D147-45E5-8643-8D0F06355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44201-1693-443F-9354-D44093C66E39}" type="datetime1">
              <a:rPr lang="cs-CZ" smtClean="0"/>
              <a:t>14.06.2022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AF5FC4-030D-4F6B-8BE7-DEB4F1B5C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388176-ABB3-4265-AC72-6BC7CECB6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808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27443A-21BC-413A-819E-457A76AA7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0973EF7-4B4E-4C21-8AB4-3AAC34FAC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7A1F9D-5E9C-4DC8-BBF2-82F9E146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2C48-8EB2-457F-A226-94F4973D8203}" type="datetime1">
              <a:rPr lang="cs-CZ" smtClean="0"/>
              <a:t>14.06.2022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C8FA63-40AD-453B-B844-80FA16CEF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DED084-BA7B-46D6-9C03-B12530093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9304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3DDE36-A08F-46E8-99DA-1A8978783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496242B-9436-4406-9854-A85DDDB3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71986E-6F3C-4E47-A487-F30C8192E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20928-9922-4652-9466-E83C290D7D8F}" type="datetime1">
              <a:rPr lang="cs-CZ" smtClean="0"/>
              <a:t>14.06.2022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29F146-8B2E-4314-BF94-35F591B76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9CF08E-7B63-4C53-8EAC-9195521F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235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F24B0B-2A01-4311-878F-D39648F63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816F71-C2EE-4B50-9618-FD619137A8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88839F4-3FFC-4949-AB02-7C546C452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6480844-7064-43CF-AD70-78CCD0200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1E7E1-8EE0-4709-B91B-964B671D1009}" type="datetime1">
              <a:rPr lang="cs-CZ" smtClean="0"/>
              <a:t>14.06.2022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0B9B7D4-699E-4242-8E8F-DF3EC8825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48A365A-BAA8-4BF3-9ECD-B7FE8A9B7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3415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CC06EB-FD91-4521-A036-829892AE6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109C87A-00A6-47F3-A6E0-A02517E8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F91F23C-11F6-48E0-B5E4-625AE8817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52750E1-62E5-4171-9B0C-F1059DC48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C3FB9E2-FB9E-4666-9C5B-EB51CE3575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E24CC5B-352C-41B0-BAFF-2AC92890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58BD-88B1-4EAE-B9BD-F3FDF3166BDE}" type="datetime1">
              <a:rPr lang="cs-CZ" smtClean="0"/>
              <a:t>14.06.2022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04A453F-C6F5-4EEC-9933-736B8AE97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124C305-CD97-4F4D-9B43-200A15835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6689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B11A5F-13E3-429E-B0DB-8B5DEB2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21D4E9A-D81A-4D86-B913-97742C816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A1D0E-268C-4726-84B0-F0A1BEC0FC90}" type="datetime1">
              <a:rPr lang="cs-CZ" smtClean="0"/>
              <a:t>14.06.2022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0A6B659-A8F6-4CEB-8694-5974A014E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0145F41-CA9E-4B10-90D3-E43E1C9F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709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0C5E366-AC6F-4643-B580-A03DC36DC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37A90-F24D-43F4-BEA9-610F1165320E}" type="datetime1">
              <a:rPr lang="cs-CZ" smtClean="0"/>
              <a:t>14.06.2022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603E34E-4BC9-4B81-B673-BAF7A82BA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4AD8FC4-A6B0-4DDE-A72A-1A0CDE3D8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113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015B5D-AD18-426A-B5A5-4ED48C27D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70B19FF-F92C-4063-AC19-3D3FCE8BA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C8EA1DA-0755-48CD-9898-7982C4A15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C9D6EFC-9B45-4FB2-92B9-723541669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6C65C-42AB-482E-966B-74F247DE7266}" type="datetime1">
              <a:rPr lang="cs-CZ" smtClean="0"/>
              <a:t>14.06.2022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FD1BFDA-85BE-40C9-8D67-DEADC3002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C3EDFF7-E549-49C3-AA71-EA98F5CB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2463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95710B-2895-41B0-A25D-87B61AD08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CC33614-3EAB-4076-A0D8-E2775308E7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737F8D4-8C6F-4EC1-B1BC-E5706D9E5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9478A0F-56A2-449C-B71E-C101C44AC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79174-0F16-481F-B860-C3B12FD79A24}" type="datetime1">
              <a:rPr lang="cs-CZ" smtClean="0"/>
              <a:t>14.06.2022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5C39A55-F51D-44DB-AF9A-3CEF0E22A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C9FD9A4-3E32-4782-B9E8-0DCC7317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313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A1032BC-5A6A-4C56-99DB-BDF613EFB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643ECFD-088D-4BC6-921B-D3AEE27B3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F99BE1-D584-4A5B-BC09-506462238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7047E-B802-4384-9EE7-67178D743CBE}" type="datetime1">
              <a:rPr lang="cs-CZ" smtClean="0"/>
              <a:t>14.06.2022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34163A-6787-4408-A839-BA6BC2810E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EECF4B-8C1F-4061-91AD-C08DD0B46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75A2C-0BEB-4E4D-8C16-6C8B4FA9A1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948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7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3EDD80-5DD7-48F1-BBFF-5ADFAEC97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982"/>
          </a:xfrm>
        </p:spPr>
        <p:txBody>
          <a:bodyPr>
            <a:normAutofit/>
          </a:bodyPr>
          <a:lstStyle/>
          <a:p>
            <a:r>
              <a:rPr lang="cs-CZ" sz="4800" b="1" dirty="0"/>
              <a:t>Dvorecký most přes Vltavu v Praze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AC444C4-9FF2-49EE-9384-D3405CBBCC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33569"/>
            <a:ext cx="9144000" cy="1655762"/>
          </a:xfrm>
        </p:spPr>
        <p:txBody>
          <a:bodyPr>
            <a:normAutofit/>
          </a:bodyPr>
          <a:lstStyle/>
          <a:p>
            <a:r>
              <a:rPr lang="cs-CZ" sz="2800" dirty="0"/>
              <a:t>Doc. Ing. Tomáš Rotter, CSc.</a:t>
            </a:r>
          </a:p>
          <a:p>
            <a:r>
              <a:rPr lang="cs-CZ" sz="2800" dirty="0"/>
              <a:t>Ing. Petr Souček</a:t>
            </a:r>
          </a:p>
          <a:p>
            <a:r>
              <a:rPr lang="cs-CZ" sz="2800" dirty="0"/>
              <a:t>Ing. </a:t>
            </a:r>
            <a:r>
              <a:rPr lang="cs-CZ" sz="2800" dirty="0" smtClean="0"/>
              <a:t>arch</a:t>
            </a:r>
            <a:r>
              <a:rPr lang="cs-CZ" sz="2800" dirty="0"/>
              <a:t>. Radek Šíma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A9E055A-9E97-48C2-A763-E2AF58133D4D}"/>
              </a:ext>
            </a:extLst>
          </p:cNvPr>
          <p:cNvSpPr txBox="1"/>
          <p:nvPr/>
        </p:nvSpPr>
        <p:spPr>
          <a:xfrm>
            <a:off x="3452648" y="283779"/>
            <a:ext cx="5044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Sympozium MOSTY 2022</a:t>
            </a:r>
          </a:p>
        </p:txBody>
      </p:sp>
    </p:spTree>
    <p:extLst>
      <p:ext uri="{BB962C8B-B14F-4D97-AF65-F5344CB8AC3E}">
        <p14:creationId xmlns:p14="http://schemas.microsoft.com/office/powerpoint/2010/main" val="26477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954432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4" name="Acrobat Document" r:id="rId3" imgW="18288000" imgH="10287000" progId="AcroExch.Document.DC">
                  <p:embed/>
                </p:oleObj>
              </mc:Choice>
              <mc:Fallback>
                <p:oleObj name="Acrobat Document" r:id="rId3" imgW="18288000" imgH="102870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>
                <a:solidFill>
                  <a:schemeClr val="bg1"/>
                </a:solidFill>
              </a:rPr>
              <a:t>10</a:t>
            </a:fld>
            <a:r>
              <a:rPr lang="cs-CZ" dirty="0" smtClean="0">
                <a:solidFill>
                  <a:schemeClr val="bg1"/>
                </a:solidFill>
              </a:rPr>
              <a:t>/38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12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Z:\Sdilene PROJEKTY\01 - Dvorecký most\prezentace_Brno\01_navrh\00_pražské_mos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00" y="0"/>
            <a:ext cx="10287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8497701" y="6352322"/>
            <a:ext cx="2743200" cy="365125"/>
          </a:xfrm>
        </p:spPr>
        <p:txBody>
          <a:bodyPr/>
          <a:lstStyle/>
          <a:p>
            <a:fld id="{DBA75A2C-0BEB-4E4D-8C16-6C8B4FA9A182}" type="slidenum">
              <a:rPr lang="cs-CZ" smtClean="0">
                <a:solidFill>
                  <a:schemeClr val="bg1"/>
                </a:solidFill>
              </a:rPr>
              <a:t>11</a:t>
            </a:fld>
            <a:r>
              <a:rPr lang="cs-CZ" dirty="0" smtClean="0">
                <a:solidFill>
                  <a:schemeClr val="bg1"/>
                </a:solidFill>
              </a:rPr>
              <a:t>/38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4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Sdilene PROJEKTY\01 - Dvorecký most\media\media - vizualizace\_c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58" y="0"/>
            <a:ext cx="103030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8534455" y="6360378"/>
            <a:ext cx="2743200" cy="365125"/>
          </a:xfrm>
        </p:spPr>
        <p:txBody>
          <a:bodyPr/>
          <a:lstStyle/>
          <a:p>
            <a:fld id="{DBA75A2C-0BEB-4E4D-8C16-6C8B4FA9A182}" type="slidenum">
              <a:rPr lang="cs-CZ" smtClean="0">
                <a:solidFill>
                  <a:schemeClr val="bg1"/>
                </a:solidFill>
              </a:rPr>
              <a:t>12</a:t>
            </a:fld>
            <a:r>
              <a:rPr lang="cs-CZ" dirty="0" smtClean="0">
                <a:solidFill>
                  <a:schemeClr val="bg1"/>
                </a:solidFill>
              </a:rPr>
              <a:t>/38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4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Sdilene PROJEKTY\01 - Dvorecký most\media\media - vizualizace\_c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55" y="0"/>
            <a:ext cx="10994065" cy="687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>
                <a:solidFill>
                  <a:schemeClr val="bg1"/>
                </a:solidFill>
              </a:rPr>
              <a:t>13</a:t>
            </a:fld>
            <a:r>
              <a:rPr lang="cs-CZ" dirty="0" smtClean="0">
                <a:solidFill>
                  <a:schemeClr val="bg1"/>
                </a:solidFill>
              </a:rPr>
              <a:t>/38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Sdilene PROJEKTY\01 - Dvorecký most\media\media - vizualizace\_c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46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8558046" y="6356350"/>
            <a:ext cx="2743200" cy="365125"/>
          </a:xfrm>
        </p:spPr>
        <p:txBody>
          <a:bodyPr/>
          <a:lstStyle/>
          <a:p>
            <a:fld id="{DBA75A2C-0BEB-4E4D-8C16-6C8B4FA9A182}" type="slidenum">
              <a:rPr lang="cs-CZ" smtClean="0">
                <a:solidFill>
                  <a:schemeClr val="bg1"/>
                </a:solidFill>
              </a:rPr>
              <a:t>14</a:t>
            </a:fld>
            <a:r>
              <a:rPr lang="cs-CZ" dirty="0" smtClean="0">
                <a:solidFill>
                  <a:schemeClr val="bg1"/>
                </a:solidFill>
              </a:rPr>
              <a:t>/38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3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060425"/>
              </p:ext>
            </p:extLst>
          </p:nvPr>
        </p:nvGraphicFramePr>
        <p:xfrm>
          <a:off x="-1010" y="1546134"/>
          <a:ext cx="12193010" cy="43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Acrobat Document" r:id="rId3" imgW="22678754" imgH="8019778" progId="AcroExch.Document.DC">
                  <p:embed/>
                </p:oleObj>
              </mc:Choice>
              <mc:Fallback>
                <p:oleObj name="Acrobat Document" r:id="rId3" imgW="22678754" imgH="80197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010" y="1546134"/>
                        <a:ext cx="12193010" cy="43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/>
              <a:t>15</a:t>
            </a:fld>
            <a:r>
              <a:rPr lang="cs-CZ" dirty="0" smtClean="0"/>
              <a:t>/38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27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3575071"/>
              </p:ext>
            </p:extLst>
          </p:nvPr>
        </p:nvGraphicFramePr>
        <p:xfrm>
          <a:off x="0" y="1541519"/>
          <a:ext cx="12192000" cy="4312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5" name="Acrobat Document" r:id="rId3" imgW="22678754" imgH="8019778" progId="AcroExch.Document.DC">
                  <p:embed/>
                </p:oleObj>
              </mc:Choice>
              <mc:Fallback>
                <p:oleObj name="Acrobat Document" r:id="rId3" imgW="22678754" imgH="80197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541519"/>
                        <a:ext cx="12192000" cy="43124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/>
              <a:t>16</a:t>
            </a:fld>
            <a:r>
              <a:rPr lang="cs-CZ" dirty="0" smtClean="0"/>
              <a:t>/38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647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044916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7" name="Acrobat Document" r:id="rId3" imgW="18288000" imgH="10287000" progId="AcroExch.Document.DC">
                  <p:embed/>
                </p:oleObj>
              </mc:Choice>
              <mc:Fallback>
                <p:oleObj name="Acrobat Document" r:id="rId3" imgW="18288000" imgH="102870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/>
              <a:t>17</a:t>
            </a:fld>
            <a:r>
              <a:rPr lang="cs-CZ" dirty="0" smtClean="0"/>
              <a:t>/38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725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Z:\Sdilene PROJEKTY\01 - Dvorecký most\media\media - vizualizace\13_pohled na cyklo lávk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961709" y="390523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Řešení u opěry O1 - </a:t>
            </a:r>
            <a:r>
              <a:rPr lang="cs-CZ" dirty="0" smtClean="0"/>
              <a:t>Smíchov</a:t>
            </a:r>
            <a:endParaRPr lang="cs-CZ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8542121" y="6352322"/>
            <a:ext cx="2743200" cy="365125"/>
          </a:xfrm>
        </p:spPr>
        <p:txBody>
          <a:bodyPr/>
          <a:lstStyle/>
          <a:p>
            <a:fld id="{DBA75A2C-0BEB-4E4D-8C16-6C8B4FA9A182}" type="slidenum">
              <a:rPr lang="cs-CZ" smtClean="0">
                <a:solidFill>
                  <a:schemeClr val="bg1"/>
                </a:solidFill>
              </a:rPr>
              <a:t>18</a:t>
            </a:fld>
            <a:r>
              <a:rPr lang="cs-CZ" dirty="0" smtClean="0">
                <a:solidFill>
                  <a:schemeClr val="bg1"/>
                </a:solidFill>
              </a:rPr>
              <a:t>/38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76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Sdilene PROJEKTY\01 - Dvorecký most\media\media - vizualizace\12_nadhled na cyklo lávk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>
                <a:solidFill>
                  <a:schemeClr val="bg1"/>
                </a:solidFill>
              </a:rPr>
              <a:t>19</a:t>
            </a:fld>
            <a:r>
              <a:rPr lang="cs-CZ" dirty="0" smtClean="0">
                <a:solidFill>
                  <a:schemeClr val="bg1"/>
                </a:solidFill>
              </a:rPr>
              <a:t>/38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49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1FDF79-7C56-4C1C-A10F-FC74BF4A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87228"/>
          </a:xfrm>
        </p:spPr>
        <p:txBody>
          <a:bodyPr>
            <a:normAutofit/>
          </a:bodyPr>
          <a:lstStyle/>
          <a:p>
            <a:pPr algn="ctr"/>
            <a:r>
              <a:rPr lang="cs-CZ" sz="2400" dirty="0" err="1">
                <a:latin typeface="+mn-lt"/>
              </a:rPr>
              <a:t>Architektonicko</a:t>
            </a:r>
            <a:r>
              <a:rPr lang="cs-CZ" sz="2400" dirty="0">
                <a:latin typeface="+mn-lt"/>
              </a:rPr>
              <a:t> – konstrukční soutěž 2017 - 2018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B8085D-FDBC-44C3-9C25-841B92CF2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0176"/>
            <a:ext cx="10515600" cy="5396787"/>
          </a:xfrm>
        </p:spPr>
        <p:txBody>
          <a:bodyPr>
            <a:normAutofit/>
          </a:bodyPr>
          <a:lstStyle/>
          <a:p>
            <a:r>
              <a:rPr lang="cs-CZ" sz="2400" dirty="0"/>
              <a:t>Most mezi zlíchovským pivovarem a podolským nábřežím</a:t>
            </a:r>
          </a:p>
          <a:p>
            <a:endParaRPr lang="cs-CZ" sz="2400" dirty="0"/>
          </a:p>
          <a:p>
            <a:r>
              <a:rPr lang="cs-CZ" sz="2400" dirty="0"/>
              <a:t>Pro provoz tramvají a autobusů MHD, IZS, chodců a cyklistů</a:t>
            </a:r>
          </a:p>
          <a:p>
            <a:endParaRPr lang="cs-CZ" sz="2400" dirty="0"/>
          </a:p>
          <a:p>
            <a:r>
              <a:rPr lang="cs-CZ" sz="2400" dirty="0"/>
              <a:t>I. fáze soutěže:	podáno 45 návrhů</a:t>
            </a:r>
          </a:p>
          <a:p>
            <a:pPr marL="2743200" lvl="6" indent="0">
              <a:buNone/>
            </a:pPr>
            <a:r>
              <a:rPr lang="cs-CZ" sz="2400" dirty="0"/>
              <a:t>hodnoceno 38 návrhů</a:t>
            </a:r>
          </a:p>
          <a:p>
            <a:pPr marL="2743200" lvl="6" indent="0">
              <a:buNone/>
            </a:pPr>
            <a:r>
              <a:rPr lang="cs-CZ" sz="2400" dirty="0"/>
              <a:t>do II. fáze soutěže postoupilo  7 návrhů</a:t>
            </a:r>
          </a:p>
          <a:p>
            <a:pPr marL="2743200" lvl="6" indent="0">
              <a:buNone/>
            </a:pPr>
            <a:endParaRPr lang="cs-CZ" sz="2400" dirty="0"/>
          </a:p>
          <a:p>
            <a:r>
              <a:rPr lang="cs-CZ" sz="2400" dirty="0"/>
              <a:t>II. fáze soutěže:	6 mostů s horní mostovkou</a:t>
            </a:r>
          </a:p>
          <a:p>
            <a:pPr marL="2743200" lvl="6" indent="0">
              <a:buNone/>
            </a:pPr>
            <a:r>
              <a:rPr lang="cs-CZ" sz="2400" dirty="0"/>
              <a:t>5 mostů betonových</a:t>
            </a:r>
          </a:p>
          <a:p>
            <a:pPr marL="2743200" lvl="6" indent="0">
              <a:buNone/>
            </a:pPr>
            <a:r>
              <a:rPr lang="cs-CZ" sz="2400" dirty="0"/>
              <a:t>2 mosty ocelové</a:t>
            </a:r>
          </a:p>
          <a:p>
            <a:pPr marL="2743200" lvl="6" indent="0">
              <a:buNone/>
            </a:pPr>
            <a:r>
              <a:rPr lang="cs-CZ" sz="2400" dirty="0"/>
              <a:t>největší rozpětí polí od 66 do 200 m</a:t>
            </a:r>
          </a:p>
          <a:p>
            <a:endParaRPr lang="cs-CZ" sz="2400" dirty="0"/>
          </a:p>
          <a:p>
            <a:pPr marL="2743200" lvl="6" indent="0">
              <a:buNone/>
            </a:pP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/>
              <a:t>2</a:t>
            </a:fld>
            <a:r>
              <a:rPr lang="cs-CZ" dirty="0" smtClean="0"/>
              <a:t>/38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709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Sdilene PROJEKTY\01 - Dvorecký most\media\media - vizualizace\14_jižní schodište u opěry 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>
                <a:solidFill>
                  <a:schemeClr val="bg1"/>
                </a:solidFill>
              </a:rPr>
              <a:t>20</a:t>
            </a:fld>
            <a:r>
              <a:rPr lang="cs-CZ" dirty="0" smtClean="0">
                <a:solidFill>
                  <a:schemeClr val="bg1"/>
                </a:solidFill>
              </a:rPr>
              <a:t>/38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40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Z:\Sdilene PROJEKTY\01 - Dvorecký most\media\media - vizualizace\15_severní schodiště u opěry 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>
                <a:solidFill>
                  <a:schemeClr val="bg1"/>
                </a:solidFill>
              </a:rPr>
              <a:t>21</a:t>
            </a:fld>
            <a:r>
              <a:rPr lang="cs-CZ" dirty="0" smtClean="0">
                <a:solidFill>
                  <a:schemeClr val="bg1"/>
                </a:solidFill>
              </a:rPr>
              <a:t>/38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8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Z:\Sdilene PROJEKTY\01 - Dvorecký most\media\media - vizualizace\16_informační centrum PI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>
                <a:solidFill>
                  <a:schemeClr val="bg1"/>
                </a:solidFill>
              </a:rPr>
              <a:t>22</a:t>
            </a:fld>
            <a:r>
              <a:rPr lang="cs-CZ" dirty="0" smtClean="0">
                <a:solidFill>
                  <a:schemeClr val="bg1"/>
                </a:solidFill>
              </a:rPr>
              <a:t>/38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6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Z:\Sdilene PROJEKTY\01 - Dvorecký most\media\media - vizualizace\17_pohled na zastávku Lihov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>
                <a:solidFill>
                  <a:schemeClr val="bg1"/>
                </a:solidFill>
              </a:rPr>
              <a:t>23</a:t>
            </a:fld>
            <a:r>
              <a:rPr lang="cs-CZ" dirty="0" smtClean="0">
                <a:solidFill>
                  <a:schemeClr val="bg1"/>
                </a:solidFill>
              </a:rPr>
              <a:t>/38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18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Z:\Sdilene PROJEKTY\01 - Dvorecký most\media\media - vizualizace\18_vzdálený pohled na zastávku Lihov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>
                <a:solidFill>
                  <a:schemeClr val="bg1"/>
                </a:solidFill>
              </a:rPr>
              <a:t>24</a:t>
            </a:fld>
            <a:r>
              <a:rPr lang="cs-CZ" dirty="0" smtClean="0">
                <a:solidFill>
                  <a:schemeClr val="bg1"/>
                </a:solidFill>
              </a:rPr>
              <a:t>/38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8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Z:\Sdilene PROJEKTY\01 - Dvorecký most\02_DUSP\12_trojuhleník\01_návrh\210630_vizualizace trojúhelník\VIZ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0270"/>
            <a:ext cx="12192000" cy="86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961709" y="5991223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Navazující investice</a:t>
            </a:r>
          </a:p>
          <a:p>
            <a:pPr algn="ctr"/>
            <a:r>
              <a:rPr lang="cs-CZ" dirty="0" smtClean="0"/>
              <a:t>Úpravy veřejného prostoru „Lihovar“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>
                <a:solidFill>
                  <a:schemeClr val="tx1"/>
                </a:solidFill>
              </a:rPr>
              <a:t>25</a:t>
            </a:fld>
            <a:r>
              <a:rPr lang="cs-CZ" dirty="0" smtClean="0">
                <a:solidFill>
                  <a:schemeClr val="tx1"/>
                </a:solidFill>
              </a:rPr>
              <a:t>/38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5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Z:\Sdilene PROJEKTY\01 - Dvorecký most\04_lávka\01_návrh\photoshop\vizualizace_jpg\dm_lavka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0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61709" y="390523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Navazující investice</a:t>
            </a:r>
          </a:p>
          <a:p>
            <a:pPr algn="ctr"/>
            <a:r>
              <a:rPr lang="cs-CZ" dirty="0" smtClean="0"/>
              <a:t>Pěší a cyklistická lávka přes železniční trať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8566290" y="6336209"/>
            <a:ext cx="2743200" cy="365125"/>
          </a:xfrm>
        </p:spPr>
        <p:txBody>
          <a:bodyPr/>
          <a:lstStyle/>
          <a:p>
            <a:fld id="{DBA75A2C-0BEB-4E4D-8C16-6C8B4FA9A182}" type="slidenum">
              <a:rPr lang="cs-CZ" smtClean="0">
                <a:solidFill>
                  <a:schemeClr val="bg1"/>
                </a:solidFill>
              </a:rPr>
              <a:t>26</a:t>
            </a:fld>
            <a:r>
              <a:rPr lang="cs-CZ" dirty="0" smtClean="0">
                <a:solidFill>
                  <a:schemeClr val="bg1"/>
                </a:solidFill>
              </a:rPr>
              <a:t>/</a:t>
            </a:r>
            <a:r>
              <a:rPr lang="cs-CZ" dirty="0" smtClean="0">
                <a:solidFill>
                  <a:schemeClr val="tx1"/>
                </a:solidFill>
              </a:rPr>
              <a:t>38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5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Z:\Sdilene PROJEKTY\01 - Dvorecký most\02_DUSP\10_skauti\06 ARCHITEKTONICKÁ STUDIE\SAN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962400" y="219073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Navazující investice</a:t>
            </a:r>
          </a:p>
          <a:p>
            <a:pPr algn="ctr"/>
            <a:r>
              <a:rPr lang="cs-CZ" dirty="0" smtClean="0"/>
              <a:t>Vodácký skautský areál - Podolí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>
                <a:solidFill>
                  <a:schemeClr val="bg1"/>
                </a:solidFill>
              </a:rPr>
              <a:t>27</a:t>
            </a:fld>
            <a:r>
              <a:rPr lang="cs-CZ" dirty="0" smtClean="0">
                <a:solidFill>
                  <a:schemeClr val="bg1"/>
                </a:solidFill>
              </a:rPr>
              <a:t>/38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4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Z:\Sdilene PROJEKTY\01 - Dvorecký most\02_DUSP\10_skauti\06 ARCHITEKTONICKÁ STUDIE\SAN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962400" y="5934073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Navazující investice</a:t>
            </a:r>
          </a:p>
          <a:p>
            <a:pPr algn="ctr"/>
            <a:r>
              <a:rPr lang="cs-CZ" dirty="0" smtClean="0"/>
              <a:t>Vodácký skautský areál - Podolí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>
                <a:solidFill>
                  <a:schemeClr val="bg1"/>
                </a:solidFill>
              </a:rPr>
              <a:t>28</a:t>
            </a:fld>
            <a:r>
              <a:rPr lang="cs-CZ" dirty="0" smtClean="0">
                <a:solidFill>
                  <a:schemeClr val="bg1"/>
                </a:solidFill>
              </a:rPr>
              <a:t>/38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7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451548"/>
              </p:ext>
            </p:extLst>
          </p:nvPr>
        </p:nvGraphicFramePr>
        <p:xfrm>
          <a:off x="0" y="298450"/>
          <a:ext cx="4335239" cy="613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1" name="Acrobat Document" r:id="rId3" imgW="5667136" imgH="8019778" progId="AcroExch.Document.DC">
                  <p:embed/>
                </p:oleObj>
              </mc:Choice>
              <mc:Fallback>
                <p:oleObj name="Acrobat Document" r:id="rId3" imgW="5667136" imgH="80197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98450"/>
                        <a:ext cx="4335239" cy="613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170428"/>
              </p:ext>
            </p:extLst>
          </p:nvPr>
        </p:nvGraphicFramePr>
        <p:xfrm>
          <a:off x="7857600" y="298451"/>
          <a:ext cx="4334400" cy="613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2" name="Acrobat Document" r:id="rId5" imgW="5667136" imgH="8019778" progId="AcroExch.Document.DC">
                  <p:embed/>
                </p:oleObj>
              </mc:Choice>
              <mc:Fallback>
                <p:oleObj name="Acrobat Document" r:id="rId5" imgW="5667136" imgH="80197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57600" y="298451"/>
                        <a:ext cx="4334400" cy="6133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944583"/>
              </p:ext>
            </p:extLst>
          </p:nvPr>
        </p:nvGraphicFramePr>
        <p:xfrm>
          <a:off x="3917950" y="298450"/>
          <a:ext cx="4335239" cy="613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3" name="Acrobat Document" r:id="rId7" imgW="5667136" imgH="8019778" progId="AcroExch.Document.DC">
                  <p:embed/>
                </p:oleObj>
              </mc:Choice>
              <mc:Fallback>
                <p:oleObj name="Acrobat Document" r:id="rId7" imgW="5667136" imgH="80197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17950" y="298450"/>
                        <a:ext cx="4335239" cy="613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4181475" y="6249948"/>
            <a:ext cx="37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Umělecké dílo - Podolí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/>
              <a:t>29</a:t>
            </a:fld>
            <a:r>
              <a:rPr lang="cs-CZ" dirty="0" smtClean="0"/>
              <a:t>/38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839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4A7865-5606-4DE7-9ABE-56C81FB2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1036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7. místo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7F32753-F676-4FE6-A4FA-4D207FDAB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7537" y="3930747"/>
            <a:ext cx="4460164" cy="292725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9A9438F-1109-4380-8A3C-C8BF183AA8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5"/>
          <a:stretch/>
        </p:blipFill>
        <p:spPr>
          <a:xfrm>
            <a:off x="2324100" y="612395"/>
            <a:ext cx="7543800" cy="3035351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/>
              <a:t>3</a:t>
            </a:fld>
            <a:r>
              <a:rPr lang="cs-CZ" dirty="0" smtClean="0"/>
              <a:t>/38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289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795023"/>
              </p:ext>
            </p:extLst>
          </p:nvPr>
        </p:nvGraphicFramePr>
        <p:xfrm>
          <a:off x="0" y="228320"/>
          <a:ext cx="4335240" cy="613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0" name="Acrobat Document" r:id="rId3" imgW="5667136" imgH="8019778" progId="AcroExch.Document.DC">
                  <p:embed/>
                </p:oleObj>
              </mc:Choice>
              <mc:Fallback>
                <p:oleObj name="Acrobat Document" r:id="rId3" imgW="5667136" imgH="80197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28320"/>
                        <a:ext cx="4335240" cy="613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7983945"/>
              </p:ext>
            </p:extLst>
          </p:nvPr>
        </p:nvGraphicFramePr>
        <p:xfrm>
          <a:off x="3913187" y="225351"/>
          <a:ext cx="4335240" cy="613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1" name="Acrobat Document" r:id="rId5" imgW="5667136" imgH="8019778" progId="AcroExch.Document.DC">
                  <p:embed/>
                </p:oleObj>
              </mc:Choice>
              <mc:Fallback>
                <p:oleObj name="Acrobat Document" r:id="rId5" imgW="5667136" imgH="80197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13187" y="225351"/>
                        <a:ext cx="4335240" cy="613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367644"/>
              </p:ext>
            </p:extLst>
          </p:nvPr>
        </p:nvGraphicFramePr>
        <p:xfrm>
          <a:off x="7856096" y="212946"/>
          <a:ext cx="4335904" cy="6135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2" name="Acrobat Document" r:id="rId7" imgW="5667136" imgH="8019778" progId="AcroExch.Document.DC">
                  <p:embed/>
                </p:oleObj>
              </mc:Choice>
              <mc:Fallback>
                <p:oleObj name="Acrobat Document" r:id="rId7" imgW="5667136" imgH="80197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56096" y="212946"/>
                        <a:ext cx="4335904" cy="6135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4171950" y="6249948"/>
            <a:ext cx="37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Umělecké dílo - </a:t>
            </a:r>
            <a:r>
              <a:rPr lang="cs-CZ" dirty="0" err="1" smtClean="0"/>
              <a:t>Zlíchov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/>
              <a:t>30</a:t>
            </a:fld>
            <a:r>
              <a:rPr lang="cs-CZ" dirty="0" smtClean="0"/>
              <a:t>/38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465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Z:\Sdilene PROJEKTY\01 - Dvorecký most\media\media - vizualizace\19_zákres z Veslařského ostro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375"/>
            <a:ext cx="12192000" cy="812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>
                <a:solidFill>
                  <a:schemeClr val="bg1"/>
                </a:solidFill>
              </a:rPr>
              <a:t>31</a:t>
            </a:fld>
            <a:r>
              <a:rPr lang="cs-CZ" dirty="0" smtClean="0">
                <a:solidFill>
                  <a:schemeClr val="bg1"/>
                </a:solidFill>
              </a:rPr>
              <a:t>/38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87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3" r="666" b="10165"/>
          <a:stretch/>
        </p:blipFill>
        <p:spPr>
          <a:xfrm>
            <a:off x="1037910" y="337227"/>
            <a:ext cx="9636575" cy="561610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181475" y="6249948"/>
            <a:ext cx="37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Půdorys a podélný řez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cs-CZ" dirty="0" smtClean="0"/>
              <a:t>32/38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35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-338725" y="5844470"/>
            <a:ext cx="37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Vzorový příčný řez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6" t="13239" r="15585" b="12057"/>
          <a:stretch/>
        </p:blipFill>
        <p:spPr>
          <a:xfrm>
            <a:off x="269943" y="135863"/>
            <a:ext cx="6517532" cy="512323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/>
          <a:stretch/>
        </p:blipFill>
        <p:spPr>
          <a:xfrm>
            <a:off x="7356066" y="3951167"/>
            <a:ext cx="4297680" cy="272034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8951911" y="5855511"/>
            <a:ext cx="2899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3D model</a:t>
            </a:r>
            <a:endParaRPr lang="cs-CZ" dirty="0"/>
          </a:p>
        </p:txBody>
      </p:sp>
      <p:pic>
        <p:nvPicPr>
          <p:cNvPr id="7" name="Picture 2" descr="Z:\Sdilene PROJEKTY\01 - Dvorecký most\media\media - vizualizace\14_jižní schodište u opěry O1.jpg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4" t="5419" r="153" b="14724"/>
          <a:stretch/>
        </p:blipFill>
        <p:spPr bwMode="auto">
          <a:xfrm>
            <a:off x="7396736" y="396046"/>
            <a:ext cx="3436281" cy="322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6303826" y="3688153"/>
            <a:ext cx="37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Pohled na opěru</a:t>
            </a:r>
            <a:endParaRPr lang="cs-CZ" dirty="0"/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cs-CZ" dirty="0" smtClean="0"/>
              <a:t>33/38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101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7895726" y="6193879"/>
            <a:ext cx="37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Řez v ose uložení – pilíř (řeka)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6" t="20709" r="14674" b="26619"/>
          <a:stretch/>
        </p:blipFill>
        <p:spPr>
          <a:xfrm>
            <a:off x="3650119" y="129704"/>
            <a:ext cx="3657600" cy="361220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17956" r="14156" b="23794"/>
          <a:stretch/>
        </p:blipFill>
        <p:spPr>
          <a:xfrm>
            <a:off x="229226" y="70127"/>
            <a:ext cx="3495472" cy="39948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" t="10698" r="1629" b="6465"/>
          <a:stretch/>
        </p:blipFill>
        <p:spPr>
          <a:xfrm>
            <a:off x="7281779" y="115522"/>
            <a:ext cx="4735124" cy="568095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/>
          <a:srcRect t="28404"/>
          <a:stretch/>
        </p:blipFill>
        <p:spPr>
          <a:xfrm>
            <a:off x="1106818" y="4340088"/>
            <a:ext cx="5735116" cy="2220713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470360" y="3880285"/>
            <a:ext cx="37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Řez v ose uložení - opěra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19587" y="3892933"/>
            <a:ext cx="37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Řez v ose uložení – pilíř (břeh)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507449" y="6203752"/>
            <a:ext cx="37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Pohled na spodní stavbu</a:t>
            </a:r>
            <a:endParaRPr lang="cs-CZ" dirty="0"/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49673" y="6378238"/>
            <a:ext cx="2743200" cy="365125"/>
          </a:xfrm>
        </p:spPr>
        <p:txBody>
          <a:bodyPr/>
          <a:lstStyle/>
          <a:p>
            <a:r>
              <a:rPr lang="cs-CZ" dirty="0" smtClean="0"/>
              <a:t>34/38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150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8022726" y="5956062"/>
            <a:ext cx="37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Tvar nosné konstrukce</a:t>
            </a:r>
            <a:endParaRPr lang="cs-CZ" dirty="0"/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39" y="200834"/>
            <a:ext cx="11567737" cy="4396566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49" y="4316054"/>
            <a:ext cx="2231685" cy="2199046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316" y="4735140"/>
            <a:ext cx="4841410" cy="1924745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cs-CZ" dirty="0" smtClean="0"/>
              <a:t>35/38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229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8340701" y="5987018"/>
            <a:ext cx="37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Předpětí – podélný směr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" t="3056" r="5459" b="4999"/>
          <a:stretch/>
        </p:blipFill>
        <p:spPr>
          <a:xfrm>
            <a:off x="139700" y="125219"/>
            <a:ext cx="8610600" cy="63055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653" y="239709"/>
            <a:ext cx="2698395" cy="219869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850" y="2576368"/>
            <a:ext cx="2520000" cy="964825"/>
          </a:xfrm>
          <a:prstGeom prst="rect">
            <a:avLst/>
          </a:prstGeom>
        </p:spPr>
      </p:pic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cs-CZ" dirty="0" smtClean="0"/>
              <a:t>36/38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701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09" y="117763"/>
            <a:ext cx="8345765" cy="6636329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7938633" y="5987018"/>
            <a:ext cx="37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Postup výstavby</a:t>
            </a:r>
            <a:endParaRPr lang="cs-CZ"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cs-CZ" dirty="0" smtClean="0"/>
              <a:t>37/38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68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Z:\Sdilene PROJEKTY\01 - Dvorecký most\media\media - vizualizace\_c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1" y="-734716"/>
            <a:ext cx="12192000" cy="812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494023" y="6213113"/>
            <a:ext cx="2376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Děkujeme za pozornost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8601540" y="6344782"/>
            <a:ext cx="2743200" cy="365125"/>
          </a:xfrm>
        </p:spPr>
        <p:txBody>
          <a:bodyPr/>
          <a:lstStyle/>
          <a:p>
            <a:fld id="{DBA75A2C-0BEB-4E4D-8C16-6C8B4FA9A182}" type="slidenum">
              <a:rPr lang="cs-CZ" smtClean="0"/>
              <a:t>38</a:t>
            </a:fld>
            <a:r>
              <a:rPr lang="cs-CZ" dirty="0" smtClean="0"/>
              <a:t>/38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979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D8E6C31-7364-4D96-AB34-ECDFB66F5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"/>
          <a:stretch/>
        </p:blipFill>
        <p:spPr>
          <a:xfrm>
            <a:off x="2357306" y="596133"/>
            <a:ext cx="7534405" cy="27241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06AF82C-63C6-4146-8ADE-96CCC72C4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36027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6. místo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2C58AB8-D5E2-4954-9B8F-96FBB4C48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78197" y="3537718"/>
            <a:ext cx="5035605" cy="3223754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/>
              <a:t>4</a:t>
            </a:fld>
            <a:r>
              <a:rPr lang="cs-CZ" dirty="0" smtClean="0"/>
              <a:t>/38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22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C16FDC-8A8E-4445-9462-CE62F5A45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472965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5. místo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7022CB6-6304-45C4-AE87-8695E92722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3096" y="472966"/>
            <a:ext cx="7445808" cy="213601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3B393D9-E64E-4ED6-BB8B-8115B06BEF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62"/>
          <a:stretch/>
        </p:blipFill>
        <p:spPr>
          <a:xfrm>
            <a:off x="3700462" y="3081941"/>
            <a:ext cx="4791075" cy="3328055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/>
              <a:t>5</a:t>
            </a:fld>
            <a:r>
              <a:rPr lang="cs-CZ" dirty="0" smtClean="0"/>
              <a:t>/38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93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B00326-CB06-463B-8600-568F841E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36027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4. místo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234C2A8-49D6-4FF1-AFFE-4FABBB0F7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3950" y="3146524"/>
            <a:ext cx="4924098" cy="341951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25E0F61-BCBB-42EA-9219-37FA6464B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887" y="689426"/>
            <a:ext cx="7134225" cy="211455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/>
              <a:t>6</a:t>
            </a:fld>
            <a:r>
              <a:rPr lang="cs-CZ" dirty="0" smtClean="0"/>
              <a:t>/38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366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E9DB1F-1299-4955-B325-B0C10DC49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409902"/>
          </a:xfrm>
        </p:spPr>
        <p:txBody>
          <a:bodyPr>
            <a:noAutofit/>
          </a:bodyPr>
          <a:lstStyle/>
          <a:p>
            <a:pPr algn="ctr"/>
            <a:r>
              <a:rPr lang="cs-CZ" sz="2400" dirty="0"/>
              <a:t>3. místo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8EDAD08-FA6A-417A-BFE1-8A551C51F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5549" y="409903"/>
            <a:ext cx="7200900" cy="27717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5506448-0CC9-4116-86D0-F03752B89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711" y="3362325"/>
            <a:ext cx="4600575" cy="3495675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/>
              <a:t>7</a:t>
            </a:fld>
            <a:r>
              <a:rPr lang="cs-CZ" dirty="0" smtClean="0"/>
              <a:t>/38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169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15F38F-1541-4F1E-B361-5C31EFD52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425668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2. místo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CEE6E0C-342A-4D84-96F8-11F359EF6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70" b="12786"/>
          <a:stretch/>
        </p:blipFill>
        <p:spPr>
          <a:xfrm>
            <a:off x="2330337" y="425669"/>
            <a:ext cx="7531325" cy="25146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8ECE605-21F6-41A1-8621-C8300709D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549" y="2940366"/>
            <a:ext cx="4836900" cy="3775743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5A2C-0BEB-4E4D-8C16-6C8B4FA9A182}" type="slidenum">
              <a:rPr lang="cs-CZ" smtClean="0"/>
              <a:t>8</a:t>
            </a:fld>
            <a:r>
              <a:rPr lang="cs-CZ" dirty="0" smtClean="0"/>
              <a:t>/38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38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6924A0-3546-4C03-B695-4ED9AEEB4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20261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1. místo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BA44D9F-6E6A-4EB6-BCE1-DC2F85CDF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271" r="14344" b="9506"/>
          <a:stretch/>
        </p:blipFill>
        <p:spPr>
          <a:xfrm>
            <a:off x="3921697" y="5059901"/>
            <a:ext cx="4348603" cy="147512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8B5BCF0-B0B9-4A68-86A1-CE24E4738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485" y="520262"/>
            <a:ext cx="6475029" cy="4136824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8610600" y="6352461"/>
            <a:ext cx="2743200" cy="365125"/>
          </a:xfrm>
        </p:spPr>
        <p:txBody>
          <a:bodyPr/>
          <a:lstStyle/>
          <a:p>
            <a:fld id="{DBA75A2C-0BEB-4E4D-8C16-6C8B4FA9A182}" type="slidenum">
              <a:rPr lang="cs-CZ" smtClean="0"/>
              <a:t>9</a:t>
            </a:fld>
            <a:r>
              <a:rPr lang="cs-CZ" dirty="0" smtClean="0"/>
              <a:t>/38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599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214</Words>
  <Application>Microsoft Office PowerPoint</Application>
  <PresentationFormat>Širokoúhlá obrazovka</PresentationFormat>
  <Paragraphs>85</Paragraphs>
  <Slides>38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Motiv Office</vt:lpstr>
      <vt:lpstr>Acrobat Document</vt:lpstr>
      <vt:lpstr>Dvorecký most přes Vltavu v Praze</vt:lpstr>
      <vt:lpstr>Architektonicko – konstrukční soutěž 2017 - 2018</vt:lpstr>
      <vt:lpstr>7. místo</vt:lpstr>
      <vt:lpstr>6. místo</vt:lpstr>
      <vt:lpstr>5. místo</vt:lpstr>
      <vt:lpstr>4. místo</vt:lpstr>
      <vt:lpstr>3. místo</vt:lpstr>
      <vt:lpstr>2. místo</vt:lpstr>
      <vt:lpstr>1. místo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Dvorecký most přes Vltavu v Praze</dc:title>
  <dc:creator>Rotter, Tomas</dc:creator>
  <cp:lastModifiedBy>Petr Souček</cp:lastModifiedBy>
  <cp:revision>42</cp:revision>
  <dcterms:created xsi:type="dcterms:W3CDTF">2022-05-22T06:26:44Z</dcterms:created>
  <dcterms:modified xsi:type="dcterms:W3CDTF">2022-06-14T16:13:42Z</dcterms:modified>
</cp:coreProperties>
</file>